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86"/>
  </p:notesMasterIdLst>
  <p:handoutMasterIdLst>
    <p:handoutMasterId r:id="rId87"/>
  </p:handoutMasterIdLst>
  <p:sldIdLst>
    <p:sldId id="256" r:id="rId2"/>
    <p:sldId id="329" r:id="rId3"/>
    <p:sldId id="372" r:id="rId4"/>
    <p:sldId id="380" r:id="rId5"/>
    <p:sldId id="381" r:id="rId6"/>
    <p:sldId id="383" r:id="rId7"/>
    <p:sldId id="382" r:id="rId8"/>
    <p:sldId id="330" r:id="rId9"/>
    <p:sldId id="331" r:id="rId10"/>
    <p:sldId id="332" r:id="rId11"/>
    <p:sldId id="333" r:id="rId12"/>
    <p:sldId id="373" r:id="rId13"/>
    <p:sldId id="334" r:id="rId14"/>
    <p:sldId id="377" r:id="rId15"/>
    <p:sldId id="335" r:id="rId16"/>
    <p:sldId id="336" r:id="rId17"/>
    <p:sldId id="338" r:id="rId18"/>
    <p:sldId id="339" r:id="rId19"/>
    <p:sldId id="340" r:id="rId20"/>
    <p:sldId id="341" r:id="rId21"/>
    <p:sldId id="369" r:id="rId22"/>
    <p:sldId id="384" r:id="rId23"/>
    <p:sldId id="386" r:id="rId24"/>
    <p:sldId id="342" r:id="rId25"/>
    <p:sldId id="387" r:id="rId26"/>
    <p:sldId id="388" r:id="rId27"/>
    <p:sldId id="343" r:id="rId28"/>
    <p:sldId id="374" r:id="rId29"/>
    <p:sldId id="378" r:id="rId30"/>
    <p:sldId id="344" r:id="rId31"/>
    <p:sldId id="345" r:id="rId32"/>
    <p:sldId id="389" r:id="rId33"/>
    <p:sldId id="346" r:id="rId34"/>
    <p:sldId id="347" r:id="rId35"/>
    <p:sldId id="348" r:id="rId36"/>
    <p:sldId id="350" r:id="rId37"/>
    <p:sldId id="351" r:id="rId38"/>
    <p:sldId id="352" r:id="rId39"/>
    <p:sldId id="353" r:id="rId40"/>
    <p:sldId id="354" r:id="rId41"/>
    <p:sldId id="355" r:id="rId42"/>
    <p:sldId id="356" r:id="rId43"/>
    <p:sldId id="357" r:id="rId44"/>
    <p:sldId id="375" r:id="rId45"/>
    <p:sldId id="379" r:id="rId46"/>
    <p:sldId id="358" r:id="rId47"/>
    <p:sldId id="359" r:id="rId48"/>
    <p:sldId id="393" r:id="rId49"/>
    <p:sldId id="360" r:id="rId50"/>
    <p:sldId id="391" r:id="rId51"/>
    <p:sldId id="390" r:id="rId52"/>
    <p:sldId id="394" r:id="rId53"/>
    <p:sldId id="395" r:id="rId54"/>
    <p:sldId id="396" r:id="rId55"/>
    <p:sldId id="397" r:id="rId56"/>
    <p:sldId id="398" r:id="rId57"/>
    <p:sldId id="399" r:id="rId58"/>
    <p:sldId id="400" r:id="rId59"/>
    <p:sldId id="401" r:id="rId60"/>
    <p:sldId id="402" r:id="rId61"/>
    <p:sldId id="403" r:id="rId62"/>
    <p:sldId id="404" r:id="rId63"/>
    <p:sldId id="405" r:id="rId64"/>
    <p:sldId id="406" r:id="rId65"/>
    <p:sldId id="407" r:id="rId66"/>
    <p:sldId id="409" r:id="rId67"/>
    <p:sldId id="408" r:id="rId68"/>
    <p:sldId id="412" r:id="rId69"/>
    <p:sldId id="413" r:id="rId70"/>
    <p:sldId id="414" r:id="rId71"/>
    <p:sldId id="416" r:id="rId72"/>
    <p:sldId id="418" r:id="rId73"/>
    <p:sldId id="415" r:id="rId74"/>
    <p:sldId id="419" r:id="rId75"/>
    <p:sldId id="361" r:id="rId76"/>
    <p:sldId id="362" r:id="rId77"/>
    <p:sldId id="410" r:id="rId78"/>
    <p:sldId id="363" r:id="rId79"/>
    <p:sldId id="411" r:id="rId80"/>
    <p:sldId id="364" r:id="rId81"/>
    <p:sldId id="365" r:id="rId82"/>
    <p:sldId id="376" r:id="rId83"/>
    <p:sldId id="366" r:id="rId84"/>
    <p:sldId id="367" r:id="rId85"/>
  </p:sldIdLst>
  <p:sldSz cx="9144000" cy="5143500" type="screen16x9"/>
  <p:notesSz cx="6858000" cy="9144000"/>
  <p:defaultTextStyle>
    <a:defPPr>
      <a:defRPr lang="zh-CN"/>
    </a:defPPr>
    <a:lvl1pPr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10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10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579">
          <p15:clr>
            <a:srgbClr val="A4A3A4"/>
          </p15:clr>
        </p15:guide>
        <p15:guide id="2" pos="2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0000"/>
    <a:srgbClr val="FFFF00"/>
    <a:srgbClr val="F3F3F3"/>
    <a:srgbClr val="EDEDED"/>
    <a:srgbClr val="F9F9F9"/>
    <a:srgbClr val="EFEFEF"/>
    <a:srgbClr val="FAFAFA"/>
    <a:srgbClr val="898989"/>
    <a:srgbClr val="1AB3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86471" autoAdjust="0"/>
  </p:normalViewPr>
  <p:slideViewPr>
    <p:cSldViewPr>
      <p:cViewPr varScale="1">
        <p:scale>
          <a:sx n="107" d="100"/>
          <a:sy n="107" d="100"/>
        </p:scale>
        <p:origin x="172" y="68"/>
      </p:cViewPr>
      <p:guideLst>
        <p:guide orient="horz" pos="1579"/>
        <p:guide pos="2839"/>
      </p:guideLst>
    </p:cSldViewPr>
  </p:slideViewPr>
  <p:outlineViewPr>
    <p:cViewPr>
      <p:scale>
        <a:sx n="33" d="100"/>
        <a:sy n="33" d="100"/>
      </p:scale>
      <p:origin x="0" y="1609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C23D32-F3F6-4DD7-8095-856301883876}" type="doc">
      <dgm:prSet loTypeId="urn:microsoft.com/office/officeart/2005/8/layout/vList5" loCatId="list" qsTypeId="urn:microsoft.com/office/officeart/2005/8/quickstyle/simple1" qsCatId="simple" csTypeId="urn:microsoft.com/office/officeart/2005/8/colors/accent5_4" csCatId="accent5" phldr="1"/>
      <dgm:spPr/>
      <dgm:t>
        <a:bodyPr/>
        <a:lstStyle/>
        <a:p>
          <a:endParaRPr lang="zh-CN" altLang="en-US"/>
        </a:p>
      </dgm:t>
    </dgm:pt>
    <dgm:pt modelId="{54F2C1F9-79C7-488D-B19B-1F17D508B37B}">
      <dgm:prSet phldrT="[文本]" custT="1"/>
      <dgm:spPr/>
      <dgm:t>
        <a:bodyPr/>
        <a:lstStyle/>
        <a:p>
          <a:r>
            <a:rPr lang="zh-CN" altLang="en-US" sz="2000" b="1" dirty="0">
              <a:solidFill>
                <a:schemeClr val="tx1"/>
              </a:solidFill>
              <a:latin typeface="+mj-ea"/>
              <a:ea typeface="+mj-ea"/>
            </a:rPr>
            <a:t>形式化验证</a:t>
          </a:r>
        </a:p>
      </dgm:t>
    </dgm:pt>
    <dgm:pt modelId="{7EC03460-C1BC-470F-BE2C-5598CE2A27BA}" type="parTrans" cxnId="{83809FBC-DFC0-4393-978B-D1401317F0F7}">
      <dgm:prSet/>
      <dgm:spPr/>
      <dgm:t>
        <a:bodyPr/>
        <a:lstStyle/>
        <a:p>
          <a:endParaRPr lang="zh-CN" altLang="en-US" b="1">
            <a:solidFill>
              <a:schemeClr val="tx1"/>
            </a:solidFill>
          </a:endParaRPr>
        </a:p>
      </dgm:t>
    </dgm:pt>
    <dgm:pt modelId="{94B4C44A-1469-4853-898D-969E1D7D221D}" type="sibTrans" cxnId="{83809FBC-DFC0-4393-978B-D1401317F0F7}">
      <dgm:prSet/>
      <dgm:spPr/>
      <dgm:t>
        <a:bodyPr/>
        <a:lstStyle/>
        <a:p>
          <a:endParaRPr lang="zh-CN" altLang="en-US" b="1">
            <a:solidFill>
              <a:schemeClr val="tx1"/>
            </a:solidFill>
          </a:endParaRPr>
        </a:p>
      </dgm:t>
    </dgm:pt>
    <dgm:pt modelId="{7C8683BF-A55E-41E9-8037-4E68BA3B8AD9}">
      <dgm:prSet phldrT="[文本]"/>
      <dgm:spPr/>
      <dgm:t>
        <a:bodyPr/>
        <a:lstStyle/>
        <a:p>
          <a:r>
            <a:rPr lang="zh-CN" altLang="zh-CN" b="1" dirty="0">
              <a:solidFill>
                <a:schemeClr val="tx1"/>
              </a:solidFill>
              <a:latin typeface="+mj-ea"/>
              <a:ea typeface="+mj-ea"/>
            </a:rPr>
            <a:t>最精确</a:t>
          </a:r>
          <a:r>
            <a:rPr lang="zh-CN" altLang="en-US" b="1" dirty="0">
              <a:solidFill>
                <a:schemeClr val="tx1"/>
              </a:solidFill>
              <a:latin typeface="+mj-ea"/>
              <a:ea typeface="+mj-ea"/>
            </a:rPr>
            <a:t>、</a:t>
          </a:r>
          <a:r>
            <a:rPr lang="zh-CN" altLang="zh-CN" b="1" dirty="0">
              <a:solidFill>
                <a:schemeClr val="tx1"/>
              </a:solidFill>
              <a:latin typeface="+mj-ea"/>
              <a:ea typeface="+mj-ea"/>
            </a:rPr>
            <a:t>工作量巨大</a:t>
          </a:r>
          <a:r>
            <a:rPr lang="zh-CN" altLang="en-US" b="1" dirty="0">
              <a:solidFill>
                <a:schemeClr val="tx1"/>
              </a:solidFill>
              <a:latin typeface="+mj-ea"/>
              <a:ea typeface="+mj-ea"/>
            </a:rPr>
            <a:t>、</a:t>
          </a:r>
          <a:r>
            <a:rPr lang="zh-CN" altLang="zh-CN" b="1" dirty="0">
              <a:solidFill>
                <a:schemeClr val="tx1"/>
              </a:solidFill>
              <a:latin typeface="+mj-ea"/>
              <a:ea typeface="+mj-ea"/>
            </a:rPr>
            <a:t>复杂</a:t>
          </a:r>
          <a:r>
            <a:rPr lang="zh-CN" altLang="en-US" b="1" dirty="0">
              <a:solidFill>
                <a:schemeClr val="tx1"/>
              </a:solidFill>
              <a:latin typeface="+mj-ea"/>
              <a:ea typeface="+mj-ea"/>
            </a:rPr>
            <a:t>、</a:t>
          </a:r>
          <a:r>
            <a:rPr lang="zh-CN" altLang="zh-CN" b="1" dirty="0">
              <a:solidFill>
                <a:schemeClr val="tx1"/>
              </a:solidFill>
              <a:latin typeface="+mj-ea"/>
              <a:ea typeface="+mj-ea"/>
            </a:rPr>
            <a:t>困难</a:t>
          </a:r>
          <a:endParaRPr lang="zh-CN" altLang="en-US" b="1" dirty="0">
            <a:solidFill>
              <a:schemeClr val="tx1"/>
            </a:solidFill>
            <a:latin typeface="+mj-ea"/>
            <a:ea typeface="+mj-ea"/>
          </a:endParaRPr>
        </a:p>
      </dgm:t>
    </dgm:pt>
    <dgm:pt modelId="{687BF455-A946-49F5-8793-C2B327A4A7E5}" type="parTrans" cxnId="{B02D9F6A-D91D-4BED-9AE8-DE48969A047F}">
      <dgm:prSet/>
      <dgm:spPr/>
      <dgm:t>
        <a:bodyPr/>
        <a:lstStyle/>
        <a:p>
          <a:endParaRPr lang="zh-CN" altLang="en-US" b="1">
            <a:solidFill>
              <a:schemeClr val="tx1"/>
            </a:solidFill>
          </a:endParaRPr>
        </a:p>
      </dgm:t>
    </dgm:pt>
    <dgm:pt modelId="{38251DC6-9328-45D5-A247-95BDCDCAC177}" type="sibTrans" cxnId="{B02D9F6A-D91D-4BED-9AE8-DE48969A047F}">
      <dgm:prSet/>
      <dgm:spPr/>
      <dgm:t>
        <a:bodyPr/>
        <a:lstStyle/>
        <a:p>
          <a:endParaRPr lang="zh-CN" altLang="en-US" b="1">
            <a:solidFill>
              <a:schemeClr val="tx1"/>
            </a:solidFill>
          </a:endParaRPr>
        </a:p>
      </dgm:t>
    </dgm:pt>
    <dgm:pt modelId="{522C65AC-33A1-48C2-9051-0269E861EB08}">
      <dgm:prSet phldrT="[文本]" custT="1"/>
      <dgm:spPr/>
      <dgm:t>
        <a:bodyPr/>
        <a:lstStyle/>
        <a:p>
          <a:r>
            <a:rPr lang="zh-CN" altLang="en-US" sz="2000" b="1" dirty="0">
              <a:solidFill>
                <a:schemeClr val="tx1"/>
              </a:solidFill>
              <a:latin typeface="+mj-ea"/>
              <a:ea typeface="+mj-ea"/>
            </a:rPr>
            <a:t>非形式化确认</a:t>
          </a:r>
        </a:p>
      </dgm:t>
    </dgm:pt>
    <dgm:pt modelId="{1F1A81E6-0616-4550-BC09-CE23C59ADAFA}" type="parTrans" cxnId="{9D094CBC-EE0B-4CE1-96D8-4A53C70573B7}">
      <dgm:prSet/>
      <dgm:spPr/>
      <dgm:t>
        <a:bodyPr/>
        <a:lstStyle/>
        <a:p>
          <a:endParaRPr lang="zh-CN" altLang="en-US" b="1">
            <a:solidFill>
              <a:schemeClr val="tx1"/>
            </a:solidFill>
          </a:endParaRPr>
        </a:p>
      </dgm:t>
    </dgm:pt>
    <dgm:pt modelId="{E7BCB665-8FFF-45FD-A3F3-88710D4D8B01}" type="sibTrans" cxnId="{9D094CBC-EE0B-4CE1-96D8-4A53C70573B7}">
      <dgm:prSet/>
      <dgm:spPr/>
      <dgm:t>
        <a:bodyPr/>
        <a:lstStyle/>
        <a:p>
          <a:endParaRPr lang="zh-CN" altLang="en-US" b="1">
            <a:solidFill>
              <a:schemeClr val="tx1"/>
            </a:solidFill>
          </a:endParaRPr>
        </a:p>
      </dgm:t>
    </dgm:pt>
    <dgm:pt modelId="{EDD54EDE-2501-457B-B431-E079CAB7DA9F}">
      <dgm:prSet phldrT="[文本]"/>
      <dgm:spPr/>
      <dgm:t>
        <a:bodyPr/>
        <a:lstStyle/>
        <a:p>
          <a:r>
            <a:rPr lang="zh-CN" altLang="zh-CN" b="1" dirty="0">
              <a:solidFill>
                <a:schemeClr val="tx1"/>
              </a:solidFill>
              <a:latin typeface="+mj-ea"/>
              <a:ea typeface="+mj-ea"/>
            </a:rPr>
            <a:t>安全需求检查</a:t>
          </a:r>
          <a:r>
            <a:rPr lang="zh-CN" altLang="en-US" b="1" dirty="0">
              <a:solidFill>
                <a:schemeClr val="tx1"/>
              </a:solidFill>
              <a:latin typeface="+mj-ea"/>
              <a:ea typeface="+mj-ea"/>
            </a:rPr>
            <a:t>、</a:t>
          </a:r>
          <a:r>
            <a:rPr lang="zh-CN" altLang="zh-CN" b="1" dirty="0">
              <a:solidFill>
                <a:schemeClr val="tx1"/>
              </a:solidFill>
              <a:latin typeface="+mj-ea"/>
              <a:ea typeface="+mj-ea"/>
            </a:rPr>
            <a:t>设计及代码检查</a:t>
          </a:r>
          <a:r>
            <a:rPr lang="zh-CN" altLang="en-US" b="1" dirty="0">
              <a:solidFill>
                <a:schemeClr val="tx1"/>
              </a:solidFill>
              <a:latin typeface="+mj-ea"/>
              <a:ea typeface="+mj-ea"/>
            </a:rPr>
            <a:t>、</a:t>
          </a:r>
          <a:r>
            <a:rPr lang="zh-CN" altLang="zh-CN" b="1" dirty="0">
              <a:solidFill>
                <a:schemeClr val="tx1"/>
              </a:solidFill>
              <a:latin typeface="+mj-ea"/>
              <a:ea typeface="+mj-ea"/>
            </a:rPr>
            <a:t>模块及系统测试</a:t>
          </a:r>
          <a:endParaRPr lang="zh-CN" altLang="en-US" b="1" dirty="0">
            <a:solidFill>
              <a:schemeClr val="tx1"/>
            </a:solidFill>
            <a:latin typeface="+mj-ea"/>
            <a:ea typeface="+mj-ea"/>
          </a:endParaRPr>
        </a:p>
      </dgm:t>
    </dgm:pt>
    <dgm:pt modelId="{20EC3D2D-4331-4DA3-84F8-EE06A4532FA2}" type="parTrans" cxnId="{79A9718F-29A2-459A-80E5-1F4948FBFB6B}">
      <dgm:prSet/>
      <dgm:spPr/>
      <dgm:t>
        <a:bodyPr/>
        <a:lstStyle/>
        <a:p>
          <a:endParaRPr lang="zh-CN" altLang="en-US" b="1">
            <a:solidFill>
              <a:schemeClr val="tx1"/>
            </a:solidFill>
          </a:endParaRPr>
        </a:p>
      </dgm:t>
    </dgm:pt>
    <dgm:pt modelId="{B3DE79D4-E6D8-4378-B9A4-D08248617FA9}" type="sibTrans" cxnId="{79A9718F-29A2-459A-80E5-1F4948FBFB6B}">
      <dgm:prSet/>
      <dgm:spPr/>
      <dgm:t>
        <a:bodyPr/>
        <a:lstStyle/>
        <a:p>
          <a:endParaRPr lang="zh-CN" altLang="en-US" b="1">
            <a:solidFill>
              <a:schemeClr val="tx1"/>
            </a:solidFill>
          </a:endParaRPr>
        </a:p>
      </dgm:t>
    </dgm:pt>
    <dgm:pt modelId="{7AAA9105-07C0-4F03-B07F-879065FDB65A}">
      <dgm:prSet phldrT="[文本]" custT="1"/>
      <dgm:spPr/>
      <dgm:t>
        <a:bodyPr/>
        <a:lstStyle/>
        <a:p>
          <a:r>
            <a:rPr lang="zh-CN" altLang="zh-CN" sz="2000" b="1" dirty="0">
              <a:solidFill>
                <a:schemeClr val="tx1"/>
              </a:solidFill>
              <a:latin typeface="+mj-ea"/>
              <a:ea typeface="+mj-ea"/>
            </a:rPr>
            <a:t>入侵测试</a:t>
          </a:r>
          <a:endParaRPr lang="zh-CN" altLang="en-US" sz="2000" b="1" dirty="0">
            <a:solidFill>
              <a:schemeClr val="tx1"/>
            </a:solidFill>
            <a:latin typeface="+mj-ea"/>
            <a:ea typeface="+mj-ea"/>
          </a:endParaRPr>
        </a:p>
      </dgm:t>
    </dgm:pt>
    <dgm:pt modelId="{B70BDE07-E12D-4879-BC36-F5B51C6719CD}" type="parTrans" cxnId="{21C5D30E-2DFD-449D-A70B-319F14701107}">
      <dgm:prSet/>
      <dgm:spPr/>
      <dgm:t>
        <a:bodyPr/>
        <a:lstStyle/>
        <a:p>
          <a:endParaRPr lang="zh-CN" altLang="en-US" b="1">
            <a:solidFill>
              <a:schemeClr val="tx1"/>
            </a:solidFill>
          </a:endParaRPr>
        </a:p>
      </dgm:t>
    </dgm:pt>
    <dgm:pt modelId="{414DD1B8-C681-4FE6-90C6-2FEFCA35C66E}" type="sibTrans" cxnId="{21C5D30E-2DFD-449D-A70B-319F14701107}">
      <dgm:prSet/>
      <dgm:spPr/>
      <dgm:t>
        <a:bodyPr/>
        <a:lstStyle/>
        <a:p>
          <a:endParaRPr lang="zh-CN" altLang="en-US" b="1">
            <a:solidFill>
              <a:schemeClr val="tx1"/>
            </a:solidFill>
          </a:endParaRPr>
        </a:p>
      </dgm:t>
    </dgm:pt>
    <dgm:pt modelId="{D894181F-7A7C-4F5C-80C1-93F537CA1BF8}">
      <dgm:prSet phldrT="[文本]"/>
      <dgm:spPr/>
      <dgm:t>
        <a:bodyPr/>
        <a:lstStyle/>
        <a:p>
          <a:r>
            <a:rPr lang="zh-CN" altLang="zh-CN" b="1" dirty="0">
              <a:solidFill>
                <a:schemeClr val="tx1"/>
              </a:solidFill>
              <a:latin typeface="+mj-ea"/>
              <a:ea typeface="+mj-ea"/>
            </a:rPr>
            <a:t>应当掌握操作系统典型的安全漏洞，试图发现并利用</a:t>
          </a:r>
          <a:endParaRPr lang="zh-CN" altLang="en-US" b="1" dirty="0">
            <a:solidFill>
              <a:schemeClr val="tx1"/>
            </a:solidFill>
            <a:latin typeface="+mj-ea"/>
            <a:ea typeface="+mj-ea"/>
          </a:endParaRPr>
        </a:p>
      </dgm:t>
    </dgm:pt>
    <dgm:pt modelId="{477E2039-52E9-4443-9BD4-B97B281A7947}" type="parTrans" cxnId="{0388FD9A-EE2B-4DED-AE73-AC55ED012AE8}">
      <dgm:prSet/>
      <dgm:spPr/>
      <dgm:t>
        <a:bodyPr/>
        <a:lstStyle/>
        <a:p>
          <a:endParaRPr lang="zh-CN" altLang="en-US" b="1">
            <a:solidFill>
              <a:schemeClr val="tx1"/>
            </a:solidFill>
          </a:endParaRPr>
        </a:p>
      </dgm:t>
    </dgm:pt>
    <dgm:pt modelId="{5471CA0B-44A1-48F7-B25D-19A3BDC2EEAD}" type="sibTrans" cxnId="{0388FD9A-EE2B-4DED-AE73-AC55ED012AE8}">
      <dgm:prSet/>
      <dgm:spPr/>
      <dgm:t>
        <a:bodyPr/>
        <a:lstStyle/>
        <a:p>
          <a:endParaRPr lang="zh-CN" altLang="en-US" b="1">
            <a:solidFill>
              <a:schemeClr val="tx1"/>
            </a:solidFill>
          </a:endParaRPr>
        </a:p>
      </dgm:t>
    </dgm:pt>
    <dgm:pt modelId="{5DA262D2-A065-4DD9-870D-229BC03A65AF}" type="pres">
      <dgm:prSet presAssocID="{6AC23D32-F3F6-4DD7-8095-856301883876}" presName="Name0" presStyleCnt="0">
        <dgm:presLayoutVars>
          <dgm:dir/>
          <dgm:animLvl val="lvl"/>
          <dgm:resizeHandles val="exact"/>
        </dgm:presLayoutVars>
      </dgm:prSet>
      <dgm:spPr/>
    </dgm:pt>
    <dgm:pt modelId="{0987C951-2B96-4C8A-94D4-1231A79DDD68}" type="pres">
      <dgm:prSet presAssocID="{54F2C1F9-79C7-488D-B19B-1F17D508B37B}" presName="linNode" presStyleCnt="0"/>
      <dgm:spPr/>
    </dgm:pt>
    <dgm:pt modelId="{AC1DF95F-482D-4ECD-B95A-3FB0007B037A}" type="pres">
      <dgm:prSet presAssocID="{54F2C1F9-79C7-488D-B19B-1F17D508B37B}" presName="parentText" presStyleLbl="node1" presStyleIdx="0" presStyleCnt="3" custLinFactY="-3789" custLinFactNeighborX="-5493" custLinFactNeighborY="-100000">
        <dgm:presLayoutVars>
          <dgm:chMax val="1"/>
          <dgm:bulletEnabled val="1"/>
        </dgm:presLayoutVars>
      </dgm:prSet>
      <dgm:spPr/>
    </dgm:pt>
    <dgm:pt modelId="{A9103AFD-0288-48E7-A359-6F09C6B4B794}" type="pres">
      <dgm:prSet presAssocID="{54F2C1F9-79C7-488D-B19B-1F17D508B37B}" presName="descendantText" presStyleLbl="alignAccFollowNode1" presStyleIdx="0" presStyleCnt="3">
        <dgm:presLayoutVars>
          <dgm:bulletEnabled val="1"/>
        </dgm:presLayoutVars>
      </dgm:prSet>
      <dgm:spPr/>
    </dgm:pt>
    <dgm:pt modelId="{FBDA6F4A-0620-4CFA-BC0B-E31350BE498F}" type="pres">
      <dgm:prSet presAssocID="{94B4C44A-1469-4853-898D-969E1D7D221D}" presName="sp" presStyleCnt="0"/>
      <dgm:spPr/>
    </dgm:pt>
    <dgm:pt modelId="{A3913EF0-7C96-415E-A9C9-B106157A2672}" type="pres">
      <dgm:prSet presAssocID="{522C65AC-33A1-48C2-9051-0269E861EB08}" presName="linNode" presStyleCnt="0"/>
      <dgm:spPr/>
    </dgm:pt>
    <dgm:pt modelId="{1CF3BAE4-8B85-45FE-924F-2C12CFFE74BF}" type="pres">
      <dgm:prSet presAssocID="{522C65AC-33A1-48C2-9051-0269E861EB08}" presName="parentText" presStyleLbl="node1" presStyleIdx="1" presStyleCnt="3">
        <dgm:presLayoutVars>
          <dgm:chMax val="1"/>
          <dgm:bulletEnabled val="1"/>
        </dgm:presLayoutVars>
      </dgm:prSet>
      <dgm:spPr/>
    </dgm:pt>
    <dgm:pt modelId="{BD0B87EF-7919-4CFF-A23A-F0232037663C}" type="pres">
      <dgm:prSet presAssocID="{522C65AC-33A1-48C2-9051-0269E861EB08}" presName="descendantText" presStyleLbl="alignAccFollowNode1" presStyleIdx="1" presStyleCnt="3">
        <dgm:presLayoutVars>
          <dgm:bulletEnabled val="1"/>
        </dgm:presLayoutVars>
      </dgm:prSet>
      <dgm:spPr/>
    </dgm:pt>
    <dgm:pt modelId="{C22D4F33-04C9-459F-A3BD-BB15D24ED898}" type="pres">
      <dgm:prSet presAssocID="{E7BCB665-8FFF-45FD-A3F3-88710D4D8B01}" presName="sp" presStyleCnt="0"/>
      <dgm:spPr/>
    </dgm:pt>
    <dgm:pt modelId="{D277E279-EC86-4EEC-BE0B-3F2448183191}" type="pres">
      <dgm:prSet presAssocID="{7AAA9105-07C0-4F03-B07F-879065FDB65A}" presName="linNode" presStyleCnt="0"/>
      <dgm:spPr/>
    </dgm:pt>
    <dgm:pt modelId="{D55DAB80-8EEC-460D-A630-A92A0A47E56A}" type="pres">
      <dgm:prSet presAssocID="{7AAA9105-07C0-4F03-B07F-879065FDB65A}" presName="parentText" presStyleLbl="node1" presStyleIdx="2" presStyleCnt="3">
        <dgm:presLayoutVars>
          <dgm:chMax val="1"/>
          <dgm:bulletEnabled val="1"/>
        </dgm:presLayoutVars>
      </dgm:prSet>
      <dgm:spPr/>
    </dgm:pt>
    <dgm:pt modelId="{ECC13536-597E-4D5E-8758-BA6A3039A57C}" type="pres">
      <dgm:prSet presAssocID="{7AAA9105-07C0-4F03-B07F-879065FDB65A}" presName="descendantText" presStyleLbl="alignAccFollowNode1" presStyleIdx="2" presStyleCnt="3">
        <dgm:presLayoutVars>
          <dgm:bulletEnabled val="1"/>
        </dgm:presLayoutVars>
      </dgm:prSet>
      <dgm:spPr/>
    </dgm:pt>
  </dgm:ptLst>
  <dgm:cxnLst>
    <dgm:cxn modelId="{21C5D30E-2DFD-449D-A70B-319F14701107}" srcId="{6AC23D32-F3F6-4DD7-8095-856301883876}" destId="{7AAA9105-07C0-4F03-B07F-879065FDB65A}" srcOrd="2" destOrd="0" parTransId="{B70BDE07-E12D-4879-BC36-F5B51C6719CD}" sibTransId="{414DD1B8-C681-4FE6-90C6-2FEFCA35C66E}"/>
    <dgm:cxn modelId="{60CB0119-515E-45E7-9C74-19809C0FCA25}" type="presOf" srcId="{522C65AC-33A1-48C2-9051-0269E861EB08}" destId="{1CF3BAE4-8B85-45FE-924F-2C12CFFE74BF}" srcOrd="0" destOrd="0" presId="urn:microsoft.com/office/officeart/2005/8/layout/vList5"/>
    <dgm:cxn modelId="{B02D9F6A-D91D-4BED-9AE8-DE48969A047F}" srcId="{54F2C1F9-79C7-488D-B19B-1F17D508B37B}" destId="{7C8683BF-A55E-41E9-8037-4E68BA3B8AD9}" srcOrd="0" destOrd="0" parTransId="{687BF455-A946-49F5-8793-C2B327A4A7E5}" sibTransId="{38251DC6-9328-45D5-A247-95BDCDCAC177}"/>
    <dgm:cxn modelId="{3479336B-38D3-4451-803E-8BD0F0EB3921}" type="presOf" srcId="{7C8683BF-A55E-41E9-8037-4E68BA3B8AD9}" destId="{A9103AFD-0288-48E7-A359-6F09C6B4B794}" srcOrd="0" destOrd="0" presId="urn:microsoft.com/office/officeart/2005/8/layout/vList5"/>
    <dgm:cxn modelId="{673E007F-76ED-42DD-B744-44E35F94A4A0}" type="presOf" srcId="{EDD54EDE-2501-457B-B431-E079CAB7DA9F}" destId="{BD0B87EF-7919-4CFF-A23A-F0232037663C}" srcOrd="0" destOrd="0" presId="urn:microsoft.com/office/officeart/2005/8/layout/vList5"/>
    <dgm:cxn modelId="{79A9718F-29A2-459A-80E5-1F4948FBFB6B}" srcId="{522C65AC-33A1-48C2-9051-0269E861EB08}" destId="{EDD54EDE-2501-457B-B431-E079CAB7DA9F}" srcOrd="0" destOrd="0" parTransId="{20EC3D2D-4331-4DA3-84F8-EE06A4532FA2}" sibTransId="{B3DE79D4-E6D8-4378-B9A4-D08248617FA9}"/>
    <dgm:cxn modelId="{4D9B1797-AA2B-48A1-B9D6-EDC1DA9D017F}" type="presOf" srcId="{7AAA9105-07C0-4F03-B07F-879065FDB65A}" destId="{D55DAB80-8EEC-460D-A630-A92A0A47E56A}" srcOrd="0" destOrd="0" presId="urn:microsoft.com/office/officeart/2005/8/layout/vList5"/>
    <dgm:cxn modelId="{0388FD9A-EE2B-4DED-AE73-AC55ED012AE8}" srcId="{7AAA9105-07C0-4F03-B07F-879065FDB65A}" destId="{D894181F-7A7C-4F5C-80C1-93F537CA1BF8}" srcOrd="0" destOrd="0" parTransId="{477E2039-52E9-4443-9BD4-B97B281A7947}" sibTransId="{5471CA0B-44A1-48F7-B25D-19A3BDC2EEAD}"/>
    <dgm:cxn modelId="{8477269D-20E7-4135-B662-2A6DEC4E0805}" type="presOf" srcId="{54F2C1F9-79C7-488D-B19B-1F17D508B37B}" destId="{AC1DF95F-482D-4ECD-B95A-3FB0007B037A}" srcOrd="0" destOrd="0" presId="urn:microsoft.com/office/officeart/2005/8/layout/vList5"/>
    <dgm:cxn modelId="{3E3C5DAC-256B-4612-BC42-DC72F09CB9A7}" type="presOf" srcId="{6AC23D32-F3F6-4DD7-8095-856301883876}" destId="{5DA262D2-A065-4DD9-870D-229BC03A65AF}" srcOrd="0" destOrd="0" presId="urn:microsoft.com/office/officeart/2005/8/layout/vList5"/>
    <dgm:cxn modelId="{9D094CBC-EE0B-4CE1-96D8-4A53C70573B7}" srcId="{6AC23D32-F3F6-4DD7-8095-856301883876}" destId="{522C65AC-33A1-48C2-9051-0269E861EB08}" srcOrd="1" destOrd="0" parTransId="{1F1A81E6-0616-4550-BC09-CE23C59ADAFA}" sibTransId="{E7BCB665-8FFF-45FD-A3F3-88710D4D8B01}"/>
    <dgm:cxn modelId="{83809FBC-DFC0-4393-978B-D1401317F0F7}" srcId="{6AC23D32-F3F6-4DD7-8095-856301883876}" destId="{54F2C1F9-79C7-488D-B19B-1F17D508B37B}" srcOrd="0" destOrd="0" parTransId="{7EC03460-C1BC-470F-BE2C-5598CE2A27BA}" sibTransId="{94B4C44A-1469-4853-898D-969E1D7D221D}"/>
    <dgm:cxn modelId="{1360F2D2-8FCE-43C0-9612-4067CE568B16}" type="presOf" srcId="{D894181F-7A7C-4F5C-80C1-93F537CA1BF8}" destId="{ECC13536-597E-4D5E-8758-BA6A3039A57C}" srcOrd="0" destOrd="0" presId="urn:microsoft.com/office/officeart/2005/8/layout/vList5"/>
    <dgm:cxn modelId="{EB5C7F95-EED8-4381-B10F-7676C01E51A1}" type="presParOf" srcId="{5DA262D2-A065-4DD9-870D-229BC03A65AF}" destId="{0987C951-2B96-4C8A-94D4-1231A79DDD68}" srcOrd="0" destOrd="0" presId="urn:microsoft.com/office/officeart/2005/8/layout/vList5"/>
    <dgm:cxn modelId="{4B9E212F-080E-4405-BA2F-057FCADBBF09}" type="presParOf" srcId="{0987C951-2B96-4C8A-94D4-1231A79DDD68}" destId="{AC1DF95F-482D-4ECD-B95A-3FB0007B037A}" srcOrd="0" destOrd="0" presId="urn:microsoft.com/office/officeart/2005/8/layout/vList5"/>
    <dgm:cxn modelId="{725DFAA9-5210-47DE-8327-5C574CF8E5C3}" type="presParOf" srcId="{0987C951-2B96-4C8A-94D4-1231A79DDD68}" destId="{A9103AFD-0288-48E7-A359-6F09C6B4B794}" srcOrd="1" destOrd="0" presId="urn:microsoft.com/office/officeart/2005/8/layout/vList5"/>
    <dgm:cxn modelId="{1F2EBBFE-421A-4587-808A-BC2B37694F15}" type="presParOf" srcId="{5DA262D2-A065-4DD9-870D-229BC03A65AF}" destId="{FBDA6F4A-0620-4CFA-BC0B-E31350BE498F}" srcOrd="1" destOrd="0" presId="urn:microsoft.com/office/officeart/2005/8/layout/vList5"/>
    <dgm:cxn modelId="{3A51EFEC-C1E0-4823-9DAE-29439C058A33}" type="presParOf" srcId="{5DA262D2-A065-4DD9-870D-229BC03A65AF}" destId="{A3913EF0-7C96-415E-A9C9-B106157A2672}" srcOrd="2" destOrd="0" presId="urn:microsoft.com/office/officeart/2005/8/layout/vList5"/>
    <dgm:cxn modelId="{D054D903-95E2-4EAD-AE77-AE01C3638A22}" type="presParOf" srcId="{A3913EF0-7C96-415E-A9C9-B106157A2672}" destId="{1CF3BAE4-8B85-45FE-924F-2C12CFFE74BF}" srcOrd="0" destOrd="0" presId="urn:microsoft.com/office/officeart/2005/8/layout/vList5"/>
    <dgm:cxn modelId="{EFD469F8-86CC-4AA9-B3EC-40478BCEFDC2}" type="presParOf" srcId="{A3913EF0-7C96-415E-A9C9-B106157A2672}" destId="{BD0B87EF-7919-4CFF-A23A-F0232037663C}" srcOrd="1" destOrd="0" presId="urn:microsoft.com/office/officeart/2005/8/layout/vList5"/>
    <dgm:cxn modelId="{2966C2DD-3C91-4036-B690-B52B821AE432}" type="presParOf" srcId="{5DA262D2-A065-4DD9-870D-229BC03A65AF}" destId="{C22D4F33-04C9-459F-A3BD-BB15D24ED898}" srcOrd="3" destOrd="0" presId="urn:microsoft.com/office/officeart/2005/8/layout/vList5"/>
    <dgm:cxn modelId="{34742DD4-5438-463D-9529-C2314B51ED6F}" type="presParOf" srcId="{5DA262D2-A065-4DD9-870D-229BC03A65AF}" destId="{D277E279-EC86-4EEC-BE0B-3F2448183191}" srcOrd="4" destOrd="0" presId="urn:microsoft.com/office/officeart/2005/8/layout/vList5"/>
    <dgm:cxn modelId="{CD764C05-85A6-4E83-9F0D-3FF3A30D475E}" type="presParOf" srcId="{D277E279-EC86-4EEC-BE0B-3F2448183191}" destId="{D55DAB80-8EEC-460D-A630-A92A0A47E56A}" srcOrd="0" destOrd="0" presId="urn:microsoft.com/office/officeart/2005/8/layout/vList5"/>
    <dgm:cxn modelId="{5BDBAA89-4FE8-4BD9-B2C0-AD11B2DA0C24}" type="presParOf" srcId="{D277E279-EC86-4EEC-BE0B-3F2448183191}" destId="{ECC13536-597E-4D5E-8758-BA6A3039A57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C23D32-F3F6-4DD7-8095-856301883876}" type="doc">
      <dgm:prSet loTypeId="urn:microsoft.com/office/officeart/2005/8/layout/vList5" loCatId="list" qsTypeId="urn:microsoft.com/office/officeart/2005/8/quickstyle/simple1" qsCatId="simple" csTypeId="urn:microsoft.com/office/officeart/2005/8/colors/accent5_4" csCatId="accent5" phldr="1"/>
      <dgm:spPr/>
      <dgm:t>
        <a:bodyPr/>
        <a:lstStyle/>
        <a:p>
          <a:endParaRPr lang="zh-CN" altLang="en-US"/>
        </a:p>
      </dgm:t>
    </dgm:pt>
    <dgm:pt modelId="{54F2C1F9-79C7-488D-B19B-1F17D508B37B}">
      <dgm:prSet phldrT="[文本]" custT="1"/>
      <dgm:spPr/>
      <dgm:t>
        <a:bodyPr/>
        <a:lstStyle/>
        <a:p>
          <a:r>
            <a:rPr lang="zh-CN" altLang="en-US" sz="2000" b="1" dirty="0">
              <a:solidFill>
                <a:schemeClr val="tx1"/>
              </a:solidFill>
              <a:latin typeface="+mj-ea"/>
              <a:ea typeface="+mj-ea"/>
            </a:rPr>
            <a:t>形式化验证</a:t>
          </a:r>
        </a:p>
      </dgm:t>
    </dgm:pt>
    <dgm:pt modelId="{7EC03460-C1BC-470F-BE2C-5598CE2A27BA}" type="parTrans" cxnId="{83809FBC-DFC0-4393-978B-D1401317F0F7}">
      <dgm:prSet/>
      <dgm:spPr/>
      <dgm:t>
        <a:bodyPr/>
        <a:lstStyle/>
        <a:p>
          <a:endParaRPr lang="zh-CN" altLang="en-US" b="1">
            <a:solidFill>
              <a:schemeClr val="tx1"/>
            </a:solidFill>
          </a:endParaRPr>
        </a:p>
      </dgm:t>
    </dgm:pt>
    <dgm:pt modelId="{94B4C44A-1469-4853-898D-969E1D7D221D}" type="sibTrans" cxnId="{83809FBC-DFC0-4393-978B-D1401317F0F7}">
      <dgm:prSet/>
      <dgm:spPr/>
      <dgm:t>
        <a:bodyPr/>
        <a:lstStyle/>
        <a:p>
          <a:endParaRPr lang="zh-CN" altLang="en-US" b="1">
            <a:solidFill>
              <a:schemeClr val="tx1"/>
            </a:solidFill>
          </a:endParaRPr>
        </a:p>
      </dgm:t>
    </dgm:pt>
    <dgm:pt modelId="{7C8683BF-A55E-41E9-8037-4E68BA3B8AD9}">
      <dgm:prSet phldrT="[文本]"/>
      <dgm:spPr/>
      <dgm:t>
        <a:bodyPr/>
        <a:lstStyle/>
        <a:p>
          <a:r>
            <a:rPr lang="zh-CN" altLang="zh-CN" b="1" dirty="0">
              <a:solidFill>
                <a:schemeClr val="tx1"/>
              </a:solidFill>
              <a:latin typeface="+mj-ea"/>
              <a:ea typeface="+mj-ea"/>
            </a:rPr>
            <a:t>最精确</a:t>
          </a:r>
          <a:r>
            <a:rPr lang="zh-CN" altLang="en-US" b="1" dirty="0">
              <a:solidFill>
                <a:schemeClr val="tx1"/>
              </a:solidFill>
              <a:latin typeface="+mj-ea"/>
              <a:ea typeface="+mj-ea"/>
            </a:rPr>
            <a:t>、</a:t>
          </a:r>
          <a:r>
            <a:rPr lang="zh-CN" altLang="zh-CN" b="1" dirty="0">
              <a:solidFill>
                <a:schemeClr val="tx1"/>
              </a:solidFill>
              <a:latin typeface="+mj-ea"/>
              <a:ea typeface="+mj-ea"/>
            </a:rPr>
            <a:t>工作量巨大</a:t>
          </a:r>
          <a:r>
            <a:rPr lang="zh-CN" altLang="en-US" b="1" dirty="0">
              <a:solidFill>
                <a:schemeClr val="tx1"/>
              </a:solidFill>
              <a:latin typeface="+mj-ea"/>
              <a:ea typeface="+mj-ea"/>
            </a:rPr>
            <a:t>、</a:t>
          </a:r>
          <a:r>
            <a:rPr lang="zh-CN" altLang="zh-CN" b="1" dirty="0">
              <a:solidFill>
                <a:schemeClr val="tx1"/>
              </a:solidFill>
              <a:latin typeface="+mj-ea"/>
              <a:ea typeface="+mj-ea"/>
            </a:rPr>
            <a:t>复杂</a:t>
          </a:r>
          <a:r>
            <a:rPr lang="zh-CN" altLang="en-US" b="1" dirty="0">
              <a:solidFill>
                <a:schemeClr val="tx1"/>
              </a:solidFill>
              <a:latin typeface="+mj-ea"/>
              <a:ea typeface="+mj-ea"/>
            </a:rPr>
            <a:t>、</a:t>
          </a:r>
          <a:r>
            <a:rPr lang="zh-CN" altLang="zh-CN" b="1" dirty="0">
              <a:solidFill>
                <a:schemeClr val="tx1"/>
              </a:solidFill>
              <a:latin typeface="+mj-ea"/>
              <a:ea typeface="+mj-ea"/>
            </a:rPr>
            <a:t>困难</a:t>
          </a:r>
          <a:endParaRPr lang="zh-CN" altLang="en-US" b="1" dirty="0">
            <a:solidFill>
              <a:schemeClr val="tx1"/>
            </a:solidFill>
            <a:latin typeface="+mj-ea"/>
            <a:ea typeface="+mj-ea"/>
          </a:endParaRPr>
        </a:p>
      </dgm:t>
    </dgm:pt>
    <dgm:pt modelId="{687BF455-A946-49F5-8793-C2B327A4A7E5}" type="parTrans" cxnId="{B02D9F6A-D91D-4BED-9AE8-DE48969A047F}">
      <dgm:prSet/>
      <dgm:spPr/>
      <dgm:t>
        <a:bodyPr/>
        <a:lstStyle/>
        <a:p>
          <a:endParaRPr lang="zh-CN" altLang="en-US" b="1">
            <a:solidFill>
              <a:schemeClr val="tx1"/>
            </a:solidFill>
          </a:endParaRPr>
        </a:p>
      </dgm:t>
    </dgm:pt>
    <dgm:pt modelId="{38251DC6-9328-45D5-A247-95BDCDCAC177}" type="sibTrans" cxnId="{B02D9F6A-D91D-4BED-9AE8-DE48969A047F}">
      <dgm:prSet/>
      <dgm:spPr/>
      <dgm:t>
        <a:bodyPr/>
        <a:lstStyle/>
        <a:p>
          <a:endParaRPr lang="zh-CN" altLang="en-US" b="1">
            <a:solidFill>
              <a:schemeClr val="tx1"/>
            </a:solidFill>
          </a:endParaRPr>
        </a:p>
      </dgm:t>
    </dgm:pt>
    <dgm:pt modelId="{522C65AC-33A1-48C2-9051-0269E861EB08}">
      <dgm:prSet phldrT="[文本]" custT="1"/>
      <dgm:spPr/>
      <dgm:t>
        <a:bodyPr/>
        <a:lstStyle/>
        <a:p>
          <a:r>
            <a:rPr lang="zh-CN" altLang="en-US" sz="2000" b="1" dirty="0">
              <a:solidFill>
                <a:schemeClr val="tx1"/>
              </a:solidFill>
              <a:latin typeface="+mj-ea"/>
              <a:ea typeface="+mj-ea"/>
            </a:rPr>
            <a:t>非形式化确认</a:t>
          </a:r>
        </a:p>
      </dgm:t>
    </dgm:pt>
    <dgm:pt modelId="{1F1A81E6-0616-4550-BC09-CE23C59ADAFA}" type="parTrans" cxnId="{9D094CBC-EE0B-4CE1-96D8-4A53C70573B7}">
      <dgm:prSet/>
      <dgm:spPr/>
      <dgm:t>
        <a:bodyPr/>
        <a:lstStyle/>
        <a:p>
          <a:endParaRPr lang="zh-CN" altLang="en-US" b="1">
            <a:solidFill>
              <a:schemeClr val="tx1"/>
            </a:solidFill>
          </a:endParaRPr>
        </a:p>
      </dgm:t>
    </dgm:pt>
    <dgm:pt modelId="{E7BCB665-8FFF-45FD-A3F3-88710D4D8B01}" type="sibTrans" cxnId="{9D094CBC-EE0B-4CE1-96D8-4A53C70573B7}">
      <dgm:prSet/>
      <dgm:spPr/>
      <dgm:t>
        <a:bodyPr/>
        <a:lstStyle/>
        <a:p>
          <a:endParaRPr lang="zh-CN" altLang="en-US" b="1">
            <a:solidFill>
              <a:schemeClr val="tx1"/>
            </a:solidFill>
          </a:endParaRPr>
        </a:p>
      </dgm:t>
    </dgm:pt>
    <dgm:pt modelId="{EDD54EDE-2501-457B-B431-E079CAB7DA9F}">
      <dgm:prSet phldrT="[文本]" custT="1"/>
      <dgm:spPr/>
      <dgm:t>
        <a:bodyPr/>
        <a:lstStyle/>
        <a:p>
          <a:pPr marL="171450" lvl="1" indent="-171450" algn="l" defTabSz="755650">
            <a:lnSpc>
              <a:spcPct val="90000"/>
            </a:lnSpc>
            <a:spcBef>
              <a:spcPct val="0"/>
            </a:spcBef>
            <a:spcAft>
              <a:spcPct val="15000"/>
            </a:spcAft>
            <a:buChar char="•"/>
          </a:pPr>
          <a:r>
            <a:rPr lang="zh-CN" altLang="en-US" sz="1700" b="1" kern="1200" dirty="0">
              <a:solidFill>
                <a:schemeClr val="tx1"/>
              </a:solidFill>
              <a:latin typeface="微软雅黑" panose="020B0503020204020204" pitchFamily="34" charset="-122"/>
              <a:ea typeface="微软雅黑" panose="020B0503020204020204" pitchFamily="34" charset="-122"/>
              <a:cs typeface="+mn-cs"/>
            </a:rPr>
            <a:t>安全需求检查、</a:t>
          </a:r>
          <a:r>
            <a:rPr lang="zh-CN" altLang="zh-CN" sz="1700" b="1" kern="1200" dirty="0">
              <a:solidFill>
                <a:schemeClr val="tx1"/>
              </a:solidFill>
              <a:latin typeface="微软雅黑" panose="020B0503020204020204" pitchFamily="34" charset="-122"/>
              <a:ea typeface="微软雅黑" panose="020B0503020204020204" pitchFamily="34" charset="-122"/>
              <a:cs typeface="+mn-cs"/>
            </a:rPr>
            <a:t>设计</a:t>
          </a:r>
          <a:r>
            <a:rPr lang="zh-CN" altLang="en-US" sz="1700" b="1" kern="1200" dirty="0">
              <a:solidFill>
                <a:schemeClr val="tx1"/>
              </a:solidFill>
              <a:latin typeface="微软雅黑" panose="020B0503020204020204" pitchFamily="34" charset="-122"/>
              <a:ea typeface="微软雅黑" panose="020B0503020204020204" pitchFamily="34" charset="-122"/>
              <a:cs typeface="+mn-cs"/>
            </a:rPr>
            <a:t>及代码检查、模块及系统测试</a:t>
          </a:r>
        </a:p>
      </dgm:t>
    </dgm:pt>
    <dgm:pt modelId="{20EC3D2D-4331-4DA3-84F8-EE06A4532FA2}" type="parTrans" cxnId="{79A9718F-29A2-459A-80E5-1F4948FBFB6B}">
      <dgm:prSet/>
      <dgm:spPr/>
      <dgm:t>
        <a:bodyPr/>
        <a:lstStyle/>
        <a:p>
          <a:endParaRPr lang="zh-CN" altLang="en-US" b="1">
            <a:solidFill>
              <a:schemeClr val="tx1"/>
            </a:solidFill>
          </a:endParaRPr>
        </a:p>
      </dgm:t>
    </dgm:pt>
    <dgm:pt modelId="{B3DE79D4-E6D8-4378-B9A4-D08248617FA9}" type="sibTrans" cxnId="{79A9718F-29A2-459A-80E5-1F4948FBFB6B}">
      <dgm:prSet/>
      <dgm:spPr/>
      <dgm:t>
        <a:bodyPr/>
        <a:lstStyle/>
        <a:p>
          <a:endParaRPr lang="zh-CN" altLang="en-US" b="1">
            <a:solidFill>
              <a:schemeClr val="tx1"/>
            </a:solidFill>
          </a:endParaRPr>
        </a:p>
      </dgm:t>
    </dgm:pt>
    <dgm:pt modelId="{7AAA9105-07C0-4F03-B07F-879065FDB65A}">
      <dgm:prSet phldrT="[文本]" custT="1"/>
      <dgm:spPr/>
      <dgm:t>
        <a:bodyPr/>
        <a:lstStyle/>
        <a:p>
          <a:r>
            <a:rPr lang="zh-CN" altLang="zh-CN" sz="2000" b="1" dirty="0">
              <a:solidFill>
                <a:schemeClr val="tx1"/>
              </a:solidFill>
              <a:latin typeface="+mj-ea"/>
              <a:ea typeface="+mj-ea"/>
            </a:rPr>
            <a:t>入侵测试</a:t>
          </a:r>
          <a:endParaRPr lang="zh-CN" altLang="en-US" sz="2000" b="1" dirty="0">
            <a:solidFill>
              <a:schemeClr val="tx1"/>
            </a:solidFill>
            <a:latin typeface="+mj-ea"/>
            <a:ea typeface="+mj-ea"/>
          </a:endParaRPr>
        </a:p>
      </dgm:t>
    </dgm:pt>
    <dgm:pt modelId="{B70BDE07-E12D-4879-BC36-F5B51C6719CD}" type="parTrans" cxnId="{21C5D30E-2DFD-449D-A70B-319F14701107}">
      <dgm:prSet/>
      <dgm:spPr/>
      <dgm:t>
        <a:bodyPr/>
        <a:lstStyle/>
        <a:p>
          <a:endParaRPr lang="zh-CN" altLang="en-US" b="1">
            <a:solidFill>
              <a:schemeClr val="tx1"/>
            </a:solidFill>
          </a:endParaRPr>
        </a:p>
      </dgm:t>
    </dgm:pt>
    <dgm:pt modelId="{414DD1B8-C681-4FE6-90C6-2FEFCA35C66E}" type="sibTrans" cxnId="{21C5D30E-2DFD-449D-A70B-319F14701107}">
      <dgm:prSet/>
      <dgm:spPr/>
      <dgm:t>
        <a:bodyPr/>
        <a:lstStyle/>
        <a:p>
          <a:endParaRPr lang="zh-CN" altLang="en-US" b="1">
            <a:solidFill>
              <a:schemeClr val="tx1"/>
            </a:solidFill>
          </a:endParaRPr>
        </a:p>
      </dgm:t>
    </dgm:pt>
    <dgm:pt modelId="{D894181F-7A7C-4F5C-80C1-93F537CA1BF8}">
      <dgm:prSet phldrT="[文本]"/>
      <dgm:spPr/>
      <dgm:t>
        <a:bodyPr/>
        <a:lstStyle/>
        <a:p>
          <a:r>
            <a:rPr lang="zh-CN" altLang="zh-CN" b="1" dirty="0">
              <a:solidFill>
                <a:schemeClr val="tx1"/>
              </a:solidFill>
              <a:latin typeface="+mj-ea"/>
              <a:ea typeface="+mj-ea"/>
            </a:rPr>
            <a:t>应当掌握操作系统典型的安全漏洞，试图发现并利用</a:t>
          </a:r>
          <a:endParaRPr lang="zh-CN" altLang="en-US" b="1" dirty="0">
            <a:solidFill>
              <a:schemeClr val="tx1"/>
            </a:solidFill>
            <a:latin typeface="+mj-ea"/>
            <a:ea typeface="+mj-ea"/>
          </a:endParaRPr>
        </a:p>
      </dgm:t>
    </dgm:pt>
    <dgm:pt modelId="{477E2039-52E9-4443-9BD4-B97B281A7947}" type="parTrans" cxnId="{0388FD9A-EE2B-4DED-AE73-AC55ED012AE8}">
      <dgm:prSet/>
      <dgm:spPr/>
      <dgm:t>
        <a:bodyPr/>
        <a:lstStyle/>
        <a:p>
          <a:endParaRPr lang="zh-CN" altLang="en-US" b="1">
            <a:solidFill>
              <a:schemeClr val="tx1"/>
            </a:solidFill>
          </a:endParaRPr>
        </a:p>
      </dgm:t>
    </dgm:pt>
    <dgm:pt modelId="{5471CA0B-44A1-48F7-B25D-19A3BDC2EEAD}" type="sibTrans" cxnId="{0388FD9A-EE2B-4DED-AE73-AC55ED012AE8}">
      <dgm:prSet/>
      <dgm:spPr/>
      <dgm:t>
        <a:bodyPr/>
        <a:lstStyle/>
        <a:p>
          <a:endParaRPr lang="zh-CN" altLang="en-US" b="1">
            <a:solidFill>
              <a:schemeClr val="tx1"/>
            </a:solidFill>
          </a:endParaRPr>
        </a:p>
      </dgm:t>
    </dgm:pt>
    <dgm:pt modelId="{5DA262D2-A065-4DD9-870D-229BC03A65AF}" type="pres">
      <dgm:prSet presAssocID="{6AC23D32-F3F6-4DD7-8095-856301883876}" presName="Name0" presStyleCnt="0">
        <dgm:presLayoutVars>
          <dgm:dir/>
          <dgm:animLvl val="lvl"/>
          <dgm:resizeHandles val="exact"/>
        </dgm:presLayoutVars>
      </dgm:prSet>
      <dgm:spPr/>
    </dgm:pt>
    <dgm:pt modelId="{0987C951-2B96-4C8A-94D4-1231A79DDD68}" type="pres">
      <dgm:prSet presAssocID="{54F2C1F9-79C7-488D-B19B-1F17D508B37B}" presName="linNode" presStyleCnt="0"/>
      <dgm:spPr/>
    </dgm:pt>
    <dgm:pt modelId="{AC1DF95F-482D-4ECD-B95A-3FB0007B037A}" type="pres">
      <dgm:prSet presAssocID="{54F2C1F9-79C7-488D-B19B-1F17D508B37B}" presName="parentText" presStyleLbl="node1" presStyleIdx="0" presStyleCnt="3" custLinFactY="-3789" custLinFactNeighborX="-5493" custLinFactNeighborY="-100000">
        <dgm:presLayoutVars>
          <dgm:chMax val="1"/>
          <dgm:bulletEnabled val="1"/>
        </dgm:presLayoutVars>
      </dgm:prSet>
      <dgm:spPr/>
    </dgm:pt>
    <dgm:pt modelId="{A9103AFD-0288-48E7-A359-6F09C6B4B794}" type="pres">
      <dgm:prSet presAssocID="{54F2C1F9-79C7-488D-B19B-1F17D508B37B}" presName="descendantText" presStyleLbl="alignAccFollowNode1" presStyleIdx="0" presStyleCnt="3">
        <dgm:presLayoutVars>
          <dgm:bulletEnabled val="1"/>
        </dgm:presLayoutVars>
      </dgm:prSet>
      <dgm:spPr/>
    </dgm:pt>
    <dgm:pt modelId="{FBDA6F4A-0620-4CFA-BC0B-E31350BE498F}" type="pres">
      <dgm:prSet presAssocID="{94B4C44A-1469-4853-898D-969E1D7D221D}" presName="sp" presStyleCnt="0"/>
      <dgm:spPr/>
    </dgm:pt>
    <dgm:pt modelId="{A3913EF0-7C96-415E-A9C9-B106157A2672}" type="pres">
      <dgm:prSet presAssocID="{522C65AC-33A1-48C2-9051-0269E861EB08}" presName="linNode" presStyleCnt="0"/>
      <dgm:spPr/>
    </dgm:pt>
    <dgm:pt modelId="{1CF3BAE4-8B85-45FE-924F-2C12CFFE74BF}" type="pres">
      <dgm:prSet presAssocID="{522C65AC-33A1-48C2-9051-0269E861EB08}" presName="parentText" presStyleLbl="node1" presStyleIdx="1" presStyleCnt="3">
        <dgm:presLayoutVars>
          <dgm:chMax val="1"/>
          <dgm:bulletEnabled val="1"/>
        </dgm:presLayoutVars>
      </dgm:prSet>
      <dgm:spPr/>
    </dgm:pt>
    <dgm:pt modelId="{BD0B87EF-7919-4CFF-A23A-F0232037663C}" type="pres">
      <dgm:prSet presAssocID="{522C65AC-33A1-48C2-9051-0269E861EB08}" presName="descendantText" presStyleLbl="alignAccFollowNode1" presStyleIdx="1" presStyleCnt="3">
        <dgm:presLayoutVars>
          <dgm:bulletEnabled val="1"/>
        </dgm:presLayoutVars>
      </dgm:prSet>
      <dgm:spPr/>
    </dgm:pt>
    <dgm:pt modelId="{C22D4F33-04C9-459F-A3BD-BB15D24ED898}" type="pres">
      <dgm:prSet presAssocID="{E7BCB665-8FFF-45FD-A3F3-88710D4D8B01}" presName="sp" presStyleCnt="0"/>
      <dgm:spPr/>
    </dgm:pt>
    <dgm:pt modelId="{D277E279-EC86-4EEC-BE0B-3F2448183191}" type="pres">
      <dgm:prSet presAssocID="{7AAA9105-07C0-4F03-B07F-879065FDB65A}" presName="linNode" presStyleCnt="0"/>
      <dgm:spPr/>
    </dgm:pt>
    <dgm:pt modelId="{D55DAB80-8EEC-460D-A630-A92A0A47E56A}" type="pres">
      <dgm:prSet presAssocID="{7AAA9105-07C0-4F03-B07F-879065FDB65A}" presName="parentText" presStyleLbl="node1" presStyleIdx="2" presStyleCnt="3">
        <dgm:presLayoutVars>
          <dgm:chMax val="1"/>
          <dgm:bulletEnabled val="1"/>
        </dgm:presLayoutVars>
      </dgm:prSet>
      <dgm:spPr/>
    </dgm:pt>
    <dgm:pt modelId="{ECC13536-597E-4D5E-8758-BA6A3039A57C}" type="pres">
      <dgm:prSet presAssocID="{7AAA9105-07C0-4F03-B07F-879065FDB65A}" presName="descendantText" presStyleLbl="alignAccFollowNode1" presStyleIdx="2" presStyleCnt="3">
        <dgm:presLayoutVars>
          <dgm:bulletEnabled val="1"/>
        </dgm:presLayoutVars>
      </dgm:prSet>
      <dgm:spPr/>
    </dgm:pt>
  </dgm:ptLst>
  <dgm:cxnLst>
    <dgm:cxn modelId="{21C5D30E-2DFD-449D-A70B-319F14701107}" srcId="{6AC23D32-F3F6-4DD7-8095-856301883876}" destId="{7AAA9105-07C0-4F03-B07F-879065FDB65A}" srcOrd="2" destOrd="0" parTransId="{B70BDE07-E12D-4879-BC36-F5B51C6719CD}" sibTransId="{414DD1B8-C681-4FE6-90C6-2FEFCA35C66E}"/>
    <dgm:cxn modelId="{60CB0119-515E-45E7-9C74-19809C0FCA25}" type="presOf" srcId="{522C65AC-33A1-48C2-9051-0269E861EB08}" destId="{1CF3BAE4-8B85-45FE-924F-2C12CFFE74BF}" srcOrd="0" destOrd="0" presId="urn:microsoft.com/office/officeart/2005/8/layout/vList5"/>
    <dgm:cxn modelId="{B02D9F6A-D91D-4BED-9AE8-DE48969A047F}" srcId="{54F2C1F9-79C7-488D-B19B-1F17D508B37B}" destId="{7C8683BF-A55E-41E9-8037-4E68BA3B8AD9}" srcOrd="0" destOrd="0" parTransId="{687BF455-A946-49F5-8793-C2B327A4A7E5}" sibTransId="{38251DC6-9328-45D5-A247-95BDCDCAC177}"/>
    <dgm:cxn modelId="{3479336B-38D3-4451-803E-8BD0F0EB3921}" type="presOf" srcId="{7C8683BF-A55E-41E9-8037-4E68BA3B8AD9}" destId="{A9103AFD-0288-48E7-A359-6F09C6B4B794}" srcOrd="0" destOrd="0" presId="urn:microsoft.com/office/officeart/2005/8/layout/vList5"/>
    <dgm:cxn modelId="{673E007F-76ED-42DD-B744-44E35F94A4A0}" type="presOf" srcId="{EDD54EDE-2501-457B-B431-E079CAB7DA9F}" destId="{BD0B87EF-7919-4CFF-A23A-F0232037663C}" srcOrd="0" destOrd="0" presId="urn:microsoft.com/office/officeart/2005/8/layout/vList5"/>
    <dgm:cxn modelId="{79A9718F-29A2-459A-80E5-1F4948FBFB6B}" srcId="{522C65AC-33A1-48C2-9051-0269E861EB08}" destId="{EDD54EDE-2501-457B-B431-E079CAB7DA9F}" srcOrd="0" destOrd="0" parTransId="{20EC3D2D-4331-4DA3-84F8-EE06A4532FA2}" sibTransId="{B3DE79D4-E6D8-4378-B9A4-D08248617FA9}"/>
    <dgm:cxn modelId="{4D9B1797-AA2B-48A1-B9D6-EDC1DA9D017F}" type="presOf" srcId="{7AAA9105-07C0-4F03-B07F-879065FDB65A}" destId="{D55DAB80-8EEC-460D-A630-A92A0A47E56A}" srcOrd="0" destOrd="0" presId="urn:microsoft.com/office/officeart/2005/8/layout/vList5"/>
    <dgm:cxn modelId="{0388FD9A-EE2B-4DED-AE73-AC55ED012AE8}" srcId="{7AAA9105-07C0-4F03-B07F-879065FDB65A}" destId="{D894181F-7A7C-4F5C-80C1-93F537CA1BF8}" srcOrd="0" destOrd="0" parTransId="{477E2039-52E9-4443-9BD4-B97B281A7947}" sibTransId="{5471CA0B-44A1-48F7-B25D-19A3BDC2EEAD}"/>
    <dgm:cxn modelId="{8477269D-20E7-4135-B662-2A6DEC4E0805}" type="presOf" srcId="{54F2C1F9-79C7-488D-B19B-1F17D508B37B}" destId="{AC1DF95F-482D-4ECD-B95A-3FB0007B037A}" srcOrd="0" destOrd="0" presId="urn:microsoft.com/office/officeart/2005/8/layout/vList5"/>
    <dgm:cxn modelId="{3E3C5DAC-256B-4612-BC42-DC72F09CB9A7}" type="presOf" srcId="{6AC23D32-F3F6-4DD7-8095-856301883876}" destId="{5DA262D2-A065-4DD9-870D-229BC03A65AF}" srcOrd="0" destOrd="0" presId="urn:microsoft.com/office/officeart/2005/8/layout/vList5"/>
    <dgm:cxn modelId="{9D094CBC-EE0B-4CE1-96D8-4A53C70573B7}" srcId="{6AC23D32-F3F6-4DD7-8095-856301883876}" destId="{522C65AC-33A1-48C2-9051-0269E861EB08}" srcOrd="1" destOrd="0" parTransId="{1F1A81E6-0616-4550-BC09-CE23C59ADAFA}" sibTransId="{E7BCB665-8FFF-45FD-A3F3-88710D4D8B01}"/>
    <dgm:cxn modelId="{83809FBC-DFC0-4393-978B-D1401317F0F7}" srcId="{6AC23D32-F3F6-4DD7-8095-856301883876}" destId="{54F2C1F9-79C7-488D-B19B-1F17D508B37B}" srcOrd="0" destOrd="0" parTransId="{7EC03460-C1BC-470F-BE2C-5598CE2A27BA}" sibTransId="{94B4C44A-1469-4853-898D-969E1D7D221D}"/>
    <dgm:cxn modelId="{1360F2D2-8FCE-43C0-9612-4067CE568B16}" type="presOf" srcId="{D894181F-7A7C-4F5C-80C1-93F537CA1BF8}" destId="{ECC13536-597E-4D5E-8758-BA6A3039A57C}" srcOrd="0" destOrd="0" presId="urn:microsoft.com/office/officeart/2005/8/layout/vList5"/>
    <dgm:cxn modelId="{EB5C7F95-EED8-4381-B10F-7676C01E51A1}" type="presParOf" srcId="{5DA262D2-A065-4DD9-870D-229BC03A65AF}" destId="{0987C951-2B96-4C8A-94D4-1231A79DDD68}" srcOrd="0" destOrd="0" presId="urn:microsoft.com/office/officeart/2005/8/layout/vList5"/>
    <dgm:cxn modelId="{4B9E212F-080E-4405-BA2F-057FCADBBF09}" type="presParOf" srcId="{0987C951-2B96-4C8A-94D4-1231A79DDD68}" destId="{AC1DF95F-482D-4ECD-B95A-3FB0007B037A}" srcOrd="0" destOrd="0" presId="urn:microsoft.com/office/officeart/2005/8/layout/vList5"/>
    <dgm:cxn modelId="{725DFAA9-5210-47DE-8327-5C574CF8E5C3}" type="presParOf" srcId="{0987C951-2B96-4C8A-94D4-1231A79DDD68}" destId="{A9103AFD-0288-48E7-A359-6F09C6B4B794}" srcOrd="1" destOrd="0" presId="urn:microsoft.com/office/officeart/2005/8/layout/vList5"/>
    <dgm:cxn modelId="{1F2EBBFE-421A-4587-808A-BC2B37694F15}" type="presParOf" srcId="{5DA262D2-A065-4DD9-870D-229BC03A65AF}" destId="{FBDA6F4A-0620-4CFA-BC0B-E31350BE498F}" srcOrd="1" destOrd="0" presId="urn:microsoft.com/office/officeart/2005/8/layout/vList5"/>
    <dgm:cxn modelId="{3A51EFEC-C1E0-4823-9DAE-29439C058A33}" type="presParOf" srcId="{5DA262D2-A065-4DD9-870D-229BC03A65AF}" destId="{A3913EF0-7C96-415E-A9C9-B106157A2672}" srcOrd="2" destOrd="0" presId="urn:microsoft.com/office/officeart/2005/8/layout/vList5"/>
    <dgm:cxn modelId="{D054D903-95E2-4EAD-AE77-AE01C3638A22}" type="presParOf" srcId="{A3913EF0-7C96-415E-A9C9-B106157A2672}" destId="{1CF3BAE4-8B85-45FE-924F-2C12CFFE74BF}" srcOrd="0" destOrd="0" presId="urn:microsoft.com/office/officeart/2005/8/layout/vList5"/>
    <dgm:cxn modelId="{EFD469F8-86CC-4AA9-B3EC-40478BCEFDC2}" type="presParOf" srcId="{A3913EF0-7C96-415E-A9C9-B106157A2672}" destId="{BD0B87EF-7919-4CFF-A23A-F0232037663C}" srcOrd="1" destOrd="0" presId="urn:microsoft.com/office/officeart/2005/8/layout/vList5"/>
    <dgm:cxn modelId="{2966C2DD-3C91-4036-B690-B52B821AE432}" type="presParOf" srcId="{5DA262D2-A065-4DD9-870D-229BC03A65AF}" destId="{C22D4F33-04C9-459F-A3BD-BB15D24ED898}" srcOrd="3" destOrd="0" presId="urn:microsoft.com/office/officeart/2005/8/layout/vList5"/>
    <dgm:cxn modelId="{34742DD4-5438-463D-9529-C2314B51ED6F}" type="presParOf" srcId="{5DA262D2-A065-4DD9-870D-229BC03A65AF}" destId="{D277E279-EC86-4EEC-BE0B-3F2448183191}" srcOrd="4" destOrd="0" presId="urn:microsoft.com/office/officeart/2005/8/layout/vList5"/>
    <dgm:cxn modelId="{CD764C05-85A6-4E83-9F0D-3FF3A30D475E}" type="presParOf" srcId="{D277E279-EC86-4EEC-BE0B-3F2448183191}" destId="{D55DAB80-8EEC-460D-A630-A92A0A47E56A}" srcOrd="0" destOrd="0" presId="urn:microsoft.com/office/officeart/2005/8/layout/vList5"/>
    <dgm:cxn modelId="{5BDBAA89-4FE8-4BD9-B2C0-AD11B2DA0C24}" type="presParOf" srcId="{D277E279-EC86-4EEC-BE0B-3F2448183191}" destId="{ECC13536-597E-4D5E-8758-BA6A3039A57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C23D32-F3F6-4DD7-8095-856301883876}" type="doc">
      <dgm:prSet loTypeId="urn:microsoft.com/office/officeart/2005/8/layout/vList5" loCatId="list" qsTypeId="urn:microsoft.com/office/officeart/2005/8/quickstyle/simple1" qsCatId="simple" csTypeId="urn:microsoft.com/office/officeart/2005/8/colors/accent5_4" csCatId="accent5" phldr="1"/>
      <dgm:spPr/>
      <dgm:t>
        <a:bodyPr/>
        <a:lstStyle/>
        <a:p>
          <a:endParaRPr lang="zh-CN" altLang="en-US"/>
        </a:p>
      </dgm:t>
    </dgm:pt>
    <dgm:pt modelId="{54F2C1F9-79C7-488D-B19B-1F17D508B37B}">
      <dgm:prSet phldrT="[文本]" custT="1"/>
      <dgm:spPr/>
      <dgm:t>
        <a:bodyPr/>
        <a:lstStyle/>
        <a:p>
          <a:r>
            <a:rPr lang="zh-CN" altLang="en-US" sz="2000" b="1" dirty="0">
              <a:solidFill>
                <a:srgbClr val="FF0000"/>
              </a:solidFill>
              <a:latin typeface="+mj-ea"/>
              <a:ea typeface="+mj-ea"/>
            </a:rPr>
            <a:t>形式化验证</a:t>
          </a:r>
        </a:p>
      </dgm:t>
    </dgm:pt>
    <dgm:pt modelId="{7EC03460-C1BC-470F-BE2C-5598CE2A27BA}" type="parTrans" cxnId="{83809FBC-DFC0-4393-978B-D1401317F0F7}">
      <dgm:prSet/>
      <dgm:spPr/>
      <dgm:t>
        <a:bodyPr/>
        <a:lstStyle/>
        <a:p>
          <a:endParaRPr lang="zh-CN" altLang="en-US" b="1">
            <a:solidFill>
              <a:srgbClr val="7030A0"/>
            </a:solidFill>
          </a:endParaRPr>
        </a:p>
      </dgm:t>
    </dgm:pt>
    <dgm:pt modelId="{94B4C44A-1469-4853-898D-969E1D7D221D}" type="sibTrans" cxnId="{83809FBC-DFC0-4393-978B-D1401317F0F7}">
      <dgm:prSet/>
      <dgm:spPr/>
      <dgm:t>
        <a:bodyPr/>
        <a:lstStyle/>
        <a:p>
          <a:endParaRPr lang="zh-CN" altLang="en-US" b="1">
            <a:solidFill>
              <a:srgbClr val="7030A0"/>
            </a:solidFill>
          </a:endParaRPr>
        </a:p>
      </dgm:t>
    </dgm:pt>
    <dgm:pt modelId="{7C8683BF-A55E-41E9-8037-4E68BA3B8AD9}">
      <dgm:prSet phldrT="[文本]"/>
      <dgm:spPr/>
      <dgm:t>
        <a:bodyPr/>
        <a:lstStyle/>
        <a:p>
          <a:r>
            <a:rPr lang="zh-CN" altLang="zh-CN" b="1" dirty="0">
              <a:solidFill>
                <a:srgbClr val="FF0000"/>
              </a:solidFill>
              <a:latin typeface="+mj-ea"/>
              <a:ea typeface="+mj-ea"/>
            </a:rPr>
            <a:t>最精确</a:t>
          </a:r>
          <a:r>
            <a:rPr lang="zh-CN" altLang="en-US" b="1" dirty="0">
              <a:solidFill>
                <a:srgbClr val="FF0000"/>
              </a:solidFill>
              <a:latin typeface="+mj-ea"/>
              <a:ea typeface="+mj-ea"/>
            </a:rPr>
            <a:t>、</a:t>
          </a:r>
          <a:r>
            <a:rPr lang="zh-CN" altLang="zh-CN" b="1" dirty="0">
              <a:solidFill>
                <a:srgbClr val="FF0000"/>
              </a:solidFill>
              <a:latin typeface="+mj-ea"/>
              <a:ea typeface="+mj-ea"/>
            </a:rPr>
            <a:t>工作量巨大</a:t>
          </a:r>
          <a:r>
            <a:rPr lang="zh-CN" altLang="en-US" b="1" dirty="0">
              <a:solidFill>
                <a:srgbClr val="FF0000"/>
              </a:solidFill>
              <a:latin typeface="+mj-ea"/>
              <a:ea typeface="+mj-ea"/>
            </a:rPr>
            <a:t>、</a:t>
          </a:r>
          <a:r>
            <a:rPr lang="zh-CN" altLang="zh-CN" b="1" dirty="0">
              <a:solidFill>
                <a:srgbClr val="FF0000"/>
              </a:solidFill>
              <a:latin typeface="+mj-ea"/>
              <a:ea typeface="+mj-ea"/>
            </a:rPr>
            <a:t>复杂</a:t>
          </a:r>
          <a:r>
            <a:rPr lang="zh-CN" altLang="en-US" b="1" dirty="0">
              <a:solidFill>
                <a:srgbClr val="FF0000"/>
              </a:solidFill>
              <a:latin typeface="+mj-ea"/>
              <a:ea typeface="+mj-ea"/>
            </a:rPr>
            <a:t>、</a:t>
          </a:r>
          <a:r>
            <a:rPr lang="zh-CN" altLang="zh-CN" b="1" dirty="0">
              <a:solidFill>
                <a:srgbClr val="FF0000"/>
              </a:solidFill>
              <a:latin typeface="+mj-ea"/>
              <a:ea typeface="+mj-ea"/>
            </a:rPr>
            <a:t>困难</a:t>
          </a:r>
          <a:endParaRPr lang="zh-CN" altLang="en-US" b="1" dirty="0">
            <a:solidFill>
              <a:srgbClr val="FF0000"/>
            </a:solidFill>
            <a:latin typeface="+mj-ea"/>
            <a:ea typeface="+mj-ea"/>
          </a:endParaRPr>
        </a:p>
      </dgm:t>
    </dgm:pt>
    <dgm:pt modelId="{687BF455-A946-49F5-8793-C2B327A4A7E5}" type="parTrans" cxnId="{B02D9F6A-D91D-4BED-9AE8-DE48969A047F}">
      <dgm:prSet/>
      <dgm:spPr/>
      <dgm:t>
        <a:bodyPr/>
        <a:lstStyle/>
        <a:p>
          <a:endParaRPr lang="zh-CN" altLang="en-US" b="1">
            <a:solidFill>
              <a:srgbClr val="7030A0"/>
            </a:solidFill>
          </a:endParaRPr>
        </a:p>
      </dgm:t>
    </dgm:pt>
    <dgm:pt modelId="{38251DC6-9328-45D5-A247-95BDCDCAC177}" type="sibTrans" cxnId="{B02D9F6A-D91D-4BED-9AE8-DE48969A047F}">
      <dgm:prSet/>
      <dgm:spPr/>
      <dgm:t>
        <a:bodyPr/>
        <a:lstStyle/>
        <a:p>
          <a:endParaRPr lang="zh-CN" altLang="en-US" b="1">
            <a:solidFill>
              <a:srgbClr val="7030A0"/>
            </a:solidFill>
          </a:endParaRPr>
        </a:p>
      </dgm:t>
    </dgm:pt>
    <dgm:pt modelId="{522C65AC-33A1-48C2-9051-0269E861EB08}">
      <dgm:prSet phldrT="[文本]" custT="1"/>
      <dgm:spPr/>
      <dgm:t>
        <a:bodyPr/>
        <a:lstStyle/>
        <a:p>
          <a:r>
            <a:rPr lang="zh-CN" altLang="en-US" sz="2000" b="1" dirty="0">
              <a:solidFill>
                <a:srgbClr val="898989"/>
              </a:solidFill>
              <a:latin typeface="+mj-ea"/>
              <a:ea typeface="+mj-ea"/>
            </a:rPr>
            <a:t>非形式化确认</a:t>
          </a:r>
        </a:p>
      </dgm:t>
    </dgm:pt>
    <dgm:pt modelId="{1F1A81E6-0616-4550-BC09-CE23C59ADAFA}" type="parTrans" cxnId="{9D094CBC-EE0B-4CE1-96D8-4A53C70573B7}">
      <dgm:prSet/>
      <dgm:spPr/>
      <dgm:t>
        <a:bodyPr/>
        <a:lstStyle/>
        <a:p>
          <a:endParaRPr lang="zh-CN" altLang="en-US" b="1">
            <a:solidFill>
              <a:srgbClr val="7030A0"/>
            </a:solidFill>
          </a:endParaRPr>
        </a:p>
      </dgm:t>
    </dgm:pt>
    <dgm:pt modelId="{E7BCB665-8FFF-45FD-A3F3-88710D4D8B01}" type="sibTrans" cxnId="{9D094CBC-EE0B-4CE1-96D8-4A53C70573B7}">
      <dgm:prSet/>
      <dgm:spPr/>
      <dgm:t>
        <a:bodyPr/>
        <a:lstStyle/>
        <a:p>
          <a:endParaRPr lang="zh-CN" altLang="en-US" b="1">
            <a:solidFill>
              <a:srgbClr val="7030A0"/>
            </a:solidFill>
          </a:endParaRPr>
        </a:p>
      </dgm:t>
    </dgm:pt>
    <dgm:pt modelId="{EDD54EDE-2501-457B-B431-E079CAB7DA9F}">
      <dgm:prSet phldrT="[文本]"/>
      <dgm:spPr/>
      <dgm:t>
        <a:bodyPr/>
        <a:lstStyle/>
        <a:p>
          <a:r>
            <a:rPr lang="zh-CN" altLang="zh-CN" b="1" dirty="0">
              <a:solidFill>
                <a:srgbClr val="898989"/>
              </a:solidFill>
              <a:latin typeface="+mj-ea"/>
              <a:ea typeface="+mj-ea"/>
            </a:rPr>
            <a:t>安全需求检查</a:t>
          </a:r>
          <a:r>
            <a:rPr lang="zh-CN" altLang="en-US" b="1" dirty="0">
              <a:solidFill>
                <a:srgbClr val="898989"/>
              </a:solidFill>
              <a:latin typeface="+mj-ea"/>
              <a:ea typeface="+mj-ea"/>
            </a:rPr>
            <a:t>、</a:t>
          </a:r>
          <a:r>
            <a:rPr lang="zh-CN" altLang="zh-CN" b="1" dirty="0">
              <a:solidFill>
                <a:srgbClr val="898989"/>
              </a:solidFill>
              <a:latin typeface="+mj-ea"/>
              <a:ea typeface="+mj-ea"/>
            </a:rPr>
            <a:t>设计及代码检查</a:t>
          </a:r>
          <a:r>
            <a:rPr lang="zh-CN" altLang="en-US" b="1" dirty="0">
              <a:solidFill>
                <a:srgbClr val="898989"/>
              </a:solidFill>
              <a:latin typeface="+mj-ea"/>
              <a:ea typeface="+mj-ea"/>
            </a:rPr>
            <a:t>、</a:t>
          </a:r>
          <a:r>
            <a:rPr lang="zh-CN" altLang="zh-CN" b="1" dirty="0">
              <a:solidFill>
                <a:srgbClr val="898989"/>
              </a:solidFill>
              <a:latin typeface="+mj-ea"/>
              <a:ea typeface="+mj-ea"/>
            </a:rPr>
            <a:t>模块及系统测试</a:t>
          </a:r>
          <a:endParaRPr lang="zh-CN" altLang="en-US" b="1" dirty="0">
            <a:solidFill>
              <a:srgbClr val="898989"/>
            </a:solidFill>
            <a:latin typeface="+mj-ea"/>
            <a:ea typeface="+mj-ea"/>
          </a:endParaRPr>
        </a:p>
      </dgm:t>
    </dgm:pt>
    <dgm:pt modelId="{20EC3D2D-4331-4DA3-84F8-EE06A4532FA2}" type="parTrans" cxnId="{79A9718F-29A2-459A-80E5-1F4948FBFB6B}">
      <dgm:prSet/>
      <dgm:spPr/>
      <dgm:t>
        <a:bodyPr/>
        <a:lstStyle/>
        <a:p>
          <a:endParaRPr lang="zh-CN" altLang="en-US" b="1">
            <a:solidFill>
              <a:srgbClr val="7030A0"/>
            </a:solidFill>
          </a:endParaRPr>
        </a:p>
      </dgm:t>
    </dgm:pt>
    <dgm:pt modelId="{B3DE79D4-E6D8-4378-B9A4-D08248617FA9}" type="sibTrans" cxnId="{79A9718F-29A2-459A-80E5-1F4948FBFB6B}">
      <dgm:prSet/>
      <dgm:spPr/>
      <dgm:t>
        <a:bodyPr/>
        <a:lstStyle/>
        <a:p>
          <a:endParaRPr lang="zh-CN" altLang="en-US" b="1">
            <a:solidFill>
              <a:srgbClr val="7030A0"/>
            </a:solidFill>
          </a:endParaRPr>
        </a:p>
      </dgm:t>
    </dgm:pt>
    <dgm:pt modelId="{7AAA9105-07C0-4F03-B07F-879065FDB65A}">
      <dgm:prSet phldrT="[文本]" custT="1"/>
      <dgm:spPr/>
      <dgm:t>
        <a:bodyPr/>
        <a:lstStyle/>
        <a:p>
          <a:r>
            <a:rPr lang="zh-CN" altLang="zh-CN" sz="2000" b="1" dirty="0">
              <a:solidFill>
                <a:srgbClr val="898989"/>
              </a:solidFill>
              <a:latin typeface="+mj-ea"/>
              <a:ea typeface="+mj-ea"/>
            </a:rPr>
            <a:t>入侵测试</a:t>
          </a:r>
          <a:endParaRPr lang="zh-CN" altLang="en-US" sz="2000" b="1" dirty="0">
            <a:solidFill>
              <a:srgbClr val="898989"/>
            </a:solidFill>
            <a:latin typeface="+mj-ea"/>
            <a:ea typeface="+mj-ea"/>
          </a:endParaRPr>
        </a:p>
      </dgm:t>
    </dgm:pt>
    <dgm:pt modelId="{B70BDE07-E12D-4879-BC36-F5B51C6719CD}" type="parTrans" cxnId="{21C5D30E-2DFD-449D-A70B-319F14701107}">
      <dgm:prSet/>
      <dgm:spPr/>
      <dgm:t>
        <a:bodyPr/>
        <a:lstStyle/>
        <a:p>
          <a:endParaRPr lang="zh-CN" altLang="en-US" b="1">
            <a:solidFill>
              <a:srgbClr val="7030A0"/>
            </a:solidFill>
          </a:endParaRPr>
        </a:p>
      </dgm:t>
    </dgm:pt>
    <dgm:pt modelId="{414DD1B8-C681-4FE6-90C6-2FEFCA35C66E}" type="sibTrans" cxnId="{21C5D30E-2DFD-449D-A70B-319F14701107}">
      <dgm:prSet/>
      <dgm:spPr/>
      <dgm:t>
        <a:bodyPr/>
        <a:lstStyle/>
        <a:p>
          <a:endParaRPr lang="zh-CN" altLang="en-US" b="1">
            <a:solidFill>
              <a:srgbClr val="7030A0"/>
            </a:solidFill>
          </a:endParaRPr>
        </a:p>
      </dgm:t>
    </dgm:pt>
    <dgm:pt modelId="{D894181F-7A7C-4F5C-80C1-93F537CA1BF8}">
      <dgm:prSet phldrT="[文本]"/>
      <dgm:spPr/>
      <dgm:t>
        <a:bodyPr/>
        <a:lstStyle/>
        <a:p>
          <a:r>
            <a:rPr lang="zh-CN" altLang="zh-CN" b="1" dirty="0">
              <a:solidFill>
                <a:srgbClr val="898989"/>
              </a:solidFill>
              <a:latin typeface="+mj-ea"/>
              <a:ea typeface="+mj-ea"/>
            </a:rPr>
            <a:t>应当掌握操作系统典型的安全漏洞，试图发现并利用</a:t>
          </a:r>
          <a:endParaRPr lang="zh-CN" altLang="en-US" b="1" dirty="0">
            <a:solidFill>
              <a:srgbClr val="898989"/>
            </a:solidFill>
            <a:latin typeface="+mj-ea"/>
            <a:ea typeface="+mj-ea"/>
          </a:endParaRPr>
        </a:p>
      </dgm:t>
    </dgm:pt>
    <dgm:pt modelId="{477E2039-52E9-4443-9BD4-B97B281A7947}" type="parTrans" cxnId="{0388FD9A-EE2B-4DED-AE73-AC55ED012AE8}">
      <dgm:prSet/>
      <dgm:spPr/>
      <dgm:t>
        <a:bodyPr/>
        <a:lstStyle/>
        <a:p>
          <a:endParaRPr lang="zh-CN" altLang="en-US" b="1">
            <a:solidFill>
              <a:srgbClr val="7030A0"/>
            </a:solidFill>
          </a:endParaRPr>
        </a:p>
      </dgm:t>
    </dgm:pt>
    <dgm:pt modelId="{5471CA0B-44A1-48F7-B25D-19A3BDC2EEAD}" type="sibTrans" cxnId="{0388FD9A-EE2B-4DED-AE73-AC55ED012AE8}">
      <dgm:prSet/>
      <dgm:spPr/>
      <dgm:t>
        <a:bodyPr/>
        <a:lstStyle/>
        <a:p>
          <a:endParaRPr lang="zh-CN" altLang="en-US" b="1">
            <a:solidFill>
              <a:srgbClr val="7030A0"/>
            </a:solidFill>
          </a:endParaRPr>
        </a:p>
      </dgm:t>
    </dgm:pt>
    <dgm:pt modelId="{5DA262D2-A065-4DD9-870D-229BC03A65AF}" type="pres">
      <dgm:prSet presAssocID="{6AC23D32-F3F6-4DD7-8095-856301883876}" presName="Name0" presStyleCnt="0">
        <dgm:presLayoutVars>
          <dgm:dir/>
          <dgm:animLvl val="lvl"/>
          <dgm:resizeHandles val="exact"/>
        </dgm:presLayoutVars>
      </dgm:prSet>
      <dgm:spPr/>
    </dgm:pt>
    <dgm:pt modelId="{0987C951-2B96-4C8A-94D4-1231A79DDD68}" type="pres">
      <dgm:prSet presAssocID="{54F2C1F9-79C7-488D-B19B-1F17D508B37B}" presName="linNode" presStyleCnt="0"/>
      <dgm:spPr/>
    </dgm:pt>
    <dgm:pt modelId="{AC1DF95F-482D-4ECD-B95A-3FB0007B037A}" type="pres">
      <dgm:prSet presAssocID="{54F2C1F9-79C7-488D-B19B-1F17D508B37B}" presName="parentText" presStyleLbl="node1" presStyleIdx="0" presStyleCnt="3" custLinFactY="-3789" custLinFactNeighborX="-5493" custLinFactNeighborY="-100000">
        <dgm:presLayoutVars>
          <dgm:chMax val="1"/>
          <dgm:bulletEnabled val="1"/>
        </dgm:presLayoutVars>
      </dgm:prSet>
      <dgm:spPr/>
    </dgm:pt>
    <dgm:pt modelId="{A9103AFD-0288-48E7-A359-6F09C6B4B794}" type="pres">
      <dgm:prSet presAssocID="{54F2C1F9-79C7-488D-B19B-1F17D508B37B}" presName="descendantText" presStyleLbl="alignAccFollowNode1" presStyleIdx="0" presStyleCnt="3">
        <dgm:presLayoutVars>
          <dgm:bulletEnabled val="1"/>
        </dgm:presLayoutVars>
      </dgm:prSet>
      <dgm:spPr/>
    </dgm:pt>
    <dgm:pt modelId="{FBDA6F4A-0620-4CFA-BC0B-E31350BE498F}" type="pres">
      <dgm:prSet presAssocID="{94B4C44A-1469-4853-898D-969E1D7D221D}" presName="sp" presStyleCnt="0"/>
      <dgm:spPr/>
    </dgm:pt>
    <dgm:pt modelId="{A3913EF0-7C96-415E-A9C9-B106157A2672}" type="pres">
      <dgm:prSet presAssocID="{522C65AC-33A1-48C2-9051-0269E861EB08}" presName="linNode" presStyleCnt="0"/>
      <dgm:spPr/>
    </dgm:pt>
    <dgm:pt modelId="{1CF3BAE4-8B85-45FE-924F-2C12CFFE74BF}" type="pres">
      <dgm:prSet presAssocID="{522C65AC-33A1-48C2-9051-0269E861EB08}" presName="parentText" presStyleLbl="node1" presStyleIdx="1" presStyleCnt="3">
        <dgm:presLayoutVars>
          <dgm:chMax val="1"/>
          <dgm:bulletEnabled val="1"/>
        </dgm:presLayoutVars>
      </dgm:prSet>
      <dgm:spPr/>
    </dgm:pt>
    <dgm:pt modelId="{BD0B87EF-7919-4CFF-A23A-F0232037663C}" type="pres">
      <dgm:prSet presAssocID="{522C65AC-33A1-48C2-9051-0269E861EB08}" presName="descendantText" presStyleLbl="alignAccFollowNode1" presStyleIdx="1" presStyleCnt="3">
        <dgm:presLayoutVars>
          <dgm:bulletEnabled val="1"/>
        </dgm:presLayoutVars>
      </dgm:prSet>
      <dgm:spPr/>
    </dgm:pt>
    <dgm:pt modelId="{C22D4F33-04C9-459F-A3BD-BB15D24ED898}" type="pres">
      <dgm:prSet presAssocID="{E7BCB665-8FFF-45FD-A3F3-88710D4D8B01}" presName="sp" presStyleCnt="0"/>
      <dgm:spPr/>
    </dgm:pt>
    <dgm:pt modelId="{D277E279-EC86-4EEC-BE0B-3F2448183191}" type="pres">
      <dgm:prSet presAssocID="{7AAA9105-07C0-4F03-B07F-879065FDB65A}" presName="linNode" presStyleCnt="0"/>
      <dgm:spPr/>
    </dgm:pt>
    <dgm:pt modelId="{D55DAB80-8EEC-460D-A630-A92A0A47E56A}" type="pres">
      <dgm:prSet presAssocID="{7AAA9105-07C0-4F03-B07F-879065FDB65A}" presName="parentText" presStyleLbl="node1" presStyleIdx="2" presStyleCnt="3">
        <dgm:presLayoutVars>
          <dgm:chMax val="1"/>
          <dgm:bulletEnabled val="1"/>
        </dgm:presLayoutVars>
      </dgm:prSet>
      <dgm:spPr/>
    </dgm:pt>
    <dgm:pt modelId="{ECC13536-597E-4D5E-8758-BA6A3039A57C}" type="pres">
      <dgm:prSet presAssocID="{7AAA9105-07C0-4F03-B07F-879065FDB65A}" presName="descendantText" presStyleLbl="alignAccFollowNode1" presStyleIdx="2" presStyleCnt="3">
        <dgm:presLayoutVars>
          <dgm:bulletEnabled val="1"/>
        </dgm:presLayoutVars>
      </dgm:prSet>
      <dgm:spPr/>
    </dgm:pt>
  </dgm:ptLst>
  <dgm:cxnLst>
    <dgm:cxn modelId="{21C5D30E-2DFD-449D-A70B-319F14701107}" srcId="{6AC23D32-F3F6-4DD7-8095-856301883876}" destId="{7AAA9105-07C0-4F03-B07F-879065FDB65A}" srcOrd="2" destOrd="0" parTransId="{B70BDE07-E12D-4879-BC36-F5B51C6719CD}" sibTransId="{414DD1B8-C681-4FE6-90C6-2FEFCA35C66E}"/>
    <dgm:cxn modelId="{60CB0119-515E-45E7-9C74-19809C0FCA25}" type="presOf" srcId="{522C65AC-33A1-48C2-9051-0269E861EB08}" destId="{1CF3BAE4-8B85-45FE-924F-2C12CFFE74BF}" srcOrd="0" destOrd="0" presId="urn:microsoft.com/office/officeart/2005/8/layout/vList5"/>
    <dgm:cxn modelId="{B02D9F6A-D91D-4BED-9AE8-DE48969A047F}" srcId="{54F2C1F9-79C7-488D-B19B-1F17D508B37B}" destId="{7C8683BF-A55E-41E9-8037-4E68BA3B8AD9}" srcOrd="0" destOrd="0" parTransId="{687BF455-A946-49F5-8793-C2B327A4A7E5}" sibTransId="{38251DC6-9328-45D5-A247-95BDCDCAC177}"/>
    <dgm:cxn modelId="{3479336B-38D3-4451-803E-8BD0F0EB3921}" type="presOf" srcId="{7C8683BF-A55E-41E9-8037-4E68BA3B8AD9}" destId="{A9103AFD-0288-48E7-A359-6F09C6B4B794}" srcOrd="0" destOrd="0" presId="urn:microsoft.com/office/officeart/2005/8/layout/vList5"/>
    <dgm:cxn modelId="{673E007F-76ED-42DD-B744-44E35F94A4A0}" type="presOf" srcId="{EDD54EDE-2501-457B-B431-E079CAB7DA9F}" destId="{BD0B87EF-7919-4CFF-A23A-F0232037663C}" srcOrd="0" destOrd="0" presId="urn:microsoft.com/office/officeart/2005/8/layout/vList5"/>
    <dgm:cxn modelId="{79A9718F-29A2-459A-80E5-1F4948FBFB6B}" srcId="{522C65AC-33A1-48C2-9051-0269E861EB08}" destId="{EDD54EDE-2501-457B-B431-E079CAB7DA9F}" srcOrd="0" destOrd="0" parTransId="{20EC3D2D-4331-4DA3-84F8-EE06A4532FA2}" sibTransId="{B3DE79D4-E6D8-4378-B9A4-D08248617FA9}"/>
    <dgm:cxn modelId="{4D9B1797-AA2B-48A1-B9D6-EDC1DA9D017F}" type="presOf" srcId="{7AAA9105-07C0-4F03-B07F-879065FDB65A}" destId="{D55DAB80-8EEC-460D-A630-A92A0A47E56A}" srcOrd="0" destOrd="0" presId="urn:microsoft.com/office/officeart/2005/8/layout/vList5"/>
    <dgm:cxn modelId="{0388FD9A-EE2B-4DED-AE73-AC55ED012AE8}" srcId="{7AAA9105-07C0-4F03-B07F-879065FDB65A}" destId="{D894181F-7A7C-4F5C-80C1-93F537CA1BF8}" srcOrd="0" destOrd="0" parTransId="{477E2039-52E9-4443-9BD4-B97B281A7947}" sibTransId="{5471CA0B-44A1-48F7-B25D-19A3BDC2EEAD}"/>
    <dgm:cxn modelId="{8477269D-20E7-4135-B662-2A6DEC4E0805}" type="presOf" srcId="{54F2C1F9-79C7-488D-B19B-1F17D508B37B}" destId="{AC1DF95F-482D-4ECD-B95A-3FB0007B037A}" srcOrd="0" destOrd="0" presId="urn:microsoft.com/office/officeart/2005/8/layout/vList5"/>
    <dgm:cxn modelId="{3E3C5DAC-256B-4612-BC42-DC72F09CB9A7}" type="presOf" srcId="{6AC23D32-F3F6-4DD7-8095-856301883876}" destId="{5DA262D2-A065-4DD9-870D-229BC03A65AF}" srcOrd="0" destOrd="0" presId="urn:microsoft.com/office/officeart/2005/8/layout/vList5"/>
    <dgm:cxn modelId="{9D094CBC-EE0B-4CE1-96D8-4A53C70573B7}" srcId="{6AC23D32-F3F6-4DD7-8095-856301883876}" destId="{522C65AC-33A1-48C2-9051-0269E861EB08}" srcOrd="1" destOrd="0" parTransId="{1F1A81E6-0616-4550-BC09-CE23C59ADAFA}" sibTransId="{E7BCB665-8FFF-45FD-A3F3-88710D4D8B01}"/>
    <dgm:cxn modelId="{83809FBC-DFC0-4393-978B-D1401317F0F7}" srcId="{6AC23D32-F3F6-4DD7-8095-856301883876}" destId="{54F2C1F9-79C7-488D-B19B-1F17D508B37B}" srcOrd="0" destOrd="0" parTransId="{7EC03460-C1BC-470F-BE2C-5598CE2A27BA}" sibTransId="{94B4C44A-1469-4853-898D-969E1D7D221D}"/>
    <dgm:cxn modelId="{1360F2D2-8FCE-43C0-9612-4067CE568B16}" type="presOf" srcId="{D894181F-7A7C-4F5C-80C1-93F537CA1BF8}" destId="{ECC13536-597E-4D5E-8758-BA6A3039A57C}" srcOrd="0" destOrd="0" presId="urn:microsoft.com/office/officeart/2005/8/layout/vList5"/>
    <dgm:cxn modelId="{EB5C7F95-EED8-4381-B10F-7676C01E51A1}" type="presParOf" srcId="{5DA262D2-A065-4DD9-870D-229BC03A65AF}" destId="{0987C951-2B96-4C8A-94D4-1231A79DDD68}" srcOrd="0" destOrd="0" presId="urn:microsoft.com/office/officeart/2005/8/layout/vList5"/>
    <dgm:cxn modelId="{4B9E212F-080E-4405-BA2F-057FCADBBF09}" type="presParOf" srcId="{0987C951-2B96-4C8A-94D4-1231A79DDD68}" destId="{AC1DF95F-482D-4ECD-B95A-3FB0007B037A}" srcOrd="0" destOrd="0" presId="urn:microsoft.com/office/officeart/2005/8/layout/vList5"/>
    <dgm:cxn modelId="{725DFAA9-5210-47DE-8327-5C574CF8E5C3}" type="presParOf" srcId="{0987C951-2B96-4C8A-94D4-1231A79DDD68}" destId="{A9103AFD-0288-48E7-A359-6F09C6B4B794}" srcOrd="1" destOrd="0" presId="urn:microsoft.com/office/officeart/2005/8/layout/vList5"/>
    <dgm:cxn modelId="{1F2EBBFE-421A-4587-808A-BC2B37694F15}" type="presParOf" srcId="{5DA262D2-A065-4DD9-870D-229BC03A65AF}" destId="{FBDA6F4A-0620-4CFA-BC0B-E31350BE498F}" srcOrd="1" destOrd="0" presId="urn:microsoft.com/office/officeart/2005/8/layout/vList5"/>
    <dgm:cxn modelId="{3A51EFEC-C1E0-4823-9DAE-29439C058A33}" type="presParOf" srcId="{5DA262D2-A065-4DD9-870D-229BC03A65AF}" destId="{A3913EF0-7C96-415E-A9C9-B106157A2672}" srcOrd="2" destOrd="0" presId="urn:microsoft.com/office/officeart/2005/8/layout/vList5"/>
    <dgm:cxn modelId="{D054D903-95E2-4EAD-AE77-AE01C3638A22}" type="presParOf" srcId="{A3913EF0-7C96-415E-A9C9-B106157A2672}" destId="{1CF3BAE4-8B85-45FE-924F-2C12CFFE74BF}" srcOrd="0" destOrd="0" presId="urn:microsoft.com/office/officeart/2005/8/layout/vList5"/>
    <dgm:cxn modelId="{EFD469F8-86CC-4AA9-B3EC-40478BCEFDC2}" type="presParOf" srcId="{A3913EF0-7C96-415E-A9C9-B106157A2672}" destId="{BD0B87EF-7919-4CFF-A23A-F0232037663C}" srcOrd="1" destOrd="0" presId="urn:microsoft.com/office/officeart/2005/8/layout/vList5"/>
    <dgm:cxn modelId="{2966C2DD-3C91-4036-B690-B52B821AE432}" type="presParOf" srcId="{5DA262D2-A065-4DD9-870D-229BC03A65AF}" destId="{C22D4F33-04C9-459F-A3BD-BB15D24ED898}" srcOrd="3" destOrd="0" presId="urn:microsoft.com/office/officeart/2005/8/layout/vList5"/>
    <dgm:cxn modelId="{34742DD4-5438-463D-9529-C2314B51ED6F}" type="presParOf" srcId="{5DA262D2-A065-4DD9-870D-229BC03A65AF}" destId="{D277E279-EC86-4EEC-BE0B-3F2448183191}" srcOrd="4" destOrd="0" presId="urn:microsoft.com/office/officeart/2005/8/layout/vList5"/>
    <dgm:cxn modelId="{CD764C05-85A6-4E83-9F0D-3FF3A30D475E}" type="presParOf" srcId="{D277E279-EC86-4EEC-BE0B-3F2448183191}" destId="{D55DAB80-8EEC-460D-A630-A92A0A47E56A}" srcOrd="0" destOrd="0" presId="urn:microsoft.com/office/officeart/2005/8/layout/vList5"/>
    <dgm:cxn modelId="{5BDBAA89-4FE8-4BD9-B2C0-AD11B2DA0C24}" type="presParOf" srcId="{D277E279-EC86-4EEC-BE0B-3F2448183191}" destId="{ECC13536-597E-4D5E-8758-BA6A3039A57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03AFD-0288-48E7-A359-6F09C6B4B794}">
      <dsp:nvSpPr>
        <dsp:cNvPr id="0" name=""/>
        <dsp:cNvSpPr/>
      </dsp:nvSpPr>
      <dsp:spPr>
        <a:xfrm rot="5400000">
          <a:off x="5358765" y="-2305401"/>
          <a:ext cx="552528" cy="5303557"/>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b="1" kern="1200" dirty="0">
              <a:solidFill>
                <a:schemeClr val="tx1"/>
              </a:solidFill>
              <a:latin typeface="+mj-ea"/>
              <a:ea typeface="+mj-ea"/>
            </a:rPr>
            <a:t>最精确、工作量巨大、复杂、困难</a:t>
          </a:r>
        </a:p>
      </dsp:txBody>
      <dsp:txXfrm rot="-5400000">
        <a:off x="2983251" y="97085"/>
        <a:ext cx="5276585" cy="498584"/>
      </dsp:txXfrm>
    </dsp:sp>
    <dsp:sp modelId="{AC1DF95F-482D-4ECD-B95A-3FB0007B037A}">
      <dsp:nvSpPr>
        <dsp:cNvPr id="0" name=""/>
        <dsp:cNvSpPr/>
      </dsp:nvSpPr>
      <dsp:spPr>
        <a:xfrm>
          <a:off x="0" y="0"/>
          <a:ext cx="2983250" cy="690660"/>
        </a:xfrm>
        <a:prstGeom prst="round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mj-ea"/>
              <a:ea typeface="+mj-ea"/>
            </a:rPr>
            <a:t>形式化验证</a:t>
          </a:r>
        </a:p>
      </dsp:txBody>
      <dsp:txXfrm>
        <a:off x="33715" y="33715"/>
        <a:ext cx="2915820" cy="623230"/>
      </dsp:txXfrm>
    </dsp:sp>
    <dsp:sp modelId="{BD0B87EF-7919-4CFF-A23A-F0232037663C}">
      <dsp:nvSpPr>
        <dsp:cNvPr id="0" name=""/>
        <dsp:cNvSpPr/>
      </dsp:nvSpPr>
      <dsp:spPr>
        <a:xfrm rot="5400000">
          <a:off x="5358765" y="-1580208"/>
          <a:ext cx="552528" cy="5303557"/>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b="1" kern="1200" dirty="0">
              <a:solidFill>
                <a:schemeClr val="tx1"/>
              </a:solidFill>
              <a:latin typeface="+mj-ea"/>
              <a:ea typeface="+mj-ea"/>
            </a:rPr>
            <a:t>安全需求检查、设计及代码检查、模块及系统测试</a:t>
          </a:r>
        </a:p>
      </dsp:txBody>
      <dsp:txXfrm rot="-5400000">
        <a:off x="2983251" y="822278"/>
        <a:ext cx="5276585" cy="498584"/>
      </dsp:txXfrm>
    </dsp:sp>
    <dsp:sp modelId="{1CF3BAE4-8B85-45FE-924F-2C12CFFE74BF}">
      <dsp:nvSpPr>
        <dsp:cNvPr id="0" name=""/>
        <dsp:cNvSpPr/>
      </dsp:nvSpPr>
      <dsp:spPr>
        <a:xfrm>
          <a:off x="0" y="726239"/>
          <a:ext cx="2983250" cy="690660"/>
        </a:xfrm>
        <a:prstGeom prst="roundRect">
          <a:avLst/>
        </a:prstGeom>
        <a:solidFill>
          <a:schemeClr val="accent5">
            <a:shade val="50000"/>
            <a:hueOff val="119635"/>
            <a:satOff val="5745"/>
            <a:lumOff val="251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mj-ea"/>
              <a:ea typeface="+mj-ea"/>
            </a:rPr>
            <a:t>非形式化确认</a:t>
          </a:r>
        </a:p>
      </dsp:txBody>
      <dsp:txXfrm>
        <a:off x="33715" y="759954"/>
        <a:ext cx="2915820" cy="623230"/>
      </dsp:txXfrm>
    </dsp:sp>
    <dsp:sp modelId="{ECC13536-597E-4D5E-8758-BA6A3039A57C}">
      <dsp:nvSpPr>
        <dsp:cNvPr id="0" name=""/>
        <dsp:cNvSpPr/>
      </dsp:nvSpPr>
      <dsp:spPr>
        <a:xfrm rot="5400000">
          <a:off x="5358765" y="-855015"/>
          <a:ext cx="552528" cy="5303557"/>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b="1" kern="1200" dirty="0">
              <a:solidFill>
                <a:schemeClr val="tx1"/>
              </a:solidFill>
              <a:latin typeface="+mj-ea"/>
              <a:ea typeface="+mj-ea"/>
            </a:rPr>
            <a:t>应当掌握操作系统典型的安全漏洞，试图发现并利用</a:t>
          </a:r>
        </a:p>
      </dsp:txBody>
      <dsp:txXfrm rot="-5400000">
        <a:off x="2983251" y="1547471"/>
        <a:ext cx="5276585" cy="498584"/>
      </dsp:txXfrm>
    </dsp:sp>
    <dsp:sp modelId="{D55DAB80-8EEC-460D-A630-A92A0A47E56A}">
      <dsp:nvSpPr>
        <dsp:cNvPr id="0" name=""/>
        <dsp:cNvSpPr/>
      </dsp:nvSpPr>
      <dsp:spPr>
        <a:xfrm>
          <a:off x="0" y="1451433"/>
          <a:ext cx="2983250" cy="690660"/>
        </a:xfrm>
        <a:prstGeom prst="roundRect">
          <a:avLst/>
        </a:prstGeom>
        <a:solidFill>
          <a:schemeClr val="accent5">
            <a:shade val="50000"/>
            <a:hueOff val="119635"/>
            <a:satOff val="5745"/>
            <a:lumOff val="251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mj-ea"/>
              <a:ea typeface="+mj-ea"/>
            </a:rPr>
            <a:t>入侵测试</a:t>
          </a:r>
        </a:p>
      </dsp:txBody>
      <dsp:txXfrm>
        <a:off x="33715" y="1485148"/>
        <a:ext cx="2915820" cy="6232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03AFD-0288-48E7-A359-6F09C6B4B794}">
      <dsp:nvSpPr>
        <dsp:cNvPr id="0" name=""/>
        <dsp:cNvSpPr/>
      </dsp:nvSpPr>
      <dsp:spPr>
        <a:xfrm rot="5400000">
          <a:off x="5358765" y="-2305401"/>
          <a:ext cx="552528" cy="5303557"/>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b="1" kern="1200" dirty="0">
              <a:solidFill>
                <a:schemeClr val="tx1"/>
              </a:solidFill>
              <a:latin typeface="+mj-ea"/>
              <a:ea typeface="+mj-ea"/>
            </a:rPr>
            <a:t>最精确、工作量巨大、复杂、困难</a:t>
          </a:r>
        </a:p>
      </dsp:txBody>
      <dsp:txXfrm rot="-5400000">
        <a:off x="2983251" y="97085"/>
        <a:ext cx="5276585" cy="498584"/>
      </dsp:txXfrm>
    </dsp:sp>
    <dsp:sp modelId="{AC1DF95F-482D-4ECD-B95A-3FB0007B037A}">
      <dsp:nvSpPr>
        <dsp:cNvPr id="0" name=""/>
        <dsp:cNvSpPr/>
      </dsp:nvSpPr>
      <dsp:spPr>
        <a:xfrm>
          <a:off x="0" y="0"/>
          <a:ext cx="2983250" cy="690660"/>
        </a:xfrm>
        <a:prstGeom prst="round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mj-ea"/>
              <a:ea typeface="+mj-ea"/>
            </a:rPr>
            <a:t>形式化验证</a:t>
          </a:r>
        </a:p>
      </dsp:txBody>
      <dsp:txXfrm>
        <a:off x="33715" y="33715"/>
        <a:ext cx="2915820" cy="623230"/>
      </dsp:txXfrm>
    </dsp:sp>
    <dsp:sp modelId="{BD0B87EF-7919-4CFF-A23A-F0232037663C}">
      <dsp:nvSpPr>
        <dsp:cNvPr id="0" name=""/>
        <dsp:cNvSpPr/>
      </dsp:nvSpPr>
      <dsp:spPr>
        <a:xfrm rot="5400000">
          <a:off x="5358765" y="-1580208"/>
          <a:ext cx="552528" cy="5303557"/>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171450" lvl="1" indent="-171450" algn="l" defTabSz="755650">
            <a:lnSpc>
              <a:spcPct val="90000"/>
            </a:lnSpc>
            <a:spcBef>
              <a:spcPct val="0"/>
            </a:spcBef>
            <a:spcAft>
              <a:spcPct val="15000"/>
            </a:spcAft>
            <a:buChar char="•"/>
          </a:pPr>
          <a:r>
            <a:rPr lang="zh-CN" altLang="en-US" sz="1700" b="1" kern="1200" dirty="0">
              <a:solidFill>
                <a:schemeClr val="tx1"/>
              </a:solidFill>
              <a:latin typeface="微软雅黑" panose="020B0503020204020204" pitchFamily="34" charset="-122"/>
              <a:ea typeface="微软雅黑" panose="020B0503020204020204" pitchFamily="34" charset="-122"/>
              <a:cs typeface="+mn-cs"/>
            </a:rPr>
            <a:t>安全需求检查、设计及代码检查、模块及系统测试</a:t>
          </a:r>
        </a:p>
      </dsp:txBody>
      <dsp:txXfrm rot="-5400000">
        <a:off x="2983251" y="822278"/>
        <a:ext cx="5276585" cy="498584"/>
      </dsp:txXfrm>
    </dsp:sp>
    <dsp:sp modelId="{1CF3BAE4-8B85-45FE-924F-2C12CFFE74BF}">
      <dsp:nvSpPr>
        <dsp:cNvPr id="0" name=""/>
        <dsp:cNvSpPr/>
      </dsp:nvSpPr>
      <dsp:spPr>
        <a:xfrm>
          <a:off x="0" y="726239"/>
          <a:ext cx="2983250" cy="690660"/>
        </a:xfrm>
        <a:prstGeom prst="roundRect">
          <a:avLst/>
        </a:prstGeom>
        <a:solidFill>
          <a:schemeClr val="accent5">
            <a:shade val="50000"/>
            <a:hueOff val="119635"/>
            <a:satOff val="5745"/>
            <a:lumOff val="251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mj-ea"/>
              <a:ea typeface="+mj-ea"/>
            </a:rPr>
            <a:t>非形式化确认</a:t>
          </a:r>
        </a:p>
      </dsp:txBody>
      <dsp:txXfrm>
        <a:off x="33715" y="759954"/>
        <a:ext cx="2915820" cy="623230"/>
      </dsp:txXfrm>
    </dsp:sp>
    <dsp:sp modelId="{ECC13536-597E-4D5E-8758-BA6A3039A57C}">
      <dsp:nvSpPr>
        <dsp:cNvPr id="0" name=""/>
        <dsp:cNvSpPr/>
      </dsp:nvSpPr>
      <dsp:spPr>
        <a:xfrm rot="5400000">
          <a:off x="5358765" y="-855015"/>
          <a:ext cx="552528" cy="5303557"/>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b="1" kern="1200" dirty="0">
              <a:solidFill>
                <a:schemeClr val="tx1"/>
              </a:solidFill>
              <a:latin typeface="+mj-ea"/>
              <a:ea typeface="+mj-ea"/>
            </a:rPr>
            <a:t>应当掌握操作系统典型的安全漏洞，试图发现并利用</a:t>
          </a:r>
        </a:p>
      </dsp:txBody>
      <dsp:txXfrm rot="-5400000">
        <a:off x="2983251" y="1547471"/>
        <a:ext cx="5276585" cy="498584"/>
      </dsp:txXfrm>
    </dsp:sp>
    <dsp:sp modelId="{D55DAB80-8EEC-460D-A630-A92A0A47E56A}">
      <dsp:nvSpPr>
        <dsp:cNvPr id="0" name=""/>
        <dsp:cNvSpPr/>
      </dsp:nvSpPr>
      <dsp:spPr>
        <a:xfrm>
          <a:off x="0" y="1451433"/>
          <a:ext cx="2983250" cy="690660"/>
        </a:xfrm>
        <a:prstGeom prst="roundRect">
          <a:avLst/>
        </a:prstGeom>
        <a:solidFill>
          <a:schemeClr val="accent5">
            <a:shade val="50000"/>
            <a:hueOff val="119635"/>
            <a:satOff val="5745"/>
            <a:lumOff val="251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mj-ea"/>
              <a:ea typeface="+mj-ea"/>
            </a:rPr>
            <a:t>入侵测试</a:t>
          </a:r>
        </a:p>
      </dsp:txBody>
      <dsp:txXfrm>
        <a:off x="33715" y="1485148"/>
        <a:ext cx="2915820" cy="623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03AFD-0288-48E7-A359-6F09C6B4B794}">
      <dsp:nvSpPr>
        <dsp:cNvPr id="0" name=""/>
        <dsp:cNvSpPr/>
      </dsp:nvSpPr>
      <dsp:spPr>
        <a:xfrm rot="5400000">
          <a:off x="5358765" y="-2305401"/>
          <a:ext cx="552528" cy="5303557"/>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b="1" kern="1200" dirty="0">
              <a:solidFill>
                <a:srgbClr val="FF0000"/>
              </a:solidFill>
              <a:latin typeface="+mj-ea"/>
              <a:ea typeface="+mj-ea"/>
            </a:rPr>
            <a:t>最精确、工作量巨大、复杂、困难</a:t>
          </a:r>
        </a:p>
      </dsp:txBody>
      <dsp:txXfrm rot="-5400000">
        <a:off x="2983251" y="97085"/>
        <a:ext cx="5276585" cy="498584"/>
      </dsp:txXfrm>
    </dsp:sp>
    <dsp:sp modelId="{AC1DF95F-482D-4ECD-B95A-3FB0007B037A}">
      <dsp:nvSpPr>
        <dsp:cNvPr id="0" name=""/>
        <dsp:cNvSpPr/>
      </dsp:nvSpPr>
      <dsp:spPr>
        <a:xfrm>
          <a:off x="0" y="0"/>
          <a:ext cx="2983250" cy="690660"/>
        </a:xfrm>
        <a:prstGeom prst="round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mj-ea"/>
              <a:ea typeface="+mj-ea"/>
            </a:rPr>
            <a:t>形式化验证</a:t>
          </a:r>
        </a:p>
      </dsp:txBody>
      <dsp:txXfrm>
        <a:off x="33715" y="33715"/>
        <a:ext cx="2915820" cy="623230"/>
      </dsp:txXfrm>
    </dsp:sp>
    <dsp:sp modelId="{BD0B87EF-7919-4CFF-A23A-F0232037663C}">
      <dsp:nvSpPr>
        <dsp:cNvPr id="0" name=""/>
        <dsp:cNvSpPr/>
      </dsp:nvSpPr>
      <dsp:spPr>
        <a:xfrm rot="5400000">
          <a:off x="5358765" y="-1580208"/>
          <a:ext cx="552528" cy="5303557"/>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b="1" kern="1200" dirty="0">
              <a:solidFill>
                <a:srgbClr val="898989"/>
              </a:solidFill>
              <a:latin typeface="+mj-ea"/>
              <a:ea typeface="+mj-ea"/>
            </a:rPr>
            <a:t>安全需求检查、设计及代码检查、模块及系统测试</a:t>
          </a:r>
        </a:p>
      </dsp:txBody>
      <dsp:txXfrm rot="-5400000">
        <a:off x="2983251" y="822278"/>
        <a:ext cx="5276585" cy="498584"/>
      </dsp:txXfrm>
    </dsp:sp>
    <dsp:sp modelId="{1CF3BAE4-8B85-45FE-924F-2C12CFFE74BF}">
      <dsp:nvSpPr>
        <dsp:cNvPr id="0" name=""/>
        <dsp:cNvSpPr/>
      </dsp:nvSpPr>
      <dsp:spPr>
        <a:xfrm>
          <a:off x="0" y="726239"/>
          <a:ext cx="2983250" cy="690660"/>
        </a:xfrm>
        <a:prstGeom prst="roundRect">
          <a:avLst/>
        </a:prstGeom>
        <a:solidFill>
          <a:schemeClr val="accent5">
            <a:shade val="50000"/>
            <a:hueOff val="119635"/>
            <a:satOff val="5745"/>
            <a:lumOff val="251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898989"/>
              </a:solidFill>
              <a:latin typeface="+mj-ea"/>
              <a:ea typeface="+mj-ea"/>
            </a:rPr>
            <a:t>非形式化确认</a:t>
          </a:r>
        </a:p>
      </dsp:txBody>
      <dsp:txXfrm>
        <a:off x="33715" y="759954"/>
        <a:ext cx="2915820" cy="623230"/>
      </dsp:txXfrm>
    </dsp:sp>
    <dsp:sp modelId="{ECC13536-597E-4D5E-8758-BA6A3039A57C}">
      <dsp:nvSpPr>
        <dsp:cNvPr id="0" name=""/>
        <dsp:cNvSpPr/>
      </dsp:nvSpPr>
      <dsp:spPr>
        <a:xfrm rot="5400000">
          <a:off x="5358765" y="-855015"/>
          <a:ext cx="552528" cy="5303557"/>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b="1" kern="1200" dirty="0">
              <a:solidFill>
                <a:srgbClr val="898989"/>
              </a:solidFill>
              <a:latin typeface="+mj-ea"/>
              <a:ea typeface="+mj-ea"/>
            </a:rPr>
            <a:t>应当掌握操作系统典型的安全漏洞，试图发现并利用</a:t>
          </a:r>
        </a:p>
      </dsp:txBody>
      <dsp:txXfrm rot="-5400000">
        <a:off x="2983251" y="1547471"/>
        <a:ext cx="5276585" cy="498584"/>
      </dsp:txXfrm>
    </dsp:sp>
    <dsp:sp modelId="{D55DAB80-8EEC-460D-A630-A92A0A47E56A}">
      <dsp:nvSpPr>
        <dsp:cNvPr id="0" name=""/>
        <dsp:cNvSpPr/>
      </dsp:nvSpPr>
      <dsp:spPr>
        <a:xfrm>
          <a:off x="0" y="1451433"/>
          <a:ext cx="2983250" cy="690660"/>
        </a:xfrm>
        <a:prstGeom prst="roundRect">
          <a:avLst/>
        </a:prstGeom>
        <a:solidFill>
          <a:schemeClr val="accent5">
            <a:shade val="50000"/>
            <a:hueOff val="119635"/>
            <a:satOff val="5745"/>
            <a:lumOff val="251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898989"/>
              </a:solidFill>
              <a:latin typeface="+mj-ea"/>
              <a:ea typeface="+mj-ea"/>
            </a:rPr>
            <a:t>入侵测试</a:t>
          </a:r>
        </a:p>
      </dsp:txBody>
      <dsp:txXfrm>
        <a:off x="33715" y="1485148"/>
        <a:ext cx="2915820" cy="62323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9774180-E056-4A2E-AD7A-698B361DC71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a:extLst>
              <a:ext uri="{FF2B5EF4-FFF2-40B4-BE49-F238E27FC236}">
                <a16:creationId xmlns:a16="http://schemas.microsoft.com/office/drawing/2014/main" id="{5F41C5F4-CD3D-47FF-BD7C-0721B9119FE0}"/>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787D077E-6C2D-4889-A2C1-F83DCB77163A}" type="datetimeFigureOut">
              <a:rPr lang="zh-CN" altLang="en-US"/>
              <a:pPr>
                <a:defRPr/>
              </a:pPr>
              <a:t>2024/10/11</a:t>
            </a:fld>
            <a:endParaRPr lang="zh-CN" altLang="en-US"/>
          </a:p>
        </p:txBody>
      </p:sp>
      <p:sp>
        <p:nvSpPr>
          <p:cNvPr id="4" name="页脚占位符 3">
            <a:extLst>
              <a:ext uri="{FF2B5EF4-FFF2-40B4-BE49-F238E27FC236}">
                <a16:creationId xmlns:a16="http://schemas.microsoft.com/office/drawing/2014/main" id="{CA2AA599-B88E-41B2-8F16-1557B6E7A166}"/>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a:extLst>
              <a:ext uri="{FF2B5EF4-FFF2-40B4-BE49-F238E27FC236}">
                <a16:creationId xmlns:a16="http://schemas.microsoft.com/office/drawing/2014/main" id="{147196BB-56CA-4659-8CF9-72E6809CFA2C}"/>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EF059BF-F984-4417-81A1-5D9A09CED693}"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a:extLst>
              <a:ext uri="{FF2B5EF4-FFF2-40B4-BE49-F238E27FC236}">
                <a16:creationId xmlns:a16="http://schemas.microsoft.com/office/drawing/2014/main" id="{ECED49BD-9256-404E-8F70-EF5F54F8554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1" hangingPunct="1">
              <a:defRPr sz="1200">
                <a:latin typeface="Calibri" pitchFamily="34" charset="0"/>
                <a:ea typeface="宋体" pitchFamily="2" charset="-122"/>
              </a:defRPr>
            </a:lvl1pPr>
          </a:lstStyle>
          <a:p>
            <a:pPr>
              <a:defRPr/>
            </a:pPr>
            <a:endParaRPr lang="zh-CN" altLang="en-US"/>
          </a:p>
        </p:txBody>
      </p:sp>
      <p:sp>
        <p:nvSpPr>
          <p:cNvPr id="3075" name="日期占位符 2">
            <a:extLst>
              <a:ext uri="{FF2B5EF4-FFF2-40B4-BE49-F238E27FC236}">
                <a16:creationId xmlns:a16="http://schemas.microsoft.com/office/drawing/2014/main" id="{CB767B04-C711-4E38-A55C-A1B0CDFD2AFE}"/>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ea typeface="宋体" pitchFamily="2" charset="-122"/>
              </a:defRPr>
            </a:lvl1pPr>
          </a:lstStyle>
          <a:p>
            <a:pPr>
              <a:defRPr/>
            </a:pPr>
            <a:fld id="{FD57A19E-82D0-428F-9A19-93107B53CF95}" type="datetimeFigureOut">
              <a:rPr lang="zh-CN" altLang="en-US"/>
              <a:pPr>
                <a:defRPr/>
              </a:pPr>
              <a:t>2024/10/11</a:t>
            </a:fld>
            <a:endParaRPr lang="zh-CN" altLang="en-US"/>
          </a:p>
        </p:txBody>
      </p:sp>
      <p:sp>
        <p:nvSpPr>
          <p:cNvPr id="59396" name="幻灯片图像占位符 3">
            <a:extLst>
              <a:ext uri="{FF2B5EF4-FFF2-40B4-BE49-F238E27FC236}">
                <a16:creationId xmlns:a16="http://schemas.microsoft.com/office/drawing/2014/main" id="{9BAA4CE0-EE1C-40CE-984E-8E21A853E45B}"/>
              </a:ext>
            </a:extLst>
          </p:cNvPr>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a:extLst>
              <a:ext uri="{FF2B5EF4-FFF2-40B4-BE49-F238E27FC236}">
                <a16:creationId xmlns:a16="http://schemas.microsoft.com/office/drawing/2014/main" id="{4F8B80A7-DE6B-433D-BBBD-553CA95EDC0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a:extLst>
              <a:ext uri="{FF2B5EF4-FFF2-40B4-BE49-F238E27FC236}">
                <a16:creationId xmlns:a16="http://schemas.microsoft.com/office/drawing/2014/main" id="{0AC2BC67-573A-4705-83EC-38B03F101906}"/>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1" hangingPunct="1">
              <a:defRPr sz="1200">
                <a:latin typeface="Calibri" pitchFamily="34" charset="0"/>
                <a:ea typeface="宋体" pitchFamily="2" charset="-122"/>
              </a:defRPr>
            </a:lvl1pPr>
          </a:lstStyle>
          <a:p>
            <a:pPr>
              <a:defRPr/>
            </a:pPr>
            <a:endParaRPr lang="zh-CN" altLang="en-US"/>
          </a:p>
        </p:txBody>
      </p:sp>
      <p:sp>
        <p:nvSpPr>
          <p:cNvPr id="3079" name="灯片编号占位符 6">
            <a:extLst>
              <a:ext uri="{FF2B5EF4-FFF2-40B4-BE49-F238E27FC236}">
                <a16:creationId xmlns:a16="http://schemas.microsoft.com/office/drawing/2014/main" id="{8F0E314B-FD67-4087-B5C9-E4EA3FC62F8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宋体" panose="02010600030101010101" pitchFamily="2" charset="-122"/>
              </a:defRPr>
            </a:lvl1pPr>
          </a:lstStyle>
          <a:p>
            <a:fld id="{63FD7B0B-2AC8-4AD9-B0F2-2DAF1F48D87F}"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FF129123-80FD-4AF7-9D6E-08FA1C6F6A56}"/>
              </a:ext>
            </a:extLst>
          </p:cNvPr>
          <p:cNvSpPr>
            <a:spLocks noGrp="1" noRot="1" noChangeAspect="1" noTextEdit="1"/>
          </p:cNvSpPr>
          <p:nvPr>
            <p:ph type="sldImg"/>
          </p:nvPr>
        </p:nvSpPr>
        <p:spPr/>
      </p:sp>
      <p:sp>
        <p:nvSpPr>
          <p:cNvPr id="60419" name="备注占位符 2">
            <a:extLst>
              <a:ext uri="{FF2B5EF4-FFF2-40B4-BE49-F238E27FC236}">
                <a16:creationId xmlns:a16="http://schemas.microsoft.com/office/drawing/2014/main" id="{D4B12362-1259-4754-8E8A-C53300A5EA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0420" name="灯片编号占位符 3">
            <a:extLst>
              <a:ext uri="{FF2B5EF4-FFF2-40B4-BE49-F238E27FC236}">
                <a16:creationId xmlns:a16="http://schemas.microsoft.com/office/drawing/2014/main" id="{31B11E13-99C6-4134-8333-A76D2F1993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322D7454-2DB8-495C-9326-9DF743017E66}" type="slidenum">
              <a:rPr lang="zh-CN" altLang="en-US" sz="1200">
                <a:latin typeface="Calibri" panose="020F0502020204030204" pitchFamily="34" charset="0"/>
                <a:ea typeface="宋体" panose="02010600030101010101" pitchFamily="2" charset="-122"/>
              </a:rPr>
              <a:pPr/>
              <a:t>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ADC70901-9B8A-409E-A561-A8D0987F707C}"/>
              </a:ext>
            </a:extLst>
          </p:cNvPr>
          <p:cNvSpPr>
            <a:spLocks noGrp="1" noRot="1" noChangeAspect="1" noTextEdit="1"/>
          </p:cNvSpPr>
          <p:nvPr>
            <p:ph type="sldImg"/>
          </p:nvPr>
        </p:nvSpPr>
        <p:spPr/>
      </p:sp>
      <p:sp>
        <p:nvSpPr>
          <p:cNvPr id="69635" name="备注占位符 2">
            <a:extLst>
              <a:ext uri="{FF2B5EF4-FFF2-40B4-BE49-F238E27FC236}">
                <a16:creationId xmlns:a16="http://schemas.microsoft.com/office/drawing/2014/main" id="{DCFF1489-03DC-4000-B769-DC92314EA1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6" name="灯片编号占位符 3">
            <a:extLst>
              <a:ext uri="{FF2B5EF4-FFF2-40B4-BE49-F238E27FC236}">
                <a16:creationId xmlns:a16="http://schemas.microsoft.com/office/drawing/2014/main" id="{7C07A0D4-F943-4BD8-9585-60525546D08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36600178-23DA-4F7E-A35E-0E364121E609}" type="slidenum">
              <a:rPr lang="zh-CN" altLang="en-US" sz="1200">
                <a:latin typeface="Calibri" panose="020F0502020204030204" pitchFamily="34" charset="0"/>
                <a:ea typeface="宋体" panose="02010600030101010101" pitchFamily="2" charset="-122"/>
              </a:rPr>
              <a:pPr/>
              <a:t>34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6211FAD0-7853-4965-8F19-A1021F34FDFC}"/>
              </a:ext>
            </a:extLst>
          </p:cNvPr>
          <p:cNvSpPr>
            <a:spLocks noGrp="1" noRot="1" noChangeAspect="1" noTextEdit="1"/>
          </p:cNvSpPr>
          <p:nvPr>
            <p:ph type="sldImg"/>
          </p:nvPr>
        </p:nvSpPr>
        <p:spPr/>
      </p:sp>
      <p:sp>
        <p:nvSpPr>
          <p:cNvPr id="70659" name="备注占位符 2">
            <a:extLst>
              <a:ext uri="{FF2B5EF4-FFF2-40B4-BE49-F238E27FC236}">
                <a16:creationId xmlns:a16="http://schemas.microsoft.com/office/drawing/2014/main" id="{E04371C0-8758-4630-9861-D524F21377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0" name="灯片编号占位符 3">
            <a:extLst>
              <a:ext uri="{FF2B5EF4-FFF2-40B4-BE49-F238E27FC236}">
                <a16:creationId xmlns:a16="http://schemas.microsoft.com/office/drawing/2014/main" id="{804C5254-F4C3-4038-A6F5-B9FEE85B47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BFAC4E9E-8B16-4D83-87CE-AACC2158792A}" type="slidenum">
              <a:rPr lang="zh-CN" altLang="en-US" sz="1200">
                <a:latin typeface="Calibri" panose="020F0502020204030204" pitchFamily="34" charset="0"/>
                <a:ea typeface="宋体" panose="02010600030101010101" pitchFamily="2" charset="-122"/>
              </a:rPr>
              <a:pPr/>
              <a:t>44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C6F0D768-A02F-46FC-8B1F-20DEADC4A726}"/>
              </a:ext>
            </a:extLst>
          </p:cNvPr>
          <p:cNvSpPr>
            <a:spLocks noGrp="1" noRot="1" noChangeAspect="1" noTextEdit="1"/>
          </p:cNvSpPr>
          <p:nvPr>
            <p:ph type="sldImg"/>
          </p:nvPr>
        </p:nvSpPr>
        <p:spPr/>
      </p:sp>
      <p:sp>
        <p:nvSpPr>
          <p:cNvPr id="71683" name="备注占位符 2">
            <a:extLst>
              <a:ext uri="{FF2B5EF4-FFF2-40B4-BE49-F238E27FC236}">
                <a16:creationId xmlns:a16="http://schemas.microsoft.com/office/drawing/2014/main" id="{081B1E84-2856-422D-A719-155769ED27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4" name="灯片编号占位符 3">
            <a:extLst>
              <a:ext uri="{FF2B5EF4-FFF2-40B4-BE49-F238E27FC236}">
                <a16:creationId xmlns:a16="http://schemas.microsoft.com/office/drawing/2014/main" id="{6469D0B9-D26E-410D-9B1D-A8E948B83F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D129C663-85A0-4F17-B574-12F8DDE0851E}" type="slidenum">
              <a:rPr lang="zh-CN" altLang="en-US" sz="1200">
                <a:latin typeface="Calibri" panose="020F0502020204030204" pitchFamily="34" charset="0"/>
                <a:ea typeface="宋体" panose="02010600030101010101" pitchFamily="2" charset="-122"/>
              </a:rPr>
              <a:pPr/>
              <a:t>82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C36200CF-6DC1-44EF-BD10-24C3ECAC389C}"/>
              </a:ext>
            </a:extLst>
          </p:cNvPr>
          <p:cNvSpPr>
            <a:spLocks noGrp="1" noRot="1" noChangeAspect="1" noTextEdit="1"/>
          </p:cNvSpPr>
          <p:nvPr>
            <p:ph type="sldImg"/>
          </p:nvPr>
        </p:nvSpPr>
        <p:spPr/>
      </p:sp>
      <p:sp>
        <p:nvSpPr>
          <p:cNvPr id="61443" name="备注占位符 2">
            <a:extLst>
              <a:ext uri="{FF2B5EF4-FFF2-40B4-BE49-F238E27FC236}">
                <a16:creationId xmlns:a16="http://schemas.microsoft.com/office/drawing/2014/main" id="{41B7A69E-FADA-494E-988D-EFB4D998D3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44" name="灯片编号占位符 3">
            <a:extLst>
              <a:ext uri="{FF2B5EF4-FFF2-40B4-BE49-F238E27FC236}">
                <a16:creationId xmlns:a16="http://schemas.microsoft.com/office/drawing/2014/main" id="{1F358F26-2B50-45A6-9BB1-E9E112AE39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166AE975-8BF9-4C15-96CF-C30F0346A4A5}" type="slidenum">
              <a:rPr lang="zh-CN" altLang="en-US" sz="1200">
                <a:latin typeface="Calibri" panose="020F0502020204030204" pitchFamily="34" charset="0"/>
                <a:ea typeface="宋体" panose="02010600030101010101" pitchFamily="2" charset="-122"/>
              </a:rPr>
              <a:pPr/>
              <a:t>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2">
            <a:extLst>
              <a:ext uri="{FF2B5EF4-FFF2-40B4-BE49-F238E27FC236}">
                <a16:creationId xmlns:a16="http://schemas.microsoft.com/office/drawing/2014/main" id="{47CED6C3-FA15-4A0D-8CCD-AAE3337BF2F0}"/>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1B6A2F20-23CB-4EB8-A50C-F34953D50D0D}" type="datetime1">
              <a:rPr lang="zh-CN" altLang="en-US" sz="1200" smtClean="0">
                <a:latin typeface="Calibri" panose="020F0502020204030204" pitchFamily="34" charset="0"/>
                <a:ea typeface="宋体" panose="02010600030101010101" pitchFamily="2" charset="-122"/>
              </a:rPr>
              <a:pPr/>
              <a:t>2024/10/11</a:t>
            </a:fld>
            <a:endParaRPr lang="zh-CN" altLang="en-US" sz="1200">
              <a:latin typeface="Calibri" panose="020F0502020204030204" pitchFamily="34" charset="0"/>
              <a:ea typeface="宋体" panose="02010600030101010101" pitchFamily="2" charset="-122"/>
            </a:endParaRPr>
          </a:p>
        </p:txBody>
      </p:sp>
      <p:sp>
        <p:nvSpPr>
          <p:cNvPr id="62467" name="灯片编号占位符 6">
            <a:extLst>
              <a:ext uri="{FF2B5EF4-FFF2-40B4-BE49-F238E27FC236}">
                <a16:creationId xmlns:a16="http://schemas.microsoft.com/office/drawing/2014/main" id="{DCB1C589-35D6-466A-9F45-16B2A204A1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7FE5B9C9-6B3F-43DA-8EEA-D46B8009A2F0}" type="slidenum">
              <a:rPr lang="zh-CN" altLang="en-US" sz="1200">
                <a:latin typeface="Calibri" panose="020F0502020204030204" pitchFamily="34" charset="0"/>
                <a:ea typeface="宋体" panose="02010600030101010101" pitchFamily="2" charset="-122"/>
              </a:rPr>
              <a:pPr/>
              <a:t>4</a:t>
            </a:fld>
            <a:endParaRPr lang="zh-CN" altLang="en-US" sz="1200">
              <a:latin typeface="Calibri" panose="020F0502020204030204" pitchFamily="34" charset="0"/>
              <a:ea typeface="宋体" panose="02010600030101010101" pitchFamily="2" charset="-122"/>
            </a:endParaRPr>
          </a:p>
        </p:txBody>
      </p:sp>
      <p:sp>
        <p:nvSpPr>
          <p:cNvPr id="62468" name="幻灯片图像占位符 1">
            <a:extLst>
              <a:ext uri="{FF2B5EF4-FFF2-40B4-BE49-F238E27FC236}">
                <a16:creationId xmlns:a16="http://schemas.microsoft.com/office/drawing/2014/main" id="{C0392443-F9E0-4A6D-86A7-33C7BA5EBAE3}"/>
              </a:ext>
            </a:extLst>
          </p:cNvPr>
          <p:cNvSpPr>
            <a:spLocks noGrp="1" noRot="1" noChangeAspect="1" noTextEdit="1"/>
          </p:cNvSpPr>
          <p:nvPr>
            <p:ph type="sldImg"/>
          </p:nvPr>
        </p:nvSpPr>
        <p:spPr>
          <a:noFill/>
          <a:ln>
            <a:solidFill>
              <a:srgbClr val="000000"/>
            </a:solidFill>
            <a:miter lim="800000"/>
            <a:headEnd/>
            <a:tailEnd/>
          </a:ln>
        </p:spPr>
      </p:sp>
      <p:sp>
        <p:nvSpPr>
          <p:cNvPr id="62469" name="备注占位符 2">
            <a:extLst>
              <a:ext uri="{FF2B5EF4-FFF2-40B4-BE49-F238E27FC236}">
                <a16:creationId xmlns:a16="http://schemas.microsoft.com/office/drawing/2014/main" id="{24CC3857-67AD-4CE4-9DB9-78D89F8E7E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62470" name="灯片编号占位符 3">
            <a:extLst>
              <a:ext uri="{FF2B5EF4-FFF2-40B4-BE49-F238E27FC236}">
                <a16:creationId xmlns:a16="http://schemas.microsoft.com/office/drawing/2014/main" id="{E4EADFC6-8A4A-4520-A72D-9312C0E1A65F}"/>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r"/>
            <a:fld id="{89FC9127-ECEA-4705-B8F9-5CA4BAFA54FC}" type="slidenum">
              <a:rPr lang="zh-CN" altLang="en-US" sz="1200">
                <a:latin typeface="Calibri" panose="020F0502020204030204" pitchFamily="34" charset="0"/>
                <a:ea typeface="宋体" panose="02010600030101010101" pitchFamily="2" charset="-122"/>
              </a:rPr>
              <a:pPr algn="r"/>
              <a:t>4</a:t>
            </a:fld>
            <a:endParaRPr lang="en-US" altLang="zh-CN"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2">
            <a:extLst>
              <a:ext uri="{FF2B5EF4-FFF2-40B4-BE49-F238E27FC236}">
                <a16:creationId xmlns:a16="http://schemas.microsoft.com/office/drawing/2014/main" id="{F125C991-2F22-4D73-93BB-DE8509E76957}"/>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E2BEDE63-E596-4D21-BFE1-3F3B386C7621}" type="datetime1">
              <a:rPr lang="zh-CN" altLang="en-US" sz="1200" smtClean="0">
                <a:latin typeface="Calibri" panose="020F0502020204030204" pitchFamily="34" charset="0"/>
                <a:ea typeface="宋体" panose="02010600030101010101" pitchFamily="2" charset="-122"/>
              </a:rPr>
              <a:pPr/>
              <a:t>2024/10/11</a:t>
            </a:fld>
            <a:endParaRPr lang="zh-CN" altLang="en-US" sz="1200">
              <a:latin typeface="Calibri" panose="020F0502020204030204" pitchFamily="34" charset="0"/>
              <a:ea typeface="宋体" panose="02010600030101010101" pitchFamily="2" charset="-122"/>
            </a:endParaRPr>
          </a:p>
        </p:txBody>
      </p:sp>
      <p:sp>
        <p:nvSpPr>
          <p:cNvPr id="63491" name="灯片编号占位符 6">
            <a:extLst>
              <a:ext uri="{FF2B5EF4-FFF2-40B4-BE49-F238E27FC236}">
                <a16:creationId xmlns:a16="http://schemas.microsoft.com/office/drawing/2014/main" id="{2A9820E5-6524-4EAA-8215-88CAFF6E2B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DC4DF444-0245-44FD-9720-DC0D62307167}" type="slidenum">
              <a:rPr lang="zh-CN" altLang="en-US" sz="1200">
                <a:latin typeface="Calibri" panose="020F0502020204030204" pitchFamily="34" charset="0"/>
                <a:ea typeface="宋体" panose="02010600030101010101" pitchFamily="2" charset="-122"/>
              </a:rPr>
              <a:pPr/>
              <a:t>5</a:t>
            </a:fld>
            <a:endParaRPr lang="zh-CN" altLang="en-US" sz="1200">
              <a:latin typeface="Calibri" panose="020F0502020204030204" pitchFamily="34" charset="0"/>
              <a:ea typeface="宋体" panose="02010600030101010101" pitchFamily="2" charset="-122"/>
            </a:endParaRPr>
          </a:p>
        </p:txBody>
      </p:sp>
      <p:sp>
        <p:nvSpPr>
          <p:cNvPr id="63492" name="幻灯片图像占位符 1">
            <a:extLst>
              <a:ext uri="{FF2B5EF4-FFF2-40B4-BE49-F238E27FC236}">
                <a16:creationId xmlns:a16="http://schemas.microsoft.com/office/drawing/2014/main" id="{B9D3C4AF-5047-42C1-8279-A0A58CD2B296}"/>
              </a:ext>
            </a:extLst>
          </p:cNvPr>
          <p:cNvSpPr>
            <a:spLocks noGrp="1" noRot="1" noChangeAspect="1" noTextEdit="1"/>
          </p:cNvSpPr>
          <p:nvPr>
            <p:ph type="sldImg"/>
          </p:nvPr>
        </p:nvSpPr>
        <p:spPr>
          <a:noFill/>
          <a:ln>
            <a:solidFill>
              <a:srgbClr val="000000"/>
            </a:solidFill>
            <a:miter lim="800000"/>
            <a:headEnd/>
            <a:tailEnd/>
          </a:ln>
        </p:spPr>
      </p:sp>
      <p:sp>
        <p:nvSpPr>
          <p:cNvPr id="63493" name="备注占位符 2">
            <a:extLst>
              <a:ext uri="{FF2B5EF4-FFF2-40B4-BE49-F238E27FC236}">
                <a16:creationId xmlns:a16="http://schemas.microsoft.com/office/drawing/2014/main" id="{05F51DB8-A026-42EB-95CD-EA6C0650189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63494" name="灯片编号占位符 3">
            <a:extLst>
              <a:ext uri="{FF2B5EF4-FFF2-40B4-BE49-F238E27FC236}">
                <a16:creationId xmlns:a16="http://schemas.microsoft.com/office/drawing/2014/main" id="{B6E1D715-1FD9-48B8-B24C-62A65A770250}"/>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r"/>
            <a:fld id="{A930667A-19E0-42BD-ABDC-55854A70E524}" type="slidenum">
              <a:rPr lang="zh-CN" altLang="en-US" sz="1200">
                <a:latin typeface="Calibri" panose="020F0502020204030204" pitchFamily="34" charset="0"/>
                <a:ea typeface="宋体" panose="02010600030101010101" pitchFamily="2" charset="-122"/>
              </a:rPr>
              <a:pPr algn="r"/>
              <a:t>5</a:t>
            </a:fld>
            <a:endParaRPr lang="en-US" altLang="zh-CN" sz="120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2">
            <a:extLst>
              <a:ext uri="{FF2B5EF4-FFF2-40B4-BE49-F238E27FC236}">
                <a16:creationId xmlns:a16="http://schemas.microsoft.com/office/drawing/2014/main" id="{1359674F-2F0A-4B59-8286-797B44F80B2C}"/>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B2FE1C57-7F5C-4205-B251-CE703CFD9E12}" type="datetime1">
              <a:rPr lang="zh-CN" altLang="en-US" sz="1200" smtClean="0">
                <a:latin typeface="Calibri" panose="020F0502020204030204" pitchFamily="34" charset="0"/>
                <a:ea typeface="宋体" panose="02010600030101010101" pitchFamily="2" charset="-122"/>
              </a:rPr>
              <a:pPr/>
              <a:t>2024/10/11</a:t>
            </a:fld>
            <a:endParaRPr lang="zh-CN" altLang="en-US" sz="1200">
              <a:latin typeface="Calibri" panose="020F0502020204030204" pitchFamily="34" charset="0"/>
              <a:ea typeface="宋体" panose="02010600030101010101" pitchFamily="2" charset="-122"/>
            </a:endParaRPr>
          </a:p>
        </p:txBody>
      </p:sp>
      <p:sp>
        <p:nvSpPr>
          <p:cNvPr id="64515" name="灯片编号占位符 6">
            <a:extLst>
              <a:ext uri="{FF2B5EF4-FFF2-40B4-BE49-F238E27FC236}">
                <a16:creationId xmlns:a16="http://schemas.microsoft.com/office/drawing/2014/main" id="{4D8E8D3E-1CE4-41C6-B9B3-F1C9408DC4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0177A750-ED64-4D03-A1F9-62816F7BAFB9}" type="slidenum">
              <a:rPr lang="zh-CN" altLang="en-US" sz="1200">
                <a:latin typeface="Calibri" panose="020F0502020204030204" pitchFamily="34" charset="0"/>
                <a:ea typeface="宋体" panose="02010600030101010101" pitchFamily="2" charset="-122"/>
              </a:rPr>
              <a:pPr/>
              <a:t>6</a:t>
            </a:fld>
            <a:endParaRPr lang="zh-CN" altLang="en-US" sz="1200">
              <a:latin typeface="Calibri" panose="020F0502020204030204" pitchFamily="34" charset="0"/>
              <a:ea typeface="宋体" panose="02010600030101010101" pitchFamily="2" charset="-122"/>
            </a:endParaRPr>
          </a:p>
        </p:txBody>
      </p:sp>
      <p:sp>
        <p:nvSpPr>
          <p:cNvPr id="64516" name="幻灯片图像占位符 1">
            <a:extLst>
              <a:ext uri="{FF2B5EF4-FFF2-40B4-BE49-F238E27FC236}">
                <a16:creationId xmlns:a16="http://schemas.microsoft.com/office/drawing/2014/main" id="{CC03BBAD-2F24-44C5-8759-D771E0D0AAD8}"/>
              </a:ext>
            </a:extLst>
          </p:cNvPr>
          <p:cNvSpPr>
            <a:spLocks noGrp="1" noRot="1" noChangeAspect="1" noTextEdit="1"/>
          </p:cNvSpPr>
          <p:nvPr>
            <p:ph type="sldImg"/>
          </p:nvPr>
        </p:nvSpPr>
        <p:spPr>
          <a:noFill/>
          <a:ln>
            <a:solidFill>
              <a:srgbClr val="000000"/>
            </a:solidFill>
            <a:miter lim="800000"/>
            <a:headEnd/>
            <a:tailEnd/>
          </a:ln>
        </p:spPr>
      </p:sp>
      <p:sp>
        <p:nvSpPr>
          <p:cNvPr id="64517" name="备注占位符 2">
            <a:extLst>
              <a:ext uri="{FF2B5EF4-FFF2-40B4-BE49-F238E27FC236}">
                <a16:creationId xmlns:a16="http://schemas.microsoft.com/office/drawing/2014/main" id="{4D238B64-D375-46D6-945A-D93F7DDF02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64518" name="灯片编号占位符 3">
            <a:extLst>
              <a:ext uri="{FF2B5EF4-FFF2-40B4-BE49-F238E27FC236}">
                <a16:creationId xmlns:a16="http://schemas.microsoft.com/office/drawing/2014/main" id="{E3AB29BF-C129-40A5-B93E-E83BE4396153}"/>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r"/>
            <a:fld id="{0811E3C8-4D75-48F4-B7D6-0ECED072C896}" type="slidenum">
              <a:rPr lang="zh-CN" altLang="en-US" sz="1200">
                <a:latin typeface="Calibri" panose="020F0502020204030204" pitchFamily="34" charset="0"/>
                <a:ea typeface="宋体" panose="02010600030101010101" pitchFamily="2" charset="-122"/>
              </a:rPr>
              <a:pPr algn="r"/>
              <a:t>6</a:t>
            </a:fld>
            <a:endParaRPr lang="en-US" altLang="zh-CN"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2">
            <a:extLst>
              <a:ext uri="{FF2B5EF4-FFF2-40B4-BE49-F238E27FC236}">
                <a16:creationId xmlns:a16="http://schemas.microsoft.com/office/drawing/2014/main" id="{D72088DB-0131-4894-821D-00DD838D0D0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AECF9C5D-91FF-4B27-8A42-CB7B976E0344}" type="datetime1">
              <a:rPr lang="zh-CN" altLang="en-US" sz="1200" smtClean="0">
                <a:latin typeface="Calibri" panose="020F0502020204030204" pitchFamily="34" charset="0"/>
                <a:ea typeface="宋体" panose="02010600030101010101" pitchFamily="2" charset="-122"/>
              </a:rPr>
              <a:pPr/>
              <a:t>2024/10/11</a:t>
            </a:fld>
            <a:endParaRPr lang="zh-CN" altLang="en-US" sz="1200">
              <a:latin typeface="Calibri" panose="020F0502020204030204" pitchFamily="34" charset="0"/>
              <a:ea typeface="宋体" panose="02010600030101010101" pitchFamily="2" charset="-122"/>
            </a:endParaRPr>
          </a:p>
        </p:txBody>
      </p:sp>
      <p:sp>
        <p:nvSpPr>
          <p:cNvPr id="65539" name="灯片编号占位符 6">
            <a:extLst>
              <a:ext uri="{FF2B5EF4-FFF2-40B4-BE49-F238E27FC236}">
                <a16:creationId xmlns:a16="http://schemas.microsoft.com/office/drawing/2014/main" id="{CD1BE1EE-EC47-4488-B281-A10E3E4C42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8A0042A7-4133-46E1-8A16-1DF746A970EB}" type="slidenum">
              <a:rPr lang="zh-CN" altLang="en-US" sz="1200">
                <a:latin typeface="Calibri" panose="020F0502020204030204" pitchFamily="34" charset="0"/>
                <a:ea typeface="宋体" panose="02010600030101010101" pitchFamily="2" charset="-122"/>
              </a:rPr>
              <a:pPr/>
              <a:t>7</a:t>
            </a:fld>
            <a:endParaRPr lang="zh-CN" altLang="en-US" sz="1200">
              <a:latin typeface="Calibri" panose="020F0502020204030204" pitchFamily="34" charset="0"/>
              <a:ea typeface="宋体" panose="02010600030101010101" pitchFamily="2" charset="-122"/>
            </a:endParaRPr>
          </a:p>
        </p:txBody>
      </p:sp>
      <p:sp>
        <p:nvSpPr>
          <p:cNvPr id="65540" name="幻灯片图像占位符 1">
            <a:extLst>
              <a:ext uri="{FF2B5EF4-FFF2-40B4-BE49-F238E27FC236}">
                <a16:creationId xmlns:a16="http://schemas.microsoft.com/office/drawing/2014/main" id="{69FD874E-ECAC-4137-9C43-8A890A3F63E8}"/>
              </a:ext>
            </a:extLst>
          </p:cNvPr>
          <p:cNvSpPr>
            <a:spLocks noGrp="1" noRot="1" noChangeAspect="1" noTextEdit="1"/>
          </p:cNvSpPr>
          <p:nvPr>
            <p:ph type="sldImg"/>
          </p:nvPr>
        </p:nvSpPr>
        <p:spPr>
          <a:noFill/>
          <a:ln>
            <a:solidFill>
              <a:srgbClr val="000000"/>
            </a:solidFill>
            <a:miter lim="800000"/>
            <a:headEnd/>
            <a:tailEnd/>
          </a:ln>
        </p:spPr>
      </p:sp>
      <p:sp>
        <p:nvSpPr>
          <p:cNvPr id="65541" name="备注占位符 2">
            <a:extLst>
              <a:ext uri="{FF2B5EF4-FFF2-40B4-BE49-F238E27FC236}">
                <a16:creationId xmlns:a16="http://schemas.microsoft.com/office/drawing/2014/main" id="{F2E2EED7-B8A5-4D0E-BF40-F40CE0F14A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65542" name="灯片编号占位符 3">
            <a:extLst>
              <a:ext uri="{FF2B5EF4-FFF2-40B4-BE49-F238E27FC236}">
                <a16:creationId xmlns:a16="http://schemas.microsoft.com/office/drawing/2014/main" id="{1AEC8A09-5016-4243-9C40-8467444EC8FF}"/>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r"/>
            <a:fld id="{41FEE56A-18A8-4972-8486-291098B1F4E1}" type="slidenum">
              <a:rPr lang="zh-CN" altLang="en-US" sz="1200">
                <a:latin typeface="Calibri" panose="020F0502020204030204" pitchFamily="34" charset="0"/>
                <a:ea typeface="宋体" panose="02010600030101010101" pitchFamily="2" charset="-122"/>
              </a:rPr>
              <a:pPr algn="r"/>
              <a:t>7</a:t>
            </a:fld>
            <a:endParaRPr lang="en-US" altLang="zh-CN"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EA4FF0B9-DFE9-4707-940A-4575FCDF9E06}"/>
              </a:ext>
            </a:extLst>
          </p:cNvPr>
          <p:cNvSpPr>
            <a:spLocks noGrp="1" noRot="1" noChangeAspect="1" noTextEdit="1"/>
          </p:cNvSpPr>
          <p:nvPr>
            <p:ph type="sldImg"/>
          </p:nvPr>
        </p:nvSpPr>
        <p:spPr/>
      </p:sp>
      <p:sp>
        <p:nvSpPr>
          <p:cNvPr id="66563" name="备注占位符 2">
            <a:extLst>
              <a:ext uri="{FF2B5EF4-FFF2-40B4-BE49-F238E27FC236}">
                <a16:creationId xmlns:a16="http://schemas.microsoft.com/office/drawing/2014/main" id="{067CBF2C-9B08-4CAF-B8C4-BCC1A045A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6564" name="灯片编号占位符 3">
            <a:extLst>
              <a:ext uri="{FF2B5EF4-FFF2-40B4-BE49-F238E27FC236}">
                <a16:creationId xmlns:a16="http://schemas.microsoft.com/office/drawing/2014/main" id="{0F686CF6-BD61-4D02-874A-97E88B215C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6310FE0A-4F43-4CAA-847C-4A9651AE812A}" type="slidenum">
              <a:rPr lang="zh-CN" altLang="en-US" sz="1200">
                <a:latin typeface="Calibri" panose="020F0502020204030204" pitchFamily="34" charset="0"/>
                <a:ea typeface="宋体" panose="02010600030101010101" pitchFamily="2" charset="-122"/>
              </a:rPr>
              <a:pPr/>
              <a:t>11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5D3B2420-1CEE-499C-B949-243C08C69A45}"/>
              </a:ext>
            </a:extLst>
          </p:cNvPr>
          <p:cNvSpPr>
            <a:spLocks noGrp="1" noRot="1" noChangeAspect="1" noTextEdit="1"/>
          </p:cNvSpPr>
          <p:nvPr>
            <p:ph type="sldImg"/>
          </p:nvPr>
        </p:nvSpPr>
        <p:spPr/>
      </p:sp>
      <p:sp>
        <p:nvSpPr>
          <p:cNvPr id="67587" name="备注占位符 2">
            <a:extLst>
              <a:ext uri="{FF2B5EF4-FFF2-40B4-BE49-F238E27FC236}">
                <a16:creationId xmlns:a16="http://schemas.microsoft.com/office/drawing/2014/main" id="{4D12171A-42F7-4AAC-B258-1636AD91BE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588" name="灯片编号占位符 3">
            <a:extLst>
              <a:ext uri="{FF2B5EF4-FFF2-40B4-BE49-F238E27FC236}">
                <a16:creationId xmlns:a16="http://schemas.microsoft.com/office/drawing/2014/main" id="{120BB1F8-2620-42BC-81EA-C2EA93BA16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B6F1B418-3EB0-4534-AF0A-5CF126A32995}" type="slidenum">
              <a:rPr lang="zh-CN" altLang="en-US" sz="1200">
                <a:latin typeface="Calibri" panose="020F0502020204030204" pitchFamily="34" charset="0"/>
                <a:ea typeface="宋体" panose="02010600030101010101" pitchFamily="2" charset="-122"/>
              </a:rPr>
              <a:pPr/>
              <a:t>12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F637C7E4-4A2E-4E7F-86E7-221827AAAF1E}"/>
              </a:ext>
            </a:extLst>
          </p:cNvPr>
          <p:cNvSpPr>
            <a:spLocks noGrp="1" noRot="1" noChangeAspect="1" noTextEdit="1"/>
          </p:cNvSpPr>
          <p:nvPr>
            <p:ph type="sldImg"/>
          </p:nvPr>
        </p:nvSpPr>
        <p:spPr/>
      </p:sp>
      <p:sp>
        <p:nvSpPr>
          <p:cNvPr id="68611" name="备注占位符 2">
            <a:extLst>
              <a:ext uri="{FF2B5EF4-FFF2-40B4-BE49-F238E27FC236}">
                <a16:creationId xmlns:a16="http://schemas.microsoft.com/office/drawing/2014/main" id="{E0B1F317-E2DA-45FF-A342-004BB91208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8612" name="灯片编号占位符 3">
            <a:extLst>
              <a:ext uri="{FF2B5EF4-FFF2-40B4-BE49-F238E27FC236}">
                <a16:creationId xmlns:a16="http://schemas.microsoft.com/office/drawing/2014/main" id="{9CC9C19C-74E5-4C35-A5A4-4CD4AE472E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4FE649D8-C343-44A4-AAB9-F7E49ACF53CA}" type="slidenum">
              <a:rPr lang="zh-CN" altLang="en-US" sz="1200">
                <a:latin typeface="Calibri" panose="020F0502020204030204" pitchFamily="34" charset="0"/>
                <a:ea typeface="宋体" panose="02010600030101010101" pitchFamily="2" charset="-122"/>
              </a:rPr>
              <a:pPr/>
              <a:t>28</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43"/>
            <a:ext cx="7772400" cy="110299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689236300"/>
      </p:ext>
    </p:extLst>
  </p:cSld>
  <p:clrMapOvr>
    <a:masterClrMapping/>
  </p:clrMapOvr>
  <p:transition spd="med">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42133592"/>
      </p:ext>
    </p:extLst>
  </p:cSld>
  <p:clrMapOvr>
    <a:masterClrMapping/>
  </p:clrMapOvr>
  <p:transition spd="med">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514350"/>
            <a:ext cx="2057400" cy="408051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28625" y="514350"/>
            <a:ext cx="6019800" cy="4080510"/>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77669469"/>
      </p:ext>
    </p:extLst>
  </p:cSld>
  <p:clrMapOvr>
    <a:masterClrMapping/>
  </p:clrMapOvr>
  <p:transition spd="med">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b="1">
                <a:solidFill>
                  <a:srgbClr val="C00000"/>
                </a:solidFill>
                <a:latin typeface="+mj-ea"/>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a:buClr>
                <a:srgbClr val="C00000"/>
              </a:buClr>
              <a:buFont typeface="Wingdings" pitchFamily="2" charset="2"/>
              <a:buChar char="n"/>
              <a:defRPr/>
            </a:lvl1pPr>
            <a:lvl2pPr>
              <a:buClr>
                <a:srgbClr val="C00000"/>
              </a:buClr>
              <a:defRPr/>
            </a:lvl2pPr>
            <a:lvl3pPr>
              <a:buClr>
                <a:srgbClr val="C00000"/>
              </a:buClr>
              <a:defRPr/>
            </a:lvl3pPr>
            <a:lvl4pPr>
              <a:buClr>
                <a:srgbClr val="C00000"/>
              </a:buClr>
              <a:defRPr/>
            </a:lvl4pPr>
            <a:lvl5pPr>
              <a:buClr>
                <a:srgbClr val="C00000"/>
              </a:buCl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06465944"/>
      </p:ext>
    </p:extLst>
  </p:cSld>
  <p:clrMapOvr>
    <a:masterClrMapping/>
  </p:clrMapOvr>
  <p:transition spd="med">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marL="742950" indent="-285750">
              <a:buFont typeface="Wingdings" panose="05000000000000000000" pitchFamily="2" charset="2"/>
              <a:buChar char="Ø"/>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31355114"/>
      </p:ext>
    </p:extLst>
  </p:cSld>
  <p:clrMapOvr>
    <a:masterClrMapping/>
  </p:clrMapOvr>
  <p:transition spd="med">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699"/>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273"/>
            <a:ext cx="7772400" cy="112442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067064371"/>
      </p:ext>
    </p:extLst>
  </p:cSld>
  <p:clrMapOvr>
    <a:masterClrMapping/>
  </p:clrMapOvr>
  <p:transition spd="med">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28625" y="1478757"/>
            <a:ext cx="4038600" cy="31161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9625" y="1478757"/>
            <a:ext cx="4038600" cy="31161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9243843"/>
      </p:ext>
    </p:extLst>
  </p:cSld>
  <p:clrMapOvr>
    <a:masterClrMapping/>
  </p:clrMapOvr>
  <p:transition spd="med">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573"/>
            <a:ext cx="4040188" cy="4800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33"/>
            <a:ext cx="4040188" cy="29632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573"/>
            <a:ext cx="4041775" cy="4800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33"/>
            <a:ext cx="4041775" cy="29632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83455849"/>
      </p:ext>
    </p:extLst>
  </p:cSld>
  <p:clrMapOvr>
    <a:masterClrMapping/>
  </p:clrMapOvr>
  <p:transition spd="med">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1945813521"/>
      </p:ext>
    </p:extLst>
  </p:cSld>
  <p:clrMapOvr>
    <a:masterClrMapping/>
  </p:clrMapOvr>
  <p:transition spd="med">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089194"/>
      </p:ext>
    </p:extLst>
  </p:cSld>
  <p:clrMapOvr>
    <a:masterClrMapping/>
  </p:clrMapOvr>
  <p:transition spd="med">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312"/>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312"/>
            <a:ext cx="5111750" cy="4390548"/>
          </a:xfrm>
        </p:spPr>
        <p:txBody>
          <a:bodyPr/>
          <a:lstStyle>
            <a:lvl1pPr>
              <a:buClr>
                <a:srgbClr val="C00000"/>
              </a:buClr>
              <a:buFont typeface="Wingdings" pitchFamily="2" charset="2"/>
              <a:buChar char="n"/>
              <a:defRPr sz="3200"/>
            </a:lvl1pPr>
            <a:lvl2pPr>
              <a:buClr>
                <a:srgbClr val="C00000"/>
              </a:buClr>
              <a:defRPr sz="2800"/>
            </a:lvl2pPr>
            <a:lvl3pPr>
              <a:buClr>
                <a:srgbClr val="C00000"/>
              </a:buClr>
              <a:defRPr sz="2400"/>
            </a:lvl3pPr>
            <a:lvl4pPr>
              <a:buClr>
                <a:srgbClr val="C00000"/>
              </a:buClr>
              <a:defRPr sz="2000"/>
            </a:lvl4pPr>
            <a:lvl5pPr>
              <a:buClr>
                <a:srgbClr val="C00000"/>
              </a:buCl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1" y="1075849"/>
            <a:ext cx="3008313" cy="35190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76749612"/>
      </p:ext>
    </p:extLst>
  </p:cSld>
  <p:clrMapOvr>
    <a:masterClrMapping/>
  </p:clrMapOvr>
  <p:transition spd="med">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76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05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6218"/>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82150978"/>
      </p:ext>
    </p:extLst>
  </p:cSld>
  <p:clrMapOvr>
    <a:masterClrMapping/>
  </p:clrMapOvr>
  <p:transition spd="med">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0D4C0354-FE55-4BCA-8033-7836E64BB2C7}"/>
              </a:ext>
            </a:extLst>
          </p:cNvPr>
          <p:cNvSpPr>
            <a:spLocks noGrp="1" noChangeArrowheads="1"/>
          </p:cNvSpPr>
          <p:nvPr>
            <p:ph type="title"/>
          </p:nvPr>
        </p:nvSpPr>
        <p:spPr bwMode="auto">
          <a:xfrm>
            <a:off x="1928813" y="835025"/>
            <a:ext cx="5614987"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3075" name="文本占位符 2">
            <a:extLst>
              <a:ext uri="{FF2B5EF4-FFF2-40B4-BE49-F238E27FC236}">
                <a16:creationId xmlns:a16="http://schemas.microsoft.com/office/drawing/2014/main" id="{E986C53A-AEB7-4E97-92E7-2BC59F021A38}"/>
              </a:ext>
            </a:extLst>
          </p:cNvPr>
          <p:cNvSpPr>
            <a:spLocks noGrp="1" noChangeArrowheads="1"/>
          </p:cNvSpPr>
          <p:nvPr>
            <p:ph type="body" idx="1"/>
          </p:nvPr>
        </p:nvSpPr>
        <p:spPr bwMode="auto">
          <a:xfrm>
            <a:off x="428625" y="1800225"/>
            <a:ext cx="82296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ransition spd="med">
    <p:randomBar dir="vert"/>
  </p:transition>
  <p:txStyles>
    <p:titleStyle>
      <a:lvl1pPr algn="ctr" rtl="0" eaLnBrk="0" fontAlgn="base" hangingPunct="0">
        <a:spcBef>
          <a:spcPct val="0"/>
        </a:spcBef>
        <a:spcAft>
          <a:spcPct val="0"/>
        </a:spcAft>
        <a:defRPr lang="zh-CN" altLang="zh-CN" sz="3000" b="1" kern="1200" dirty="0">
          <a:solidFill>
            <a:srgbClr val="C00000"/>
          </a:solidFill>
          <a:effectLst>
            <a:reflection blurRad="6350" stA="50000" endA="300" endPos="50000" dist="60007" dir="5400000" sy="-100000" algn="bl" rotWithShape="0"/>
          </a:effectLst>
          <a:latin typeface="微软雅黑" pitchFamily="34" charset="-122"/>
          <a:ea typeface="微软雅黑" pitchFamily="34" charset="-122"/>
          <a:cs typeface="+mj-cs"/>
        </a:defRPr>
      </a:lvl1pPr>
      <a:lvl2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2pPr>
      <a:lvl3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3pPr>
      <a:lvl4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4pPr>
      <a:lvl5pPr algn="ctr" rtl="0" eaLnBrk="0" fontAlgn="base" hangingPunct="0">
        <a:spcBef>
          <a:spcPct val="0"/>
        </a:spcBef>
        <a:spcAft>
          <a:spcPct val="0"/>
        </a:spcAft>
        <a:defRPr sz="3000" b="1">
          <a:solidFill>
            <a:srgbClr val="C00000"/>
          </a:solidFill>
          <a:latin typeface="微软雅黑" pitchFamily="34" charset="-122"/>
          <a:ea typeface="微软雅黑" pitchFamily="34" charset="-122"/>
        </a:defRPr>
      </a:lvl5pPr>
      <a:lvl6pPr marL="4572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6pPr>
      <a:lvl7pPr marL="9144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7pPr>
      <a:lvl8pPr marL="13716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8pPr>
      <a:lvl9pPr marL="18288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9pPr>
    </p:titleStyle>
    <p:bodyStyle>
      <a:lvl1pPr marL="342900" indent="-342900" algn="l" rtl="0" eaLnBrk="0" fontAlgn="base" hangingPunct="0">
        <a:lnSpc>
          <a:spcPct val="150000"/>
        </a:lnSpc>
        <a:spcBef>
          <a:spcPct val="0"/>
        </a:spcBef>
        <a:spcAft>
          <a:spcPct val="0"/>
        </a:spcAft>
        <a:buClr>
          <a:srgbClr val="C00000"/>
        </a:buClr>
        <a:buFont typeface="Wingdings" panose="05000000000000000000" pitchFamily="2" charset="2"/>
        <a:buChar char="n"/>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C00000"/>
        </a:buClr>
        <a:buFont typeface="Wingdings" panose="05000000000000000000" pitchFamily="2" charset="2"/>
        <a:buChar char="Ø"/>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C00000"/>
        </a:buClr>
        <a:buFont typeface="Wingdings" panose="05000000000000000000" pitchFamily="2" charset="2"/>
        <a:buChar char="ü"/>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Visio_Drawing1.vsdx"/><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7E7B2-B3C5-40B4-84D5-AD01A7147B3D}"/>
              </a:ext>
            </a:extLst>
          </p:cNvPr>
          <p:cNvSpPr>
            <a:spLocks noGrp="1"/>
          </p:cNvSpPr>
          <p:nvPr>
            <p:ph type="ctrTitle"/>
          </p:nvPr>
        </p:nvSpPr>
        <p:spPr>
          <a:xfrm>
            <a:off x="0" y="1357304"/>
            <a:ext cx="9144000" cy="1103313"/>
          </a:xfrm>
        </p:spPr>
        <p:txBody>
          <a:bodyPr/>
          <a:lstStyle/>
          <a:p>
            <a:pPr>
              <a:defRPr/>
            </a:pPr>
            <a:r>
              <a:rPr altLang="en-US"/>
              <a:t>信息安全导论</a:t>
            </a:r>
            <a:br>
              <a:rPr altLang="en-US"/>
            </a:br>
            <a:r>
              <a:rPr altLang="en-US"/>
              <a:t> </a:t>
            </a:r>
            <a:r>
              <a:rPr lang="en-US" altLang="en-US"/>
              <a:t>Introduction to Information Security</a:t>
            </a:r>
            <a:endParaRPr altLang="en-US"/>
          </a:p>
        </p:txBody>
      </p:sp>
      <p:sp>
        <p:nvSpPr>
          <p:cNvPr id="4099" name="副标题 2">
            <a:extLst>
              <a:ext uri="{FF2B5EF4-FFF2-40B4-BE49-F238E27FC236}">
                <a16:creationId xmlns:a16="http://schemas.microsoft.com/office/drawing/2014/main" id="{52C0D756-DCD2-467E-A9AB-C4C6CE9BBA6F}"/>
              </a:ext>
            </a:extLst>
          </p:cNvPr>
          <p:cNvSpPr>
            <a:spLocks noGrp="1"/>
          </p:cNvSpPr>
          <p:nvPr>
            <p:ph type="subTitle" idx="1"/>
          </p:nvPr>
        </p:nvSpPr>
        <p:spPr>
          <a:xfrm>
            <a:off x="0" y="2786063"/>
            <a:ext cx="9144000" cy="1314450"/>
          </a:xfrm>
        </p:spPr>
        <p:txBody>
          <a:bodyPr/>
          <a:lstStyle/>
          <a:p>
            <a:r>
              <a:rPr lang="zh-CN" altLang="en-US" sz="1800" b="1"/>
              <a:t>华中农业大学信息学院</a:t>
            </a:r>
            <a:endParaRPr lang="en-US" altLang="zh-CN" sz="1800" b="1"/>
          </a:p>
          <a:p>
            <a:r>
              <a:rPr lang="zh-CN" altLang="en-US" sz="1800" b="1"/>
              <a:t>授课老师：徐士伟</a:t>
            </a:r>
          </a:p>
          <a:p>
            <a:endParaRPr lang="zh-CN" altLang="en-US" sz="1800" b="1"/>
          </a:p>
        </p:txBody>
      </p:sp>
    </p:spTree>
  </p:cSld>
  <p:clrMapOvr>
    <a:masterClrMapping/>
  </p:clrMapOvr>
  <p:transition spd="med">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251643BD-ADD8-4D62-81AE-338B9E0E0C77}"/>
              </a:ext>
            </a:extLst>
          </p:cNvPr>
          <p:cNvSpPr>
            <a:spLocks noGrp="1"/>
          </p:cNvSpPr>
          <p:nvPr>
            <p:ph idx="1"/>
          </p:nvPr>
        </p:nvSpPr>
        <p:spPr>
          <a:xfrm>
            <a:off x="285750" y="714375"/>
            <a:ext cx="3357563" cy="373063"/>
          </a:xfrm>
        </p:spPr>
        <p:txBody>
          <a:bodyPr/>
          <a:lstStyle/>
          <a:p>
            <a:r>
              <a:rPr lang="zh-CN" altLang="zh-CN" b="1"/>
              <a:t>可信通路（</a:t>
            </a:r>
            <a:r>
              <a:rPr lang="en-US" altLang="zh-CN" b="1"/>
              <a:t>Trusted Path</a:t>
            </a:r>
            <a:r>
              <a:rPr lang="zh-CN" altLang="zh-CN" b="1"/>
              <a:t>）</a:t>
            </a:r>
            <a:r>
              <a:rPr lang="zh-CN" altLang="en-US" b="1"/>
              <a:t>：</a:t>
            </a:r>
            <a:endParaRPr lang="zh-CN" altLang="zh-CN" b="1"/>
          </a:p>
        </p:txBody>
      </p:sp>
      <p:sp>
        <p:nvSpPr>
          <p:cNvPr id="3" name="内容占位符 2">
            <a:extLst>
              <a:ext uri="{FF2B5EF4-FFF2-40B4-BE49-F238E27FC236}">
                <a16:creationId xmlns:a16="http://schemas.microsoft.com/office/drawing/2014/main" id="{02B84E56-4CED-4382-9BB7-7DFBD4F54B36}"/>
              </a:ext>
            </a:extLst>
          </p:cNvPr>
          <p:cNvSpPr txBox="1">
            <a:spLocks/>
          </p:cNvSpPr>
          <p:nvPr/>
        </p:nvSpPr>
        <p:spPr bwMode="auto">
          <a:xfrm>
            <a:off x="285750" y="1071563"/>
            <a:ext cx="8391525" cy="642937"/>
          </a:xfrm>
          <a:prstGeom prst="rect">
            <a:avLst/>
          </a:prstGeom>
          <a:noFill/>
          <a:ln w="12700">
            <a:noFill/>
            <a:miter lim="800000"/>
            <a:headEnd/>
            <a:tailEnd/>
          </a:ln>
        </p:spPr>
        <p:txBody>
          <a:bodyPr/>
          <a:lstStyle/>
          <a:p>
            <a:pPr marL="342900" indent="-342900">
              <a:lnSpc>
                <a:spcPts val="2300"/>
              </a:lnSpc>
              <a:buClr>
                <a:srgbClr val="E46C0A"/>
              </a:buClr>
              <a:defRPr/>
            </a:pPr>
            <a:r>
              <a:rPr lang="zh-CN" altLang="zh-CN" sz="1600" b="1" kern="0" dirty="0">
                <a:latin typeface="+mj-ea"/>
                <a:ea typeface="+mj-ea"/>
              </a:rPr>
              <a:t>终端人员能借以直接同可信计算基通信的一种机制。该机制只能由有关终端操作人员或可信</a:t>
            </a:r>
            <a:endParaRPr lang="en-US" altLang="zh-CN" sz="1600" b="1" kern="0" dirty="0">
              <a:latin typeface="+mj-ea"/>
              <a:ea typeface="+mj-ea"/>
            </a:endParaRPr>
          </a:p>
          <a:p>
            <a:pPr marL="342900" indent="-342900">
              <a:lnSpc>
                <a:spcPts val="2300"/>
              </a:lnSpc>
              <a:buClr>
                <a:srgbClr val="E46C0A"/>
              </a:buClr>
              <a:defRPr/>
            </a:pPr>
            <a:r>
              <a:rPr lang="zh-CN" altLang="zh-CN" sz="1600" b="1" kern="0" dirty="0">
                <a:latin typeface="+mj-ea"/>
                <a:ea typeface="+mj-ea"/>
              </a:rPr>
              <a:t>计算基启动，并且不能被不可信软件模仿。</a:t>
            </a:r>
          </a:p>
        </p:txBody>
      </p:sp>
      <p:sp>
        <p:nvSpPr>
          <p:cNvPr id="4" name="内容占位符 2">
            <a:extLst>
              <a:ext uri="{FF2B5EF4-FFF2-40B4-BE49-F238E27FC236}">
                <a16:creationId xmlns:a16="http://schemas.microsoft.com/office/drawing/2014/main" id="{BDE154E0-D29E-4ECB-9B88-251A7BF62535}"/>
              </a:ext>
            </a:extLst>
          </p:cNvPr>
          <p:cNvSpPr txBox="1">
            <a:spLocks/>
          </p:cNvSpPr>
          <p:nvPr/>
        </p:nvSpPr>
        <p:spPr bwMode="auto">
          <a:xfrm>
            <a:off x="285750" y="1714500"/>
            <a:ext cx="4429125"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多级安全</a:t>
            </a:r>
            <a:r>
              <a:rPr lang="zh-CN" altLang="zh-CN" sz="1600" b="1" kern="0" dirty="0">
                <a:solidFill>
                  <a:srgbClr val="0033CC"/>
                </a:solidFill>
                <a:latin typeface="+mj-ea"/>
                <a:ea typeface="+mj-ea"/>
              </a:rPr>
              <a:t>（</a:t>
            </a:r>
            <a:r>
              <a:rPr lang="en-US" altLang="zh-CN" sz="1600" b="1" kern="0" dirty="0" err="1">
                <a:solidFill>
                  <a:srgbClr val="0033CC"/>
                </a:solidFill>
                <a:latin typeface="+mj-ea"/>
                <a:ea typeface="+mj-ea"/>
              </a:rPr>
              <a:t>MultiLevel</a:t>
            </a:r>
            <a:r>
              <a:rPr lang="en-US" altLang="zh-CN" sz="1600" b="1" kern="0" dirty="0">
                <a:solidFill>
                  <a:srgbClr val="0033CC"/>
                </a:solidFill>
                <a:latin typeface="+mj-ea"/>
                <a:ea typeface="+mj-ea"/>
              </a:rPr>
              <a:t> Secure</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MLS</a:t>
            </a:r>
            <a:r>
              <a:rPr lang="zh-CN" altLang="zh-CN" sz="1600" b="1" kern="0" dirty="0">
                <a:solidFill>
                  <a:srgbClr val="0033CC"/>
                </a:solidFill>
                <a:latin typeface="+mj-ea"/>
                <a:ea typeface="+mj-ea"/>
              </a:rPr>
              <a:t>）</a:t>
            </a:r>
            <a:r>
              <a:rPr lang="zh-CN" altLang="en-US" sz="1600" b="1" kern="0" dirty="0">
                <a:latin typeface="+mj-ea"/>
                <a:ea typeface="+mj-ea"/>
              </a:rPr>
              <a:t>：</a:t>
            </a:r>
            <a:endParaRPr lang="zh-CN" altLang="zh-CN" sz="1600" b="1" kern="0" dirty="0">
              <a:latin typeface="+mj-ea"/>
              <a:ea typeface="+mj-ea"/>
            </a:endParaRPr>
          </a:p>
        </p:txBody>
      </p:sp>
      <p:sp>
        <p:nvSpPr>
          <p:cNvPr id="5" name="内容占位符 2">
            <a:extLst>
              <a:ext uri="{FF2B5EF4-FFF2-40B4-BE49-F238E27FC236}">
                <a16:creationId xmlns:a16="http://schemas.microsoft.com/office/drawing/2014/main" id="{950FAA36-D344-4E38-80D8-B90CB166112E}"/>
              </a:ext>
            </a:extLst>
          </p:cNvPr>
          <p:cNvSpPr txBox="1">
            <a:spLocks/>
          </p:cNvSpPr>
          <p:nvPr/>
        </p:nvSpPr>
        <p:spPr bwMode="auto">
          <a:xfrm>
            <a:off x="285750" y="2143125"/>
            <a:ext cx="8391525" cy="642938"/>
          </a:xfrm>
          <a:prstGeom prst="rect">
            <a:avLst/>
          </a:prstGeom>
          <a:noFill/>
          <a:ln w="12700">
            <a:noFill/>
            <a:miter lim="800000"/>
            <a:headEnd/>
            <a:tailEnd/>
          </a:ln>
        </p:spPr>
        <p:txBody>
          <a:bodyPr/>
          <a:lstStyle/>
          <a:p>
            <a:pPr marL="342900" indent="-342900">
              <a:lnSpc>
                <a:spcPts val="2300"/>
              </a:lnSpc>
              <a:buClr>
                <a:srgbClr val="E46C0A"/>
              </a:buClr>
              <a:defRPr/>
            </a:pPr>
            <a:r>
              <a:rPr lang="zh-CN" altLang="zh-CN" sz="1600" b="1" kern="0" dirty="0">
                <a:latin typeface="+mj-ea"/>
                <a:ea typeface="+mj-ea"/>
              </a:rPr>
              <a:t>一类包含不同等级敏感信息的系统，它既可供具有不同安全许可的用户同时进行合法访问，</a:t>
            </a:r>
            <a:endParaRPr lang="en-US" altLang="zh-CN" sz="1600" b="1" kern="0" dirty="0">
              <a:latin typeface="+mj-ea"/>
              <a:ea typeface="+mj-ea"/>
            </a:endParaRPr>
          </a:p>
          <a:p>
            <a:pPr marL="342900" indent="-342900">
              <a:lnSpc>
                <a:spcPts val="2300"/>
              </a:lnSpc>
              <a:buClr>
                <a:srgbClr val="E46C0A"/>
              </a:buClr>
              <a:defRPr/>
            </a:pPr>
            <a:r>
              <a:rPr lang="zh-CN" altLang="zh-CN" sz="1600" b="1" kern="0" dirty="0">
                <a:latin typeface="+mj-ea"/>
                <a:ea typeface="+mj-ea"/>
              </a:rPr>
              <a:t>又能阻止用户去访问其未被授权的信息。</a:t>
            </a:r>
          </a:p>
        </p:txBody>
      </p:sp>
      <p:sp>
        <p:nvSpPr>
          <p:cNvPr id="6" name="内容占位符 2">
            <a:extLst>
              <a:ext uri="{FF2B5EF4-FFF2-40B4-BE49-F238E27FC236}">
                <a16:creationId xmlns:a16="http://schemas.microsoft.com/office/drawing/2014/main" id="{75A10F5E-9A6B-45F4-BB79-DCFDF666C517}"/>
              </a:ext>
            </a:extLst>
          </p:cNvPr>
          <p:cNvSpPr txBox="1">
            <a:spLocks/>
          </p:cNvSpPr>
          <p:nvPr/>
        </p:nvSpPr>
        <p:spPr bwMode="auto">
          <a:xfrm>
            <a:off x="285750" y="2786063"/>
            <a:ext cx="5072063"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安全操作系统</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Secure Operating System</a:t>
            </a:r>
            <a:r>
              <a:rPr lang="zh-CN" altLang="zh-CN" sz="1600" b="1" kern="0" dirty="0">
                <a:solidFill>
                  <a:srgbClr val="0033CC"/>
                </a:solidFill>
                <a:latin typeface="+mj-ea"/>
                <a:ea typeface="+mj-ea"/>
              </a:rPr>
              <a:t>）</a:t>
            </a:r>
            <a:r>
              <a:rPr lang="zh-CN" altLang="en-US" sz="1600" b="1" kern="0" dirty="0">
                <a:latin typeface="+mj-ea"/>
                <a:ea typeface="+mj-ea"/>
              </a:rPr>
              <a:t>：</a:t>
            </a:r>
            <a:endParaRPr lang="zh-CN" altLang="zh-CN" sz="1600" b="1" kern="0" dirty="0">
              <a:latin typeface="+mj-ea"/>
              <a:ea typeface="+mj-ea"/>
            </a:endParaRPr>
          </a:p>
        </p:txBody>
      </p:sp>
      <p:sp>
        <p:nvSpPr>
          <p:cNvPr id="7" name="内容占位符 2">
            <a:extLst>
              <a:ext uri="{FF2B5EF4-FFF2-40B4-BE49-F238E27FC236}">
                <a16:creationId xmlns:a16="http://schemas.microsoft.com/office/drawing/2014/main" id="{16046107-6CF1-4E34-901F-D2D15A918BA2}"/>
              </a:ext>
            </a:extLst>
          </p:cNvPr>
          <p:cNvSpPr txBox="1">
            <a:spLocks/>
          </p:cNvSpPr>
          <p:nvPr/>
        </p:nvSpPr>
        <p:spPr bwMode="auto">
          <a:xfrm>
            <a:off x="285750" y="3214688"/>
            <a:ext cx="8391525" cy="428625"/>
          </a:xfrm>
          <a:prstGeom prst="rect">
            <a:avLst/>
          </a:prstGeom>
          <a:noFill/>
          <a:ln w="12700">
            <a:noFill/>
            <a:miter lim="800000"/>
            <a:headEnd/>
            <a:tailEnd/>
          </a:ln>
        </p:spPr>
        <p:txBody>
          <a:bodyPr/>
          <a:lstStyle/>
          <a:p>
            <a:pPr marL="342900" indent="-342900">
              <a:lnSpc>
                <a:spcPct val="150000"/>
              </a:lnSpc>
              <a:buClr>
                <a:srgbClr val="E46C0A"/>
              </a:buClr>
              <a:defRPr/>
            </a:pPr>
            <a:r>
              <a:rPr lang="zh-CN" altLang="zh-CN" sz="1600" b="1" kern="0" dirty="0">
                <a:latin typeface="+mj-ea"/>
                <a:ea typeface="+mj-ea"/>
              </a:rPr>
              <a:t>能对所管理的数据与资源提供适当的保护级、有效地控制硬件与软件功能的操作系统。</a:t>
            </a:r>
          </a:p>
        </p:txBody>
      </p:sp>
      <p:sp>
        <p:nvSpPr>
          <p:cNvPr id="8" name="内容占位符 2">
            <a:extLst>
              <a:ext uri="{FF2B5EF4-FFF2-40B4-BE49-F238E27FC236}">
                <a16:creationId xmlns:a16="http://schemas.microsoft.com/office/drawing/2014/main" id="{D4AD5230-E485-4074-BD61-014E77EC47E4}"/>
              </a:ext>
            </a:extLst>
          </p:cNvPr>
          <p:cNvSpPr txBox="1">
            <a:spLocks/>
          </p:cNvSpPr>
          <p:nvPr/>
        </p:nvSpPr>
        <p:spPr bwMode="auto">
          <a:xfrm>
            <a:off x="285750" y="3643313"/>
            <a:ext cx="6572250"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多级安全操作系统</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Multilevel Secure Operating System</a:t>
            </a:r>
            <a:r>
              <a:rPr lang="zh-CN" altLang="zh-CN" sz="1600" b="1" kern="0" dirty="0">
                <a:solidFill>
                  <a:srgbClr val="0033CC"/>
                </a:solidFill>
                <a:latin typeface="+mj-ea"/>
                <a:ea typeface="+mj-ea"/>
              </a:rPr>
              <a:t>）</a:t>
            </a:r>
            <a:r>
              <a:rPr lang="zh-CN" altLang="en-US" sz="1600" b="1" kern="0" dirty="0">
                <a:latin typeface="+mj-ea"/>
                <a:ea typeface="+mj-ea"/>
              </a:rPr>
              <a:t>：</a:t>
            </a:r>
            <a:endParaRPr lang="zh-CN" altLang="zh-CN" sz="1600" b="1" kern="0" dirty="0">
              <a:latin typeface="+mj-ea"/>
              <a:ea typeface="+mj-ea"/>
            </a:endParaRPr>
          </a:p>
        </p:txBody>
      </p:sp>
      <p:sp>
        <p:nvSpPr>
          <p:cNvPr id="9" name="内容占位符 2">
            <a:extLst>
              <a:ext uri="{FF2B5EF4-FFF2-40B4-BE49-F238E27FC236}">
                <a16:creationId xmlns:a16="http://schemas.microsoft.com/office/drawing/2014/main" id="{68DC342F-5646-4F35-A564-388AEB78D6FA}"/>
              </a:ext>
            </a:extLst>
          </p:cNvPr>
          <p:cNvSpPr txBox="1">
            <a:spLocks/>
          </p:cNvSpPr>
          <p:nvPr/>
        </p:nvSpPr>
        <p:spPr bwMode="auto">
          <a:xfrm>
            <a:off x="285750" y="4071938"/>
            <a:ext cx="8391525" cy="428625"/>
          </a:xfrm>
          <a:prstGeom prst="rect">
            <a:avLst/>
          </a:prstGeom>
          <a:noFill/>
          <a:ln w="12700">
            <a:noFill/>
            <a:miter lim="800000"/>
            <a:headEnd/>
            <a:tailEnd/>
          </a:ln>
        </p:spPr>
        <p:txBody>
          <a:bodyPr/>
          <a:lstStyle/>
          <a:p>
            <a:pPr marL="342900" indent="-342900">
              <a:lnSpc>
                <a:spcPct val="150000"/>
              </a:lnSpc>
              <a:buClr>
                <a:srgbClr val="E46C0A"/>
              </a:buClr>
              <a:defRPr/>
            </a:pPr>
            <a:r>
              <a:rPr lang="zh-CN" altLang="zh-CN" sz="1600" b="1" kern="0" dirty="0">
                <a:latin typeface="+mj-ea"/>
                <a:ea typeface="+mj-ea"/>
              </a:rPr>
              <a:t>实现了多级安全策略的安全操作系统，比如符合美国</a:t>
            </a:r>
            <a:r>
              <a:rPr lang="en-US" altLang="zh-CN" sz="1600" b="1" kern="0" dirty="0">
                <a:latin typeface="+mj-ea"/>
                <a:ea typeface="+mj-ea"/>
              </a:rPr>
              <a:t>TCSEC B1</a:t>
            </a:r>
            <a:r>
              <a:rPr lang="zh-CN" altLang="zh-CN" sz="1600" b="1" kern="0" dirty="0">
                <a:latin typeface="+mj-ea"/>
                <a:ea typeface="+mj-ea"/>
              </a:rPr>
              <a:t>级以上的安全操作系统。</a:t>
            </a:r>
          </a:p>
        </p:txBody>
      </p:sp>
      <p:sp>
        <p:nvSpPr>
          <p:cNvPr id="10" name="标题 1">
            <a:extLst>
              <a:ext uri="{FF2B5EF4-FFF2-40B4-BE49-F238E27FC236}">
                <a16:creationId xmlns:a16="http://schemas.microsoft.com/office/drawing/2014/main" id="{5C994ADF-3056-4870-9239-4A13B08AA0CE}"/>
              </a:ext>
            </a:extLst>
          </p:cNvPr>
          <p:cNvSpPr txBox="1">
            <a:spLocks/>
          </p:cNvSpPr>
          <p:nvPr/>
        </p:nvSpPr>
        <p:spPr>
          <a:xfrm>
            <a:off x="6286512" y="214296"/>
            <a:ext cx="2714643"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安全操作系统概述</a:t>
            </a:r>
          </a:p>
        </p:txBody>
      </p:sp>
    </p:spTree>
  </p:cSld>
  <p:clrMapOvr>
    <a:masterClrMapping/>
  </p:clrMapOvr>
  <p:transition spd="med">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98032084-B01C-4EF9-9DE9-47EBB9820A1C}"/>
              </a:ext>
            </a:extLst>
          </p:cNvPr>
          <p:cNvSpPr>
            <a:spLocks noGrp="1"/>
          </p:cNvSpPr>
          <p:nvPr>
            <p:ph idx="1"/>
          </p:nvPr>
        </p:nvSpPr>
        <p:spPr>
          <a:xfrm>
            <a:off x="500063" y="857250"/>
            <a:ext cx="1785937" cy="444500"/>
          </a:xfrm>
        </p:spPr>
        <p:txBody>
          <a:bodyPr/>
          <a:lstStyle/>
          <a:p>
            <a:pPr marL="0" indent="0">
              <a:buFont typeface="Wingdings" panose="05000000000000000000" pitchFamily="2" charset="2"/>
              <a:buNone/>
            </a:pPr>
            <a:r>
              <a:rPr lang="en-US" altLang="zh-CN" sz="1800" b="1">
                <a:solidFill>
                  <a:srgbClr val="FF0000"/>
                </a:solidFill>
              </a:rPr>
              <a:t>2.</a:t>
            </a:r>
            <a:r>
              <a:rPr lang="zh-CN" altLang="zh-CN" sz="1800" b="1">
                <a:solidFill>
                  <a:srgbClr val="FF0000"/>
                </a:solidFill>
              </a:rPr>
              <a:t>安全操作系统</a:t>
            </a:r>
            <a:endParaRPr lang="zh-CN" altLang="en-US" sz="1800" b="1">
              <a:solidFill>
                <a:srgbClr val="FF0000"/>
              </a:solidFill>
            </a:endParaRPr>
          </a:p>
        </p:txBody>
      </p:sp>
      <p:sp>
        <p:nvSpPr>
          <p:cNvPr id="4" name="内容占位符 2">
            <a:extLst>
              <a:ext uri="{FF2B5EF4-FFF2-40B4-BE49-F238E27FC236}">
                <a16:creationId xmlns:a16="http://schemas.microsoft.com/office/drawing/2014/main" id="{9C639014-95E8-4863-AD50-454497F84434}"/>
              </a:ext>
            </a:extLst>
          </p:cNvPr>
          <p:cNvSpPr txBox="1">
            <a:spLocks/>
          </p:cNvSpPr>
          <p:nvPr/>
        </p:nvSpPr>
        <p:spPr bwMode="auto">
          <a:xfrm>
            <a:off x="428625" y="1500188"/>
            <a:ext cx="8229600" cy="2000250"/>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从安全角度来看，</a:t>
            </a:r>
            <a:r>
              <a:rPr lang="zh-CN" altLang="zh-CN" sz="1600" b="1" kern="0" dirty="0">
                <a:solidFill>
                  <a:srgbClr val="FF0000"/>
                </a:solidFill>
                <a:latin typeface="+mj-ea"/>
                <a:ea typeface="+mj-ea"/>
              </a:rPr>
              <a:t>操作系统软件的配置是很困难的</a:t>
            </a:r>
            <a:r>
              <a:rPr lang="zh-CN" altLang="en-US" sz="1400" b="1" kern="0" dirty="0">
                <a:solidFill>
                  <a:srgbClr val="0033CC"/>
                </a:solidFill>
                <a:latin typeface="+mj-ea"/>
                <a:ea typeface="+mj-ea"/>
              </a:rPr>
              <a:t>（仅仅依靠密码学是不够的）</a:t>
            </a:r>
            <a:r>
              <a:rPr lang="zh-CN" altLang="zh-CN" sz="1600" b="1" kern="0" dirty="0">
                <a:latin typeface="+mj-ea"/>
                <a:ea typeface="+mj-ea"/>
              </a:rPr>
              <a:t>，配置时一个很小的错误就可能导致一系列安全漏洞</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操作系统</a:t>
            </a:r>
            <a:r>
              <a:rPr lang="zh-CN" altLang="zh-CN" sz="1600" b="1" kern="0" dirty="0">
                <a:latin typeface="+mj-ea"/>
                <a:ea typeface="+mj-ea"/>
              </a:rPr>
              <a:t>、</a:t>
            </a:r>
            <a:r>
              <a:rPr lang="zh-CN" altLang="zh-CN" sz="1600" b="1" kern="0" dirty="0">
                <a:solidFill>
                  <a:srgbClr val="FF0000"/>
                </a:solidFill>
                <a:latin typeface="+mj-ea"/>
                <a:ea typeface="+mj-ea"/>
              </a:rPr>
              <a:t>数据库管理系统</a:t>
            </a:r>
            <a:r>
              <a:rPr lang="zh-CN" altLang="zh-CN" sz="1600" b="1" kern="0" dirty="0">
                <a:latin typeface="+mj-ea"/>
                <a:ea typeface="+mj-ea"/>
              </a:rPr>
              <a:t>与</a:t>
            </a:r>
            <a:r>
              <a:rPr lang="zh-CN" altLang="zh-CN" sz="1600" b="1" kern="0" dirty="0">
                <a:solidFill>
                  <a:srgbClr val="FF0000"/>
                </a:solidFill>
                <a:latin typeface="+mj-ea"/>
                <a:ea typeface="+mj-ea"/>
              </a:rPr>
              <a:t>网络系统</a:t>
            </a:r>
            <a:r>
              <a:rPr lang="zh-CN" altLang="zh-CN" sz="1600" b="1" kern="0" dirty="0">
                <a:latin typeface="+mj-ea"/>
                <a:ea typeface="+mj-ea"/>
              </a:rPr>
              <a:t>的安全问题是核心</a:t>
            </a:r>
            <a:r>
              <a:rPr lang="en-US" altLang="zh-CN" sz="1600" b="1" kern="0" dirty="0">
                <a:latin typeface="+mj-ea"/>
                <a:ea typeface="+mj-ea"/>
              </a:rPr>
              <a:t> </a:t>
            </a:r>
            <a:r>
              <a:rPr lang="en-US" altLang="zh-CN" sz="1600" b="1" kern="0" dirty="0">
                <a:solidFill>
                  <a:srgbClr val="0033CC"/>
                </a:solidFill>
                <a:latin typeface="+mj-ea"/>
                <a:ea typeface="+mj-ea"/>
                <a:sym typeface="Wingdings" pitchFamily="2" charset="2"/>
              </a:rPr>
              <a:t></a:t>
            </a:r>
            <a:r>
              <a:rPr lang="en-US" altLang="zh-CN" sz="1600" b="1" kern="0" dirty="0">
                <a:latin typeface="+mj-ea"/>
                <a:ea typeface="+mj-ea"/>
                <a:sym typeface="Wingdings" pitchFamily="2" charset="2"/>
              </a:rPr>
              <a:t> </a:t>
            </a:r>
            <a:r>
              <a:rPr lang="zh-CN" altLang="zh-CN" sz="1600" b="1" kern="0" dirty="0">
                <a:solidFill>
                  <a:srgbClr val="FF0000"/>
                </a:solidFill>
                <a:latin typeface="+mj-ea"/>
                <a:ea typeface="+mj-ea"/>
              </a:rPr>
              <a:t>计算机信息系统</a:t>
            </a:r>
            <a:r>
              <a:rPr lang="zh-CN" altLang="en-US" sz="1600" b="1" kern="0" dirty="0">
                <a:latin typeface="+mj-ea"/>
                <a:ea typeface="+mj-ea"/>
              </a:rPr>
              <a:t>的</a:t>
            </a:r>
            <a:r>
              <a:rPr lang="zh-CN" altLang="en-US" sz="1600" b="1" kern="0" dirty="0">
                <a:solidFill>
                  <a:srgbClr val="FF0000"/>
                </a:solidFill>
                <a:latin typeface="+mj-ea"/>
                <a:ea typeface="+mj-ea"/>
              </a:rPr>
              <a:t>安全</a:t>
            </a:r>
            <a:endParaRPr lang="en-US" altLang="zh-CN" sz="1600" b="1" kern="0" dirty="0">
              <a:solidFill>
                <a:srgbClr val="FF0000"/>
              </a:solidFill>
              <a:latin typeface="+mj-ea"/>
              <a:ea typeface="+mj-ea"/>
            </a:endParaRPr>
          </a:p>
          <a:p>
            <a:pPr marL="342900" indent="-342900">
              <a:lnSpc>
                <a:spcPct val="150000"/>
              </a:lnSpc>
              <a:buClr>
                <a:srgbClr val="C00000"/>
              </a:buClr>
              <a:buFont typeface="Wingdings" pitchFamily="2" charset="2"/>
              <a:buChar char="n"/>
              <a:defRPr/>
            </a:pPr>
            <a:r>
              <a:rPr lang="zh-CN" altLang="zh-CN" sz="1600" b="1" kern="0" dirty="0">
                <a:solidFill>
                  <a:srgbClr val="0033CC"/>
                </a:solidFill>
                <a:latin typeface="+mj-ea"/>
                <a:ea typeface="+mj-ea"/>
              </a:rPr>
              <a:t>操作系统的</a:t>
            </a:r>
            <a:r>
              <a:rPr lang="zh-CN" altLang="zh-CN" sz="1600" b="1" kern="0" dirty="0">
                <a:solidFill>
                  <a:srgbClr val="FF0000"/>
                </a:solidFill>
                <a:latin typeface="+mj-ea"/>
                <a:ea typeface="+mj-ea"/>
              </a:rPr>
              <a:t>安全性</a:t>
            </a:r>
            <a:r>
              <a:rPr lang="en-US" altLang="zh-CN" sz="1600" b="1" kern="0" dirty="0">
                <a:latin typeface="+mj-ea"/>
                <a:ea typeface="+mj-ea"/>
              </a:rPr>
              <a:t> </a:t>
            </a:r>
            <a:r>
              <a:rPr lang="en-US" altLang="zh-CN" sz="1600" b="1" kern="0" dirty="0">
                <a:solidFill>
                  <a:srgbClr val="FF0000"/>
                </a:solidFill>
                <a:latin typeface="+mj-ea"/>
                <a:ea typeface="+mj-ea"/>
                <a:sym typeface="Wingdings" pitchFamily="2" charset="2"/>
              </a:rPr>
              <a:t></a:t>
            </a:r>
            <a:r>
              <a:rPr lang="en-US" altLang="zh-CN" sz="1600" b="1" kern="0" dirty="0">
                <a:latin typeface="+mj-ea"/>
                <a:ea typeface="+mj-ea"/>
                <a:sym typeface="Wingdings" pitchFamily="2" charset="2"/>
              </a:rPr>
              <a:t> </a:t>
            </a:r>
            <a:r>
              <a:rPr lang="zh-CN" altLang="zh-CN" sz="1600" b="1" kern="0" dirty="0">
                <a:latin typeface="+mj-ea"/>
                <a:ea typeface="+mj-ea"/>
              </a:rPr>
              <a:t>在</a:t>
            </a:r>
            <a:r>
              <a:rPr lang="zh-CN" altLang="zh-CN" sz="1600" b="1" kern="0" dirty="0">
                <a:solidFill>
                  <a:srgbClr val="0033CC"/>
                </a:solidFill>
                <a:latin typeface="+mj-ea"/>
                <a:ea typeface="+mj-ea"/>
              </a:rPr>
              <a:t>计算机信息系统的</a:t>
            </a:r>
            <a:r>
              <a:rPr lang="zh-CN" altLang="zh-CN" sz="1600" b="1" kern="0" dirty="0">
                <a:solidFill>
                  <a:srgbClr val="FF0000"/>
                </a:solidFill>
                <a:latin typeface="+mj-ea"/>
                <a:ea typeface="+mj-ea"/>
              </a:rPr>
              <a:t>整体安全性</a:t>
            </a:r>
            <a:r>
              <a:rPr lang="zh-CN" altLang="zh-CN" sz="1600" b="1" kern="0" dirty="0">
                <a:latin typeface="+mj-ea"/>
                <a:ea typeface="+mj-ea"/>
              </a:rPr>
              <a:t>中具有至关重要的作用</a:t>
            </a:r>
            <a:r>
              <a:rPr lang="zh-CN" altLang="en-US" sz="1600" b="1" kern="0" dirty="0">
                <a:latin typeface="+mj-ea"/>
                <a:ea typeface="+mj-ea"/>
              </a:rPr>
              <a:t>。</a:t>
            </a:r>
            <a:endParaRPr lang="en-US" altLang="zh-CN" sz="1600" b="1" kern="0" dirty="0">
              <a:latin typeface="+mj-ea"/>
              <a:ea typeface="+mj-ea"/>
            </a:endParaRPr>
          </a:p>
          <a:p>
            <a:pPr marL="342900" indent="-342900">
              <a:lnSpc>
                <a:spcPct val="150000"/>
              </a:lnSpc>
              <a:buClr>
                <a:srgbClr val="E46C0A"/>
              </a:buClr>
              <a:buFont typeface="Wingdings" pitchFamily="2" charset="2"/>
              <a:buChar char="ü"/>
              <a:defRPr/>
            </a:pPr>
            <a:endParaRPr lang="zh-CN" altLang="en-US" sz="1600" b="1" kern="0" dirty="0">
              <a:latin typeface="+mj-ea"/>
              <a:ea typeface="+mj-ea"/>
            </a:endParaRPr>
          </a:p>
        </p:txBody>
      </p:sp>
      <p:sp>
        <p:nvSpPr>
          <p:cNvPr id="5" name="标题 1">
            <a:extLst>
              <a:ext uri="{FF2B5EF4-FFF2-40B4-BE49-F238E27FC236}">
                <a16:creationId xmlns:a16="http://schemas.microsoft.com/office/drawing/2014/main" id="{3D89B6AC-2B2A-4583-993B-0A079DFAA0E5}"/>
              </a:ext>
            </a:extLst>
          </p:cNvPr>
          <p:cNvSpPr txBox="1">
            <a:spLocks/>
          </p:cNvSpPr>
          <p:nvPr/>
        </p:nvSpPr>
        <p:spPr>
          <a:xfrm>
            <a:off x="6286512" y="214296"/>
            <a:ext cx="2714643"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安全操作系统概述</a:t>
            </a:r>
          </a:p>
        </p:txBody>
      </p:sp>
    </p:spTree>
  </p:cSld>
  <p:clrMapOvr>
    <a:masterClrMapping/>
  </p:clrMapOvr>
  <p:transition spd="med">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3F3AB-4E79-45F7-9267-1FA246B8FAEC}"/>
              </a:ext>
            </a:extLst>
          </p:cNvPr>
          <p:cNvSpPr>
            <a:spLocks noGrp="1"/>
          </p:cNvSpPr>
          <p:nvPr>
            <p:ph type="title"/>
          </p:nvPr>
        </p:nvSpPr>
        <p:spPr>
          <a:xfrm>
            <a:off x="1500169" y="500048"/>
            <a:ext cx="5614987" cy="857250"/>
          </a:xfrm>
        </p:spPr>
        <p:txBody>
          <a:bodyPr/>
          <a:lstStyle/>
          <a:p>
            <a:pPr>
              <a:defRPr/>
            </a:pPr>
            <a:r>
              <a:rPr altLang="en-US" sz="2800" dirty="0"/>
              <a:t>内容提纲</a:t>
            </a:r>
          </a:p>
        </p:txBody>
      </p:sp>
      <p:sp>
        <p:nvSpPr>
          <p:cNvPr id="15363" name="五边形 3">
            <a:extLst>
              <a:ext uri="{FF2B5EF4-FFF2-40B4-BE49-F238E27FC236}">
                <a16:creationId xmlns:a16="http://schemas.microsoft.com/office/drawing/2014/main" id="{6805D13D-B924-4C64-8532-E0955292E1F0}"/>
              </a:ext>
            </a:extLst>
          </p:cNvPr>
          <p:cNvSpPr>
            <a:spLocks noChangeArrowheads="1"/>
          </p:cNvSpPr>
          <p:nvPr/>
        </p:nvSpPr>
        <p:spPr bwMode="auto">
          <a:xfrm rot="10800000">
            <a:off x="2286000" y="1500188"/>
            <a:ext cx="4071938" cy="428625"/>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64" name="椭圆 4">
            <a:extLst>
              <a:ext uri="{FF2B5EF4-FFF2-40B4-BE49-F238E27FC236}">
                <a16:creationId xmlns:a16="http://schemas.microsoft.com/office/drawing/2014/main" id="{0086697F-8BDC-4CFD-9314-8D5ABA5A635A}"/>
              </a:ext>
            </a:extLst>
          </p:cNvPr>
          <p:cNvSpPr>
            <a:spLocks noChangeArrowheads="1"/>
          </p:cNvSpPr>
          <p:nvPr/>
        </p:nvSpPr>
        <p:spPr bwMode="auto">
          <a:xfrm>
            <a:off x="2071688" y="1500188"/>
            <a:ext cx="428625" cy="428625"/>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65" name="TextBox 6">
            <a:extLst>
              <a:ext uri="{FF2B5EF4-FFF2-40B4-BE49-F238E27FC236}">
                <a16:creationId xmlns:a16="http://schemas.microsoft.com/office/drawing/2014/main" id="{3E074F50-EFCB-40FC-A7AB-8357D6112CB9}"/>
              </a:ext>
            </a:extLst>
          </p:cNvPr>
          <p:cNvSpPr txBox="1">
            <a:spLocks noChangeArrowheads="1"/>
          </p:cNvSpPr>
          <p:nvPr/>
        </p:nvSpPr>
        <p:spPr bwMode="auto">
          <a:xfrm>
            <a:off x="3214688" y="1500188"/>
            <a:ext cx="215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安全操作系统概述</a:t>
            </a:r>
          </a:p>
        </p:txBody>
      </p:sp>
      <p:sp>
        <p:nvSpPr>
          <p:cNvPr id="15366" name="五边形 9">
            <a:extLst>
              <a:ext uri="{FF2B5EF4-FFF2-40B4-BE49-F238E27FC236}">
                <a16:creationId xmlns:a16="http://schemas.microsoft.com/office/drawing/2014/main" id="{4873BE5F-E836-4292-BE80-09D6523A0D5D}"/>
              </a:ext>
            </a:extLst>
          </p:cNvPr>
          <p:cNvSpPr>
            <a:spLocks noChangeArrowheads="1"/>
          </p:cNvSpPr>
          <p:nvPr/>
        </p:nvSpPr>
        <p:spPr bwMode="auto">
          <a:xfrm rot="10800000">
            <a:off x="2286000" y="2143125"/>
            <a:ext cx="4071938" cy="428625"/>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67" name="椭圆 10">
            <a:extLst>
              <a:ext uri="{FF2B5EF4-FFF2-40B4-BE49-F238E27FC236}">
                <a16:creationId xmlns:a16="http://schemas.microsoft.com/office/drawing/2014/main" id="{6E2F8480-9FE9-487B-A0C6-DBE81B7100D4}"/>
              </a:ext>
            </a:extLst>
          </p:cNvPr>
          <p:cNvSpPr>
            <a:spLocks noChangeArrowheads="1"/>
          </p:cNvSpPr>
          <p:nvPr/>
        </p:nvSpPr>
        <p:spPr bwMode="auto">
          <a:xfrm>
            <a:off x="2071688" y="2143125"/>
            <a:ext cx="428625" cy="428625"/>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68" name="TextBox 11">
            <a:extLst>
              <a:ext uri="{FF2B5EF4-FFF2-40B4-BE49-F238E27FC236}">
                <a16:creationId xmlns:a16="http://schemas.microsoft.com/office/drawing/2014/main" id="{545957B8-04E3-4FB0-9E35-6793295AE995}"/>
              </a:ext>
            </a:extLst>
          </p:cNvPr>
          <p:cNvSpPr txBox="1">
            <a:spLocks noChangeArrowheads="1"/>
          </p:cNvSpPr>
          <p:nvPr/>
        </p:nvSpPr>
        <p:spPr bwMode="auto">
          <a:xfrm>
            <a:off x="3214688" y="2143125"/>
            <a:ext cx="235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solidFill>
                  <a:srgbClr val="FF0000"/>
                </a:solidFill>
                <a:latin typeface="黑体" panose="02010609060101010101" pitchFamily="49" charset="-122"/>
                <a:ea typeface="黑体" panose="02010609060101010101" pitchFamily="49" charset="-122"/>
              </a:rPr>
              <a:t>安全策略与安全模型</a:t>
            </a:r>
          </a:p>
        </p:txBody>
      </p:sp>
      <p:grpSp>
        <p:nvGrpSpPr>
          <p:cNvPr id="15369" name="组合 12">
            <a:extLst>
              <a:ext uri="{FF2B5EF4-FFF2-40B4-BE49-F238E27FC236}">
                <a16:creationId xmlns:a16="http://schemas.microsoft.com/office/drawing/2014/main" id="{4E71620D-7243-4ED9-B3A3-710C49463FF5}"/>
              </a:ext>
            </a:extLst>
          </p:cNvPr>
          <p:cNvGrpSpPr>
            <a:grpSpLocks/>
          </p:cNvGrpSpPr>
          <p:nvPr/>
        </p:nvGrpSpPr>
        <p:grpSpPr bwMode="auto">
          <a:xfrm>
            <a:off x="2071688" y="2786063"/>
            <a:ext cx="4286250" cy="428625"/>
            <a:chOff x="571472" y="1142990"/>
            <a:chExt cx="4286280" cy="428628"/>
          </a:xfrm>
        </p:grpSpPr>
        <p:sp>
          <p:nvSpPr>
            <p:cNvPr id="15378" name="五边形 13">
              <a:extLst>
                <a:ext uri="{FF2B5EF4-FFF2-40B4-BE49-F238E27FC236}">
                  <a16:creationId xmlns:a16="http://schemas.microsoft.com/office/drawing/2014/main" id="{4A47BAEA-78AD-4B1C-9824-30EEA8A5CE89}"/>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79" name="椭圆 14">
              <a:extLst>
                <a:ext uri="{FF2B5EF4-FFF2-40B4-BE49-F238E27FC236}">
                  <a16:creationId xmlns:a16="http://schemas.microsoft.com/office/drawing/2014/main" id="{3EB1E620-8648-4BE6-AE17-B4A3B4A84F3F}"/>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80" name="TextBox 15">
              <a:extLst>
                <a:ext uri="{FF2B5EF4-FFF2-40B4-BE49-F238E27FC236}">
                  <a16:creationId xmlns:a16="http://schemas.microsoft.com/office/drawing/2014/main" id="{C328CDC6-3476-460F-B01C-E2A5C4CD6C2B}"/>
                </a:ext>
              </a:extLst>
            </p:cNvPr>
            <p:cNvSpPr txBox="1">
              <a:spLocks noChangeArrowheads="1"/>
            </p:cNvSpPr>
            <p:nvPr/>
          </p:nvSpPr>
          <p:spPr bwMode="auto">
            <a:xfrm>
              <a:off x="1500154" y="1142991"/>
              <a:ext cx="2714653"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访问控制</a:t>
              </a:r>
            </a:p>
          </p:txBody>
        </p:sp>
      </p:grpSp>
      <p:grpSp>
        <p:nvGrpSpPr>
          <p:cNvPr id="15370" name="组合 16">
            <a:extLst>
              <a:ext uri="{FF2B5EF4-FFF2-40B4-BE49-F238E27FC236}">
                <a16:creationId xmlns:a16="http://schemas.microsoft.com/office/drawing/2014/main" id="{83AA8F9C-B449-477F-A290-DEFA60F3BF8D}"/>
              </a:ext>
            </a:extLst>
          </p:cNvPr>
          <p:cNvGrpSpPr>
            <a:grpSpLocks/>
          </p:cNvGrpSpPr>
          <p:nvPr/>
        </p:nvGrpSpPr>
        <p:grpSpPr bwMode="auto">
          <a:xfrm>
            <a:off x="2071688" y="3357563"/>
            <a:ext cx="4286250" cy="428625"/>
            <a:chOff x="571472" y="1142990"/>
            <a:chExt cx="4286280" cy="428628"/>
          </a:xfrm>
        </p:grpSpPr>
        <p:sp>
          <p:nvSpPr>
            <p:cNvPr id="15375" name="五边形 17">
              <a:extLst>
                <a:ext uri="{FF2B5EF4-FFF2-40B4-BE49-F238E27FC236}">
                  <a16:creationId xmlns:a16="http://schemas.microsoft.com/office/drawing/2014/main" id="{D8F791B7-F3BC-4C16-8E6E-84EE5B4227BD}"/>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76" name="椭圆 18">
              <a:extLst>
                <a:ext uri="{FF2B5EF4-FFF2-40B4-BE49-F238E27FC236}">
                  <a16:creationId xmlns:a16="http://schemas.microsoft.com/office/drawing/2014/main" id="{629B1940-7EE7-45C1-9E3E-4E4455ED0D88}"/>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77" name="TextBox 19">
              <a:extLst>
                <a:ext uri="{FF2B5EF4-FFF2-40B4-BE49-F238E27FC236}">
                  <a16:creationId xmlns:a16="http://schemas.microsoft.com/office/drawing/2014/main" id="{0019A1BF-76B5-4412-9ADF-BB584495CBE3}"/>
                </a:ext>
              </a:extLst>
            </p:cNvPr>
            <p:cNvSpPr txBox="1">
              <a:spLocks noChangeArrowheads="1"/>
            </p:cNvSpPr>
            <p:nvPr/>
          </p:nvSpPr>
          <p:spPr bwMode="auto">
            <a:xfrm>
              <a:off x="1714480" y="1142990"/>
              <a:ext cx="2152664"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安全操作系统评测</a:t>
              </a:r>
            </a:p>
          </p:txBody>
        </p:sp>
      </p:grpSp>
      <p:grpSp>
        <p:nvGrpSpPr>
          <p:cNvPr id="15371" name="组合 20">
            <a:extLst>
              <a:ext uri="{FF2B5EF4-FFF2-40B4-BE49-F238E27FC236}">
                <a16:creationId xmlns:a16="http://schemas.microsoft.com/office/drawing/2014/main" id="{BE866B8D-6CBF-4936-9842-AB466C1B4F0E}"/>
              </a:ext>
            </a:extLst>
          </p:cNvPr>
          <p:cNvGrpSpPr>
            <a:grpSpLocks/>
          </p:cNvGrpSpPr>
          <p:nvPr/>
        </p:nvGrpSpPr>
        <p:grpSpPr bwMode="auto">
          <a:xfrm>
            <a:off x="2071688" y="3929063"/>
            <a:ext cx="4286250" cy="428625"/>
            <a:chOff x="571472" y="1142990"/>
            <a:chExt cx="4286280" cy="428628"/>
          </a:xfrm>
        </p:grpSpPr>
        <p:sp>
          <p:nvSpPr>
            <p:cNvPr id="15372" name="五边形 21">
              <a:extLst>
                <a:ext uri="{FF2B5EF4-FFF2-40B4-BE49-F238E27FC236}">
                  <a16:creationId xmlns:a16="http://schemas.microsoft.com/office/drawing/2014/main" id="{E03636A1-D387-44C4-A887-AC10EB919FD1}"/>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73" name="椭圆 22">
              <a:extLst>
                <a:ext uri="{FF2B5EF4-FFF2-40B4-BE49-F238E27FC236}">
                  <a16:creationId xmlns:a16="http://schemas.microsoft.com/office/drawing/2014/main" id="{CF98E0AC-F4DA-41DD-AAB7-BDA369AE5EEC}"/>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15374" name="TextBox 23">
              <a:extLst>
                <a:ext uri="{FF2B5EF4-FFF2-40B4-BE49-F238E27FC236}">
                  <a16:creationId xmlns:a16="http://schemas.microsoft.com/office/drawing/2014/main" id="{383654B8-0912-451F-9EAB-D440A538FA3D}"/>
                </a:ext>
              </a:extLst>
            </p:cNvPr>
            <p:cNvSpPr txBox="1">
              <a:spLocks noChangeArrowheads="1"/>
            </p:cNvSpPr>
            <p:nvPr/>
          </p:nvSpPr>
          <p:spPr bwMode="auto">
            <a:xfrm>
              <a:off x="1714480" y="1142990"/>
              <a:ext cx="2152664"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本章小结</a:t>
              </a:r>
            </a:p>
          </p:txBody>
        </p:sp>
      </p:grpSp>
    </p:spTree>
  </p:cSld>
  <p:clrMapOvr>
    <a:masterClrMapping/>
  </p:clrMapOvr>
  <p:transition spd="med">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
            <a:extLst>
              <a:ext uri="{FF2B5EF4-FFF2-40B4-BE49-F238E27FC236}">
                <a16:creationId xmlns:a16="http://schemas.microsoft.com/office/drawing/2014/main" id="{FC60EB50-9A3D-4149-AC03-1168E954148D}"/>
              </a:ext>
            </a:extLst>
          </p:cNvPr>
          <p:cNvSpPr>
            <a:spLocks noChangeArrowheads="1"/>
          </p:cNvSpPr>
          <p:nvPr/>
        </p:nvSpPr>
        <p:spPr bwMode="auto">
          <a:xfrm>
            <a:off x="3348038" y="2071688"/>
            <a:ext cx="28082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5.2.1  </a:t>
            </a:r>
            <a:r>
              <a:rPr lang="zh-CN" altLang="en-US" sz="2000" b="1">
                <a:latin typeface="Comic Sans MS" panose="030F0702030302020204" pitchFamily="66" charset="0"/>
                <a:ea typeface="黑体" panose="02010609060101010101" pitchFamily="49" charset="-122"/>
                <a:cs typeface="Arial" panose="020B0604020202020204" pitchFamily="34" charset="0"/>
              </a:rPr>
              <a:t>安全策略</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5.2.2  </a:t>
            </a:r>
            <a:r>
              <a:rPr lang="zh-CN" altLang="en-US" sz="2000" b="1">
                <a:latin typeface="Comic Sans MS" panose="030F0702030302020204" pitchFamily="66" charset="0"/>
                <a:ea typeface="黑体" panose="02010609060101010101" pitchFamily="49" charset="-122"/>
                <a:cs typeface="Arial" panose="020B0604020202020204" pitchFamily="34" charset="0"/>
              </a:rPr>
              <a:t>安全模型</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73E73ED5-5DCD-4A8F-8971-1549E7BFB8A7}"/>
              </a:ext>
            </a:extLst>
          </p:cNvPr>
          <p:cNvSpPr txBox="1">
            <a:spLocks/>
          </p:cNvSpPr>
          <p:nvPr/>
        </p:nvSpPr>
        <p:spPr>
          <a:xfrm>
            <a:off x="2000232" y="1000114"/>
            <a:ext cx="5000660" cy="1000132"/>
          </a:xfrm>
          <a:prstGeom prst="rect">
            <a:avLst/>
          </a:prstGeom>
        </p:spPr>
        <p:txBody>
          <a:bodyPr/>
          <a:lstStyle/>
          <a:p>
            <a:pPr algn="ctr">
              <a:defRPr/>
            </a:pPr>
            <a:r>
              <a:rPr lang="en-US" altLang="zh-CN" sz="3200" b="1" dirty="0">
                <a:solidFill>
                  <a:srgbClr val="C00000"/>
                </a:solidFill>
                <a:effectLst>
                  <a:reflection blurRad="6350" stA="50000" endA="300" endPos="50000" dist="60007" dir="5400000" sy="-100000" algn="bl" rotWithShape="0"/>
                </a:effectLst>
                <a:latin typeface="Cambria Math" pitchFamily="18" charset="0"/>
                <a:ea typeface="Cambria Math" pitchFamily="18" charset="0"/>
                <a:cs typeface="+mj-cs"/>
              </a:rPr>
              <a:t>5.2</a:t>
            </a:r>
            <a:r>
              <a:rPr lang="en-US" altLang="zh-CN" sz="3200" b="1" dirty="0">
                <a:solidFill>
                  <a:srgbClr val="C00000"/>
                </a:solidFill>
                <a:effectLst>
                  <a:reflection blurRad="6350" stA="50000" endA="300" endPos="50000" dist="60007" dir="5400000" sy="-100000" algn="bl" rotWithShape="0"/>
                </a:effectLst>
                <a:latin typeface="+mj-ea"/>
                <a:ea typeface="+mj-ea"/>
                <a:cs typeface="+mj-cs"/>
              </a:rPr>
              <a:t>  </a:t>
            </a:r>
            <a:r>
              <a:rPr lang="zh-CN" altLang="en-US" sz="32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Tree>
  </p:cSld>
  <p:clrMapOvr>
    <a:masterClrMapping/>
  </p:clrMapOvr>
  <p:transition spd="med">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B92981F2-2D4F-417E-94AF-DE787520D887}"/>
              </a:ext>
            </a:extLst>
          </p:cNvPr>
          <p:cNvSpPr txBox="1">
            <a:spLocks/>
          </p:cNvSpPr>
          <p:nvPr/>
        </p:nvSpPr>
        <p:spPr bwMode="auto">
          <a:xfrm>
            <a:off x="571500" y="1500188"/>
            <a:ext cx="8215313" cy="2439987"/>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rPr>
              <a:t>安全策略</a:t>
            </a:r>
            <a:r>
              <a:rPr lang="zh-CN" altLang="zh-CN" sz="1600" b="1" kern="0" dirty="0">
                <a:latin typeface="+mj-ea"/>
              </a:rPr>
              <a:t>是指</a:t>
            </a:r>
            <a:r>
              <a:rPr lang="zh-CN" altLang="zh-CN" sz="1600" b="1" kern="0" dirty="0">
                <a:solidFill>
                  <a:srgbClr val="0033CC"/>
                </a:solidFill>
                <a:latin typeface="+mj-ea"/>
              </a:rPr>
              <a:t>有关管理、保护和发布敏感信息的</a:t>
            </a:r>
            <a:r>
              <a:rPr lang="zh-CN" altLang="zh-CN" sz="1600" b="1" kern="0" dirty="0">
                <a:solidFill>
                  <a:srgbClr val="FF0000"/>
                </a:solidFill>
                <a:latin typeface="+mj-ea"/>
              </a:rPr>
              <a:t>法律、规定和实施细则</a:t>
            </a:r>
            <a:r>
              <a:rPr lang="zh-CN" altLang="en-US" sz="1600" b="1" kern="0" dirty="0">
                <a:solidFill>
                  <a:srgbClr val="7030A0"/>
                </a:solidFill>
                <a:latin typeface="+mj-ea"/>
              </a:rPr>
              <a:t>（密码算法设计得再完美，也需要配合安全策略使用，才能达到安全目的）</a:t>
            </a:r>
            <a:r>
              <a:rPr lang="zh-CN" altLang="zh-CN" sz="1600" b="1" kern="0" dirty="0">
                <a:latin typeface="+mj-ea"/>
              </a:rPr>
              <a:t>。</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r>
              <a:rPr lang="zh-CN" altLang="zh-CN" sz="1600" b="1" kern="0" dirty="0">
                <a:solidFill>
                  <a:srgbClr val="0033CC"/>
                </a:solidFill>
                <a:latin typeface="+mj-ea"/>
                <a:ea typeface="+mj-ea"/>
              </a:rPr>
              <a:t>操作系统</a:t>
            </a:r>
            <a:r>
              <a:rPr lang="zh-CN" altLang="zh-CN" sz="1600" b="1" kern="0" dirty="0">
                <a:solidFill>
                  <a:srgbClr val="FF0000"/>
                </a:solidFill>
                <a:latin typeface="+mj-ea"/>
                <a:ea typeface="+mj-ea"/>
              </a:rPr>
              <a:t>是安全的</a:t>
            </a:r>
            <a:r>
              <a:rPr lang="en-US" altLang="zh-CN" sz="1600" b="1" kern="0" dirty="0">
                <a:solidFill>
                  <a:srgbClr val="FF0000"/>
                </a:solidFill>
                <a:latin typeface="+mj-ea"/>
                <a:ea typeface="+mj-ea"/>
              </a:rPr>
              <a:t> </a:t>
            </a:r>
            <a:r>
              <a:rPr lang="en-US" altLang="zh-CN" sz="1600" b="1" kern="0" dirty="0">
                <a:solidFill>
                  <a:srgbClr val="FF0000"/>
                </a:solidFill>
                <a:latin typeface="+mj-ea"/>
                <a:ea typeface="+mj-ea"/>
                <a:sym typeface="Wingdings" pitchFamily="2" charset="2"/>
              </a:rPr>
              <a:t></a:t>
            </a:r>
            <a:r>
              <a:rPr lang="en-US" altLang="zh-CN" sz="1600" b="1" kern="0" dirty="0">
                <a:latin typeface="+mj-ea"/>
                <a:ea typeface="+mj-ea"/>
                <a:sym typeface="Wingdings" pitchFamily="2" charset="2"/>
              </a:rPr>
              <a:t> </a:t>
            </a:r>
            <a:r>
              <a:rPr lang="zh-CN" altLang="zh-CN" sz="1600" b="1" kern="0" dirty="0">
                <a:latin typeface="+mj-ea"/>
                <a:ea typeface="+mj-ea"/>
              </a:rPr>
              <a:t>是指它</a:t>
            </a:r>
            <a:r>
              <a:rPr lang="zh-CN" altLang="zh-CN" sz="1600" b="1" kern="0" dirty="0">
                <a:solidFill>
                  <a:srgbClr val="FF0000"/>
                </a:solidFill>
                <a:latin typeface="+mj-ea"/>
                <a:ea typeface="+mj-ea"/>
              </a:rPr>
              <a:t>满足</a:t>
            </a:r>
            <a:r>
              <a:rPr lang="zh-CN" altLang="zh-CN" sz="1600" b="1" kern="0" dirty="0">
                <a:solidFill>
                  <a:srgbClr val="0033CC"/>
                </a:solidFill>
                <a:latin typeface="+mj-ea"/>
                <a:ea typeface="+mj-ea"/>
              </a:rPr>
              <a:t>某一给定的安全策略</a:t>
            </a:r>
            <a:r>
              <a:rPr lang="zh-CN" altLang="zh-CN" sz="1600" b="1" kern="0" dirty="0">
                <a:latin typeface="+mj-ea"/>
                <a:ea typeface="+mj-ea"/>
              </a:rPr>
              <a:t>。</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r>
              <a:rPr lang="zh-CN" altLang="zh-CN" sz="1600" b="1" kern="0" dirty="0">
                <a:latin typeface="+mj-ea"/>
                <a:ea typeface="+mj-ea"/>
              </a:rPr>
              <a:t>进行</a:t>
            </a:r>
            <a:r>
              <a:rPr lang="zh-CN" altLang="zh-CN" sz="1600" b="1" kern="0" dirty="0">
                <a:solidFill>
                  <a:srgbClr val="0033CC"/>
                </a:solidFill>
                <a:latin typeface="+mj-ea"/>
                <a:ea typeface="+mj-ea"/>
              </a:rPr>
              <a:t>安全操作系统</a:t>
            </a:r>
            <a:r>
              <a:rPr lang="zh-CN" altLang="zh-CN" sz="1600" b="1" kern="0" dirty="0">
                <a:latin typeface="+mj-ea"/>
                <a:ea typeface="+mj-ea"/>
              </a:rPr>
              <a:t>的</a:t>
            </a:r>
            <a:r>
              <a:rPr lang="zh-CN" altLang="zh-CN" sz="1600" b="1" kern="0" dirty="0">
                <a:solidFill>
                  <a:srgbClr val="FF0000"/>
                </a:solidFill>
                <a:latin typeface="+mj-ea"/>
                <a:ea typeface="+mj-ea"/>
              </a:rPr>
              <a:t>设计和开发时</a:t>
            </a:r>
            <a:r>
              <a:rPr lang="en-US" altLang="zh-CN" sz="1600" b="1" kern="0" dirty="0">
                <a:solidFill>
                  <a:srgbClr val="FF0000"/>
                </a:solidFill>
                <a:latin typeface="+mj-ea"/>
                <a:ea typeface="+mj-ea"/>
              </a:rPr>
              <a:t> </a:t>
            </a:r>
            <a:r>
              <a:rPr lang="en-US" altLang="zh-CN" sz="1600" b="1" kern="0" dirty="0">
                <a:solidFill>
                  <a:srgbClr val="FF0000"/>
                </a:solidFill>
                <a:latin typeface="+mj-ea"/>
                <a:sym typeface="Wingdings" pitchFamily="2" charset="2"/>
              </a:rPr>
              <a:t> </a:t>
            </a:r>
            <a:r>
              <a:rPr lang="zh-CN" altLang="zh-CN" sz="1600" b="1" kern="0" dirty="0">
                <a:latin typeface="+mj-ea"/>
                <a:ea typeface="+mj-ea"/>
              </a:rPr>
              <a:t>也要</a:t>
            </a:r>
            <a:r>
              <a:rPr lang="zh-CN" altLang="zh-CN" sz="1600" b="1" kern="0" dirty="0">
                <a:solidFill>
                  <a:srgbClr val="FF0000"/>
                </a:solidFill>
                <a:latin typeface="+mj-ea"/>
                <a:ea typeface="+mj-ea"/>
              </a:rPr>
              <a:t>围绕</a:t>
            </a:r>
            <a:r>
              <a:rPr lang="zh-CN" altLang="zh-CN" sz="1600" b="1" kern="0" dirty="0">
                <a:solidFill>
                  <a:srgbClr val="0033CC"/>
                </a:solidFill>
                <a:latin typeface="+mj-ea"/>
                <a:ea typeface="+mj-ea"/>
              </a:rPr>
              <a:t>一个给定的安全策略</a:t>
            </a:r>
            <a:r>
              <a:rPr lang="zh-CN" altLang="zh-CN" sz="1600" b="1" kern="0" dirty="0">
                <a:solidFill>
                  <a:srgbClr val="FF0000"/>
                </a:solidFill>
                <a:latin typeface="+mj-ea"/>
                <a:ea typeface="+mj-ea"/>
              </a:rPr>
              <a:t>进行</a:t>
            </a:r>
            <a:r>
              <a:rPr lang="zh-CN" altLang="zh-CN" sz="1600" b="1" kern="0" dirty="0">
                <a:latin typeface="+mj-ea"/>
                <a:ea typeface="+mj-ea"/>
              </a:rPr>
              <a:t>。</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安全策略</a:t>
            </a:r>
            <a:endParaRPr lang="en-US" altLang="zh-CN" sz="1600" b="1" kern="0" dirty="0">
              <a:solidFill>
                <a:srgbClr val="FF0000"/>
              </a:solidFill>
              <a:latin typeface="+mj-ea"/>
              <a:ea typeface="+mj-ea"/>
            </a:endParaRPr>
          </a:p>
          <a:p>
            <a:pPr marL="800100" lvl="1" indent="-342900">
              <a:lnSpc>
                <a:spcPct val="150000"/>
              </a:lnSpc>
              <a:buClr>
                <a:srgbClr val="C00000"/>
              </a:buClr>
              <a:buFont typeface="Wingdings" pitchFamily="2" charset="2"/>
              <a:buChar char="ü"/>
              <a:defRPr/>
            </a:pPr>
            <a:r>
              <a:rPr lang="zh-CN" altLang="zh-CN" sz="1600" b="1" kern="0" dirty="0">
                <a:latin typeface="+mj-ea"/>
                <a:ea typeface="+mj-ea"/>
              </a:rPr>
              <a:t>由</a:t>
            </a:r>
            <a:r>
              <a:rPr lang="zh-CN" altLang="zh-CN" sz="1600" b="1" kern="0" dirty="0">
                <a:solidFill>
                  <a:srgbClr val="0033CC"/>
                </a:solidFill>
                <a:latin typeface="+mj-ea"/>
                <a:ea typeface="+mj-ea"/>
              </a:rPr>
              <a:t>一整套严密的规则</a:t>
            </a:r>
            <a:r>
              <a:rPr lang="zh-CN" altLang="zh-CN" sz="1600" b="1" kern="0" dirty="0">
                <a:latin typeface="+mj-ea"/>
                <a:ea typeface="+mj-ea"/>
              </a:rPr>
              <a:t>组成</a:t>
            </a:r>
            <a:endParaRPr lang="en-US" altLang="zh-CN" sz="16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600" b="1" kern="0" dirty="0">
                <a:latin typeface="+mj-ea"/>
                <a:ea typeface="+mj-ea"/>
              </a:rPr>
              <a:t>这些</a:t>
            </a:r>
            <a:r>
              <a:rPr lang="zh-CN" altLang="zh-CN" sz="1600" b="1" kern="0" dirty="0">
                <a:solidFill>
                  <a:srgbClr val="0033CC"/>
                </a:solidFill>
                <a:latin typeface="+mj-ea"/>
                <a:ea typeface="+mj-ea"/>
              </a:rPr>
              <a:t>确定授权访问的规则</a:t>
            </a:r>
            <a:r>
              <a:rPr lang="zh-CN" altLang="zh-CN" sz="1600" b="1" kern="0" dirty="0">
                <a:latin typeface="+mj-ea"/>
                <a:ea typeface="+mj-ea"/>
              </a:rPr>
              <a:t>是决定访问控制的基础</a:t>
            </a:r>
            <a:endParaRPr lang="zh-CN" altLang="en-US" sz="1600" b="1" kern="0" dirty="0">
              <a:latin typeface="+mj-ea"/>
              <a:ea typeface="+mj-ea"/>
            </a:endParaRPr>
          </a:p>
        </p:txBody>
      </p:sp>
      <p:sp>
        <p:nvSpPr>
          <p:cNvPr id="8" name="标题 1">
            <a:extLst>
              <a:ext uri="{FF2B5EF4-FFF2-40B4-BE49-F238E27FC236}">
                <a16:creationId xmlns:a16="http://schemas.microsoft.com/office/drawing/2014/main" id="{FFC7C7DF-EAEE-42D7-9A2E-FFDFE9B8158D}"/>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9" name="标题 1">
            <a:extLst>
              <a:ext uri="{FF2B5EF4-FFF2-40B4-BE49-F238E27FC236}">
                <a16:creationId xmlns:a16="http://schemas.microsoft.com/office/drawing/2014/main" id="{3D2E2104-A308-4E62-BDAA-02EE323381AF}"/>
              </a:ext>
            </a:extLst>
          </p:cNvPr>
          <p:cNvSpPr txBox="1">
            <a:spLocks/>
          </p:cNvSpPr>
          <p:nvPr/>
        </p:nvSpPr>
        <p:spPr>
          <a:xfrm>
            <a:off x="214282" y="642924"/>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a:t>
            </a:r>
          </a:p>
        </p:txBody>
      </p:sp>
    </p:spTree>
  </p:cSld>
  <p:clrMapOvr>
    <a:masterClrMapping/>
  </p:clrMapOvr>
  <p:transition spd="med">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内容占位符 2">
            <a:extLst>
              <a:ext uri="{FF2B5EF4-FFF2-40B4-BE49-F238E27FC236}">
                <a16:creationId xmlns:a16="http://schemas.microsoft.com/office/drawing/2014/main" id="{54775ED6-B37B-40DC-89C4-C4475215CC75}"/>
              </a:ext>
            </a:extLst>
          </p:cNvPr>
          <p:cNvSpPr>
            <a:spLocks noGrp="1"/>
          </p:cNvSpPr>
          <p:nvPr>
            <p:ph idx="1"/>
          </p:nvPr>
        </p:nvSpPr>
        <p:spPr>
          <a:xfrm>
            <a:off x="285750" y="928688"/>
            <a:ext cx="6950075" cy="357187"/>
          </a:xfrm>
        </p:spPr>
        <p:txBody>
          <a:bodyPr/>
          <a:lstStyle/>
          <a:p>
            <a:pPr marL="0" indent="0">
              <a:buFont typeface="Wingdings" panose="05000000000000000000" pitchFamily="2" charset="2"/>
              <a:buNone/>
            </a:pPr>
            <a:r>
              <a:rPr lang="en-US" altLang="zh-CN" b="1">
                <a:solidFill>
                  <a:srgbClr val="FF0000"/>
                </a:solidFill>
              </a:rPr>
              <a:t>1.</a:t>
            </a:r>
            <a:r>
              <a:rPr lang="zh-CN" altLang="zh-CN" b="1">
                <a:solidFill>
                  <a:srgbClr val="FF0000"/>
                </a:solidFill>
              </a:rPr>
              <a:t>军事安全策略</a:t>
            </a:r>
            <a:r>
              <a:rPr lang="zh-CN" altLang="en-US" sz="1200" b="1">
                <a:solidFill>
                  <a:srgbClr val="0033CC"/>
                </a:solidFill>
              </a:rPr>
              <a:t>（安全策略最早来源于军事系统）</a:t>
            </a:r>
          </a:p>
        </p:txBody>
      </p:sp>
      <p:sp>
        <p:nvSpPr>
          <p:cNvPr id="1028" name="Rectangle 4">
            <a:extLst>
              <a:ext uri="{FF2B5EF4-FFF2-40B4-BE49-F238E27FC236}">
                <a16:creationId xmlns:a16="http://schemas.microsoft.com/office/drawing/2014/main" id="{598C30A4-643C-4A42-8524-C7D3BE48AF6B}"/>
              </a:ext>
            </a:extLst>
          </p:cNvPr>
          <p:cNvSpPr>
            <a:spLocks noChangeArrowheads="1"/>
          </p:cNvSpPr>
          <p:nvPr/>
        </p:nvSpPr>
        <p:spPr bwMode="auto">
          <a:xfrm>
            <a:off x="7467600" y="1636713"/>
            <a:ext cx="1841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b="1"/>
          </a:p>
        </p:txBody>
      </p:sp>
      <p:graphicFrame>
        <p:nvGraphicFramePr>
          <p:cNvPr id="1026" name="对象 6">
            <a:extLst>
              <a:ext uri="{FF2B5EF4-FFF2-40B4-BE49-F238E27FC236}">
                <a16:creationId xmlns:a16="http://schemas.microsoft.com/office/drawing/2014/main" id="{10EF9790-AE82-44FC-BF26-B4EF9618B50C}"/>
              </a:ext>
            </a:extLst>
          </p:cNvPr>
          <p:cNvGraphicFramePr>
            <a:graphicFrameLocks noChangeAspect="1"/>
          </p:cNvGraphicFramePr>
          <p:nvPr/>
        </p:nvGraphicFramePr>
        <p:xfrm>
          <a:off x="5651500" y="2000250"/>
          <a:ext cx="2714625" cy="2714625"/>
        </p:xfrm>
        <a:graphic>
          <a:graphicData uri="http://schemas.openxmlformats.org/presentationml/2006/ole">
            <mc:AlternateContent xmlns:mc="http://schemas.openxmlformats.org/markup-compatibility/2006">
              <mc:Choice xmlns:v="urn:schemas-microsoft-com:vml" Requires="v">
                <p:oleObj r:id="rId2" imgW="3634740" imgH="3634740" progId="Visio.Drawing.11">
                  <p:embed/>
                </p:oleObj>
              </mc:Choice>
              <mc:Fallback>
                <p:oleObj r:id="rId2" imgW="3634740" imgH="3634740" progId="Visio.Drawing.11">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2000250"/>
                        <a:ext cx="271462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内容占位符 2">
            <a:extLst>
              <a:ext uri="{FF2B5EF4-FFF2-40B4-BE49-F238E27FC236}">
                <a16:creationId xmlns:a16="http://schemas.microsoft.com/office/drawing/2014/main" id="{7E6CD5AE-79E3-4AB1-844A-EED58F35AC2A}"/>
              </a:ext>
            </a:extLst>
          </p:cNvPr>
          <p:cNvSpPr txBox="1">
            <a:spLocks/>
          </p:cNvSpPr>
          <p:nvPr/>
        </p:nvSpPr>
        <p:spPr bwMode="auto">
          <a:xfrm>
            <a:off x="285750" y="1285875"/>
            <a:ext cx="8229600" cy="3086100"/>
          </a:xfrm>
          <a:prstGeom prst="rect">
            <a:avLst/>
          </a:prstGeom>
          <a:noFill/>
          <a:ln w="2857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400" b="1" kern="0" dirty="0">
                <a:latin typeface="+mj-ea"/>
                <a:ea typeface="+mj-ea"/>
              </a:rPr>
              <a:t>军事安全策略是基于保护机密信息的策略。每条信息被标识为一个特定的等级，如</a:t>
            </a:r>
            <a:r>
              <a:rPr lang="zh-CN" altLang="en-US" sz="1400" b="1" kern="0" dirty="0">
                <a:latin typeface="+mj-ea"/>
                <a:ea typeface="+mj-ea"/>
              </a:rPr>
              <a:t>：</a:t>
            </a:r>
            <a:endParaRPr lang="en-US" altLang="zh-CN" sz="14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400" b="1" kern="0" dirty="0">
                <a:latin typeface="+mj-ea"/>
                <a:ea typeface="+mj-ea"/>
              </a:rPr>
              <a:t>公开</a:t>
            </a:r>
            <a:endParaRPr lang="en-US" altLang="zh-CN" sz="14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400" b="1" kern="0" dirty="0">
                <a:latin typeface="+mj-ea"/>
                <a:ea typeface="+mj-ea"/>
              </a:rPr>
              <a:t>受限制</a:t>
            </a:r>
            <a:endParaRPr lang="en-US" altLang="zh-CN" sz="14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400" b="1" kern="0" dirty="0">
                <a:latin typeface="+mj-ea"/>
                <a:ea typeface="+mj-ea"/>
              </a:rPr>
              <a:t>秘密</a:t>
            </a:r>
            <a:endParaRPr lang="en-US" altLang="zh-CN" sz="14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400" b="1" kern="0" dirty="0">
                <a:latin typeface="+mj-ea"/>
                <a:ea typeface="+mj-ea"/>
              </a:rPr>
              <a:t>机密</a:t>
            </a:r>
            <a:endParaRPr lang="en-US" altLang="zh-CN" sz="14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400" b="1" kern="0" dirty="0">
                <a:latin typeface="+mj-ea"/>
                <a:ea typeface="+mj-ea"/>
              </a:rPr>
              <a:t>绝密</a:t>
            </a:r>
            <a:endParaRPr lang="en-US" altLang="zh-CN" sz="1400" b="1" kern="0" dirty="0">
              <a:latin typeface="+mj-ea"/>
              <a:ea typeface="+mj-ea"/>
            </a:endParaRPr>
          </a:p>
          <a:p>
            <a:pPr marL="800100" lvl="1" indent="-342900">
              <a:lnSpc>
                <a:spcPct val="150000"/>
              </a:lnSpc>
              <a:buClr>
                <a:srgbClr val="C00000"/>
              </a:buClr>
              <a:defRPr/>
            </a:pPr>
            <a:r>
              <a:rPr lang="zh-CN" altLang="zh-CN" sz="1400" b="1" kern="0" dirty="0">
                <a:latin typeface="+mj-ea"/>
                <a:ea typeface="+mj-ea"/>
              </a:rPr>
              <a:t>这些等级构成了一个层次结构</a:t>
            </a:r>
            <a:r>
              <a:rPr lang="zh-CN" altLang="en-US" sz="1400" b="1" kern="0" dirty="0">
                <a:solidFill>
                  <a:srgbClr val="FF0000"/>
                </a:solidFill>
                <a:latin typeface="+mj-ea"/>
                <a:ea typeface="+mj-ea"/>
              </a:rPr>
              <a:t>（涉及</a:t>
            </a:r>
            <a:r>
              <a:rPr lang="en-US" altLang="zh-CN" sz="1400" b="1" kern="0" dirty="0">
                <a:solidFill>
                  <a:srgbClr val="FF0000"/>
                </a:solidFill>
                <a:latin typeface="+mj-ea"/>
                <a:ea typeface="+mj-ea"/>
              </a:rPr>
              <a:t>BLP, BIBA</a:t>
            </a:r>
            <a:r>
              <a:rPr lang="zh-CN" altLang="en-US" sz="1400" b="1" kern="0" dirty="0">
                <a:solidFill>
                  <a:srgbClr val="FF0000"/>
                </a:solidFill>
                <a:latin typeface="+mj-ea"/>
                <a:ea typeface="+mj-ea"/>
              </a:rPr>
              <a:t>模型等）</a:t>
            </a:r>
            <a:r>
              <a:rPr lang="zh-CN" altLang="zh-CN" sz="1400" b="1" kern="0" dirty="0">
                <a:latin typeface="+mj-ea"/>
                <a:ea typeface="+mj-ea"/>
              </a:rPr>
              <a:t>。</a:t>
            </a:r>
            <a:endParaRPr lang="zh-CN" altLang="en-US" sz="1400" b="1" kern="0" dirty="0">
              <a:latin typeface="+mj-ea"/>
              <a:ea typeface="+mj-ea"/>
            </a:endParaRPr>
          </a:p>
        </p:txBody>
      </p:sp>
      <p:sp>
        <p:nvSpPr>
          <p:cNvPr id="6" name="标题 1">
            <a:extLst>
              <a:ext uri="{FF2B5EF4-FFF2-40B4-BE49-F238E27FC236}">
                <a16:creationId xmlns:a16="http://schemas.microsoft.com/office/drawing/2014/main" id="{9D7255F6-EE3A-4259-A80B-20B822F88612}"/>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8" name="标题 1">
            <a:extLst>
              <a:ext uri="{FF2B5EF4-FFF2-40B4-BE49-F238E27FC236}">
                <a16:creationId xmlns:a16="http://schemas.microsoft.com/office/drawing/2014/main" id="{28521CFC-5AE0-4BBD-A57D-DC6AC0D89491}"/>
              </a:ext>
            </a:extLst>
          </p:cNvPr>
          <p:cNvSpPr txBox="1">
            <a:spLocks/>
          </p:cNvSpPr>
          <p:nvPr/>
        </p:nvSpPr>
        <p:spPr>
          <a:xfrm>
            <a:off x="214282" y="571486"/>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a:t>
            </a:r>
          </a:p>
        </p:txBody>
      </p:sp>
      <p:sp>
        <p:nvSpPr>
          <p:cNvPr id="1032" name="TextBox 8">
            <a:extLst>
              <a:ext uri="{FF2B5EF4-FFF2-40B4-BE49-F238E27FC236}">
                <a16:creationId xmlns:a16="http://schemas.microsoft.com/office/drawing/2014/main" id="{52DB15B7-C86C-4A20-8893-F1FBE9DCF9CA}"/>
              </a:ext>
            </a:extLst>
          </p:cNvPr>
          <p:cNvSpPr txBox="1">
            <a:spLocks noChangeArrowheads="1"/>
          </p:cNvSpPr>
          <p:nvPr/>
        </p:nvSpPr>
        <p:spPr bwMode="auto">
          <a:xfrm>
            <a:off x="8366125" y="2428875"/>
            <a:ext cx="40005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zh-CN" altLang="en-US" sz="1400" b="1"/>
              <a:t>安全等级层次结构</a:t>
            </a:r>
          </a:p>
        </p:txBody>
      </p:sp>
    </p:spTree>
  </p:cSld>
  <p:clrMapOvr>
    <a:masterClrMapping/>
  </p:clrMapOvr>
  <p:transition spd="med">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F24FF580-5791-4AA7-BFA1-8B8AE1599215}"/>
              </a:ext>
            </a:extLst>
          </p:cNvPr>
          <p:cNvSpPr>
            <a:spLocks noGrp="1"/>
          </p:cNvSpPr>
          <p:nvPr>
            <p:ph idx="1"/>
          </p:nvPr>
        </p:nvSpPr>
        <p:spPr>
          <a:xfrm>
            <a:off x="285750" y="1071563"/>
            <a:ext cx="7599363" cy="444500"/>
          </a:xfrm>
        </p:spPr>
        <p:txBody>
          <a:bodyPr/>
          <a:lstStyle/>
          <a:p>
            <a:pPr marL="0" indent="0">
              <a:buFont typeface="Wingdings" panose="05000000000000000000" pitchFamily="2" charset="2"/>
              <a:buNone/>
            </a:pPr>
            <a:r>
              <a:rPr lang="en-US" altLang="zh-CN" sz="1800" b="1">
                <a:solidFill>
                  <a:srgbClr val="FF0000"/>
                </a:solidFill>
              </a:rPr>
              <a:t>2.</a:t>
            </a:r>
            <a:r>
              <a:rPr lang="zh-CN" altLang="zh-CN" sz="1800" b="1">
                <a:solidFill>
                  <a:srgbClr val="FF0000"/>
                </a:solidFill>
              </a:rPr>
              <a:t>商业安全策略</a:t>
            </a:r>
            <a:r>
              <a:rPr lang="zh-CN" altLang="en-US" sz="1200" b="1">
                <a:solidFill>
                  <a:srgbClr val="0033CC"/>
                </a:solidFill>
              </a:rPr>
              <a:t>（军事安全策略的变形）</a:t>
            </a:r>
            <a:endParaRPr lang="zh-CN" altLang="zh-CN" sz="1200" b="1">
              <a:solidFill>
                <a:srgbClr val="0033CC"/>
              </a:solidFill>
            </a:endParaRPr>
          </a:p>
        </p:txBody>
      </p:sp>
      <p:sp>
        <p:nvSpPr>
          <p:cNvPr id="4" name="内容占位符 2">
            <a:extLst>
              <a:ext uri="{FF2B5EF4-FFF2-40B4-BE49-F238E27FC236}">
                <a16:creationId xmlns:a16="http://schemas.microsoft.com/office/drawing/2014/main" id="{56975A62-643A-4261-9A94-9E9CCAE9DFCD}"/>
              </a:ext>
            </a:extLst>
          </p:cNvPr>
          <p:cNvSpPr txBox="1">
            <a:spLocks/>
          </p:cNvSpPr>
          <p:nvPr/>
        </p:nvSpPr>
        <p:spPr bwMode="auto">
          <a:xfrm>
            <a:off x="500063" y="1571625"/>
            <a:ext cx="8229600" cy="2714625"/>
          </a:xfrm>
          <a:prstGeom prst="rect">
            <a:avLst/>
          </a:prstGeom>
          <a:noFill/>
          <a:ln w="2857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一个大的机构，如一家公司或一所大学，可能会被分成许多个组或者部门，他们各自负责不同的项目。当然，还可能存在一些机构级的职责，比如财务或者人事。位于不同级别的数据项具有不同的安全等级，例如：</a:t>
            </a:r>
            <a:endParaRPr lang="en-US" altLang="zh-CN" sz="16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600" b="1" kern="0" dirty="0">
                <a:latin typeface="+mj-ea"/>
                <a:ea typeface="+mj-ea"/>
              </a:rPr>
              <a:t>公共的</a:t>
            </a:r>
            <a:endParaRPr lang="en-US" altLang="zh-CN" sz="16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600" b="1" kern="0" dirty="0">
                <a:latin typeface="+mj-ea"/>
                <a:ea typeface="+mj-ea"/>
              </a:rPr>
              <a:t>专有的</a:t>
            </a:r>
            <a:endParaRPr lang="en-US" altLang="zh-CN" sz="16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600" b="1" kern="0" dirty="0">
                <a:latin typeface="+mj-ea"/>
                <a:ea typeface="+mj-ea"/>
              </a:rPr>
              <a:t>内部的</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endParaRPr lang="zh-CN" altLang="zh-CN" sz="1600" b="1" kern="0" dirty="0">
              <a:latin typeface="+mj-ea"/>
            </a:endParaRPr>
          </a:p>
          <a:p>
            <a:pPr marL="342900" indent="-342900">
              <a:lnSpc>
                <a:spcPct val="150000"/>
              </a:lnSpc>
              <a:buClr>
                <a:srgbClr val="E46C0A"/>
              </a:buClr>
              <a:buFont typeface="Wingdings" pitchFamily="2" charset="2"/>
              <a:buChar char="n"/>
              <a:defRPr/>
            </a:pPr>
            <a:endParaRPr lang="zh-CN" altLang="zh-CN" sz="1600" b="1" kern="0" dirty="0">
              <a:latin typeface="+mj-ea"/>
              <a:ea typeface="+mj-ea"/>
            </a:endParaRPr>
          </a:p>
        </p:txBody>
      </p:sp>
      <p:sp>
        <p:nvSpPr>
          <p:cNvPr id="6" name="标题 1">
            <a:extLst>
              <a:ext uri="{FF2B5EF4-FFF2-40B4-BE49-F238E27FC236}">
                <a16:creationId xmlns:a16="http://schemas.microsoft.com/office/drawing/2014/main" id="{C7C4D3D2-6E23-4B34-9B85-6C21D0D204A9}"/>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7" name="标题 1">
            <a:extLst>
              <a:ext uri="{FF2B5EF4-FFF2-40B4-BE49-F238E27FC236}">
                <a16:creationId xmlns:a16="http://schemas.microsoft.com/office/drawing/2014/main" id="{C1A93D83-006C-42B1-AB76-C46A76504FA8}"/>
              </a:ext>
            </a:extLst>
          </p:cNvPr>
          <p:cNvSpPr txBox="1">
            <a:spLocks/>
          </p:cNvSpPr>
          <p:nvPr/>
        </p:nvSpPr>
        <p:spPr>
          <a:xfrm>
            <a:off x="214282" y="642924"/>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a:t>
            </a:r>
          </a:p>
        </p:txBody>
      </p:sp>
    </p:spTree>
  </p:cSld>
  <p:clrMapOvr>
    <a:masterClrMapping/>
  </p:clrMapOvr>
  <p:transition spd="med">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4ED63EC5-AD64-4982-A281-163CE1037F93}"/>
              </a:ext>
            </a:extLst>
          </p:cNvPr>
          <p:cNvSpPr>
            <a:spLocks noGrp="1"/>
          </p:cNvSpPr>
          <p:nvPr>
            <p:ph idx="1"/>
          </p:nvPr>
        </p:nvSpPr>
        <p:spPr>
          <a:xfrm>
            <a:off x="214313" y="1000125"/>
            <a:ext cx="4933950" cy="444500"/>
          </a:xfrm>
        </p:spPr>
        <p:txBody>
          <a:bodyPr/>
          <a:lstStyle/>
          <a:p>
            <a:pPr marL="0" indent="0">
              <a:buFont typeface="Wingdings" panose="05000000000000000000" pitchFamily="2" charset="2"/>
              <a:buNone/>
            </a:pPr>
            <a:r>
              <a:rPr lang="zh-CN" altLang="zh-CN" b="1">
                <a:solidFill>
                  <a:srgbClr val="0033CC"/>
                </a:solidFill>
              </a:rPr>
              <a:t>中国墙安全策略</a:t>
            </a:r>
            <a:r>
              <a:rPr lang="zh-CN" altLang="en-US" b="1">
                <a:solidFill>
                  <a:srgbClr val="0033CC"/>
                </a:solidFill>
              </a:rPr>
              <a:t>（典型的商业安全策略）</a:t>
            </a:r>
          </a:p>
        </p:txBody>
      </p:sp>
      <p:sp>
        <p:nvSpPr>
          <p:cNvPr id="4" name="内容占位符 2">
            <a:extLst>
              <a:ext uri="{FF2B5EF4-FFF2-40B4-BE49-F238E27FC236}">
                <a16:creationId xmlns:a16="http://schemas.microsoft.com/office/drawing/2014/main" id="{6CBE6DA0-158E-4574-9BB6-CCBBCBF7C4E2}"/>
              </a:ext>
            </a:extLst>
          </p:cNvPr>
          <p:cNvSpPr txBox="1">
            <a:spLocks/>
          </p:cNvSpPr>
          <p:nvPr/>
        </p:nvSpPr>
        <p:spPr bwMode="auto">
          <a:xfrm>
            <a:off x="357188" y="1357313"/>
            <a:ext cx="8607425"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反映了对信息访问保护的某种商业需求</a:t>
            </a:r>
            <a:r>
              <a:rPr lang="zh-CN" altLang="en-US" sz="1200" b="1" kern="0" dirty="0">
                <a:solidFill>
                  <a:srgbClr val="FF0000"/>
                </a:solidFill>
                <a:latin typeface="+mj-ea"/>
                <a:ea typeface="+mj-ea"/>
              </a:rPr>
              <a:t>（要求：一个用户至多访问同一冲突类中某一个公司的信息）</a:t>
            </a:r>
            <a:r>
              <a:rPr lang="zh-CN" altLang="zh-CN" sz="1600" b="1" kern="0" dirty="0">
                <a:latin typeface="+mj-ea"/>
                <a:ea typeface="+mj-ea"/>
              </a:rPr>
              <a:t>。</a:t>
            </a:r>
            <a:endParaRPr lang="zh-CN" altLang="en-US" sz="1600" b="1" kern="0" dirty="0">
              <a:latin typeface="+mj-ea"/>
              <a:ea typeface="+mj-ea"/>
            </a:endParaRPr>
          </a:p>
        </p:txBody>
      </p:sp>
      <p:sp>
        <p:nvSpPr>
          <p:cNvPr id="5" name="内容占位符 2">
            <a:extLst>
              <a:ext uri="{FF2B5EF4-FFF2-40B4-BE49-F238E27FC236}">
                <a16:creationId xmlns:a16="http://schemas.microsoft.com/office/drawing/2014/main" id="{FDF3B2B1-C46B-4E4D-B120-BA4CB9FD468C}"/>
              </a:ext>
            </a:extLst>
          </p:cNvPr>
          <p:cNvSpPr txBox="1">
            <a:spLocks/>
          </p:cNvSpPr>
          <p:nvPr/>
        </p:nvSpPr>
        <p:spPr bwMode="auto">
          <a:xfrm>
            <a:off x="357188" y="1785938"/>
            <a:ext cx="3643312"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安全策略建立在三个抽象等级上：</a:t>
            </a:r>
          </a:p>
        </p:txBody>
      </p:sp>
      <p:sp>
        <p:nvSpPr>
          <p:cNvPr id="6" name="内容占位符 2">
            <a:extLst>
              <a:ext uri="{FF2B5EF4-FFF2-40B4-BE49-F238E27FC236}">
                <a16:creationId xmlns:a16="http://schemas.microsoft.com/office/drawing/2014/main" id="{05EF2F16-C3DC-4965-87D1-1E52DAE86332}"/>
              </a:ext>
            </a:extLst>
          </p:cNvPr>
          <p:cNvSpPr txBox="1">
            <a:spLocks/>
          </p:cNvSpPr>
          <p:nvPr/>
        </p:nvSpPr>
        <p:spPr bwMode="auto">
          <a:xfrm>
            <a:off x="428625" y="4000500"/>
            <a:ext cx="6858000" cy="500063"/>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和其他的商业策略不同，</a:t>
            </a:r>
            <a:r>
              <a:rPr lang="zh-CN" altLang="zh-CN" sz="1600" b="1" kern="0" dirty="0">
                <a:solidFill>
                  <a:srgbClr val="FF0000"/>
                </a:solidFill>
                <a:latin typeface="+mj-ea"/>
                <a:ea typeface="+mj-ea"/>
              </a:rPr>
              <a:t>中国墙策略注重</a:t>
            </a:r>
            <a:r>
              <a:rPr lang="zh-CN" altLang="en-US" sz="1600" b="1" kern="0" dirty="0">
                <a:solidFill>
                  <a:srgbClr val="0033CC"/>
                </a:solidFill>
                <a:latin typeface="+mj-ea"/>
                <a:ea typeface="+mj-ea"/>
              </a:rPr>
              <a:t>机密性和</a:t>
            </a:r>
            <a:r>
              <a:rPr lang="zh-CN" altLang="zh-CN" sz="1600" b="1" kern="0" dirty="0">
                <a:solidFill>
                  <a:srgbClr val="0033CC"/>
                </a:solidFill>
                <a:latin typeface="+mj-ea"/>
                <a:ea typeface="+mj-ea"/>
              </a:rPr>
              <a:t>完整性</a:t>
            </a:r>
            <a:r>
              <a:rPr lang="zh-CN" altLang="zh-CN" sz="1600" b="1" kern="0" dirty="0">
                <a:latin typeface="+mj-ea"/>
                <a:ea typeface="+mj-ea"/>
              </a:rPr>
              <a:t>。</a:t>
            </a:r>
          </a:p>
          <a:p>
            <a:pPr marL="342900" indent="-342900">
              <a:lnSpc>
                <a:spcPct val="150000"/>
              </a:lnSpc>
              <a:buClr>
                <a:srgbClr val="C00000"/>
              </a:buClr>
              <a:buFont typeface="Wingdings" pitchFamily="2" charset="2"/>
              <a:buChar char="ü"/>
              <a:defRPr/>
            </a:pPr>
            <a:endParaRPr lang="zh-CN" altLang="en-US" sz="1600" b="1" kern="0" dirty="0">
              <a:latin typeface="+mj-ea"/>
              <a:ea typeface="+mj-ea"/>
            </a:endParaRPr>
          </a:p>
        </p:txBody>
      </p:sp>
      <p:grpSp>
        <p:nvGrpSpPr>
          <p:cNvPr id="19462" name="组合 15">
            <a:extLst>
              <a:ext uri="{FF2B5EF4-FFF2-40B4-BE49-F238E27FC236}">
                <a16:creationId xmlns:a16="http://schemas.microsoft.com/office/drawing/2014/main" id="{D50D9A4E-86FE-41DC-AFBE-2E5AB2310164}"/>
              </a:ext>
            </a:extLst>
          </p:cNvPr>
          <p:cNvGrpSpPr>
            <a:grpSpLocks/>
          </p:cNvGrpSpPr>
          <p:nvPr/>
        </p:nvGrpSpPr>
        <p:grpSpPr bwMode="auto">
          <a:xfrm>
            <a:off x="571500" y="2286000"/>
            <a:ext cx="3500438" cy="1552575"/>
            <a:chOff x="571470" y="2285998"/>
            <a:chExt cx="3500464" cy="1553000"/>
          </a:xfrm>
        </p:grpSpPr>
        <p:grpSp>
          <p:nvGrpSpPr>
            <p:cNvPr id="19473" name="组合 3">
              <a:extLst>
                <a:ext uri="{FF2B5EF4-FFF2-40B4-BE49-F238E27FC236}">
                  <a16:creationId xmlns:a16="http://schemas.microsoft.com/office/drawing/2014/main" id="{D570F5E3-8825-406B-AB23-DE1E77ABCA90}"/>
                </a:ext>
              </a:extLst>
            </p:cNvPr>
            <p:cNvGrpSpPr>
              <a:grpSpLocks/>
            </p:cNvGrpSpPr>
            <p:nvPr/>
          </p:nvGrpSpPr>
          <p:grpSpPr bwMode="auto">
            <a:xfrm>
              <a:off x="571470" y="2285998"/>
              <a:ext cx="2071705" cy="1509713"/>
              <a:chOff x="3643313" y="1785935"/>
              <a:chExt cx="1747356" cy="3143272"/>
            </a:xfrm>
          </p:grpSpPr>
          <p:sp>
            <p:nvSpPr>
              <p:cNvPr id="19476" name="左大括号 4">
                <a:extLst>
                  <a:ext uri="{FF2B5EF4-FFF2-40B4-BE49-F238E27FC236}">
                    <a16:creationId xmlns:a16="http://schemas.microsoft.com/office/drawing/2014/main" id="{9BA9DFA9-9E1B-4033-B3C1-EEA485463202}"/>
                  </a:ext>
                </a:extLst>
              </p:cNvPr>
              <p:cNvSpPr>
                <a:spLocks/>
              </p:cNvSpPr>
              <p:nvPr/>
            </p:nvSpPr>
            <p:spPr bwMode="auto">
              <a:xfrm>
                <a:off x="3643313" y="1785935"/>
                <a:ext cx="241015" cy="3143272"/>
              </a:xfrm>
              <a:prstGeom prst="leftBrace">
                <a:avLst>
                  <a:gd name="adj1" fmla="val 35140"/>
                  <a:gd name="adj2"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b="1"/>
              </a:p>
            </p:txBody>
          </p:sp>
          <p:sp>
            <p:nvSpPr>
              <p:cNvPr id="9" name="TextBox 6">
                <a:extLst>
                  <a:ext uri="{FF2B5EF4-FFF2-40B4-BE49-F238E27FC236}">
                    <a16:creationId xmlns:a16="http://schemas.microsoft.com/office/drawing/2014/main" id="{5F83BEA1-4BDD-4F1B-8851-519D95F2D7AE}"/>
                  </a:ext>
                </a:extLst>
              </p:cNvPr>
              <p:cNvSpPr txBox="1">
                <a:spLocks noChangeArrowheads="1"/>
              </p:cNvSpPr>
              <p:nvPr/>
            </p:nvSpPr>
            <p:spPr bwMode="auto">
              <a:xfrm>
                <a:off x="3884327" y="1785935"/>
                <a:ext cx="1506340" cy="704207"/>
              </a:xfrm>
              <a:prstGeom prst="rect">
                <a:avLst/>
              </a:prstGeom>
              <a:noFill/>
              <a:ln w="9525">
                <a:noFill/>
                <a:miter lim="800000"/>
                <a:headEnd/>
                <a:tailEnd/>
              </a:ln>
            </p:spPr>
            <p:txBody>
              <a:bodyPr>
                <a:spAutoFit/>
              </a:bodyPr>
              <a:lstStyle/>
              <a:p>
                <a:pPr algn="ctr">
                  <a:defRPr/>
                </a:pPr>
                <a:r>
                  <a:rPr lang="zh-CN" altLang="zh-CN" sz="1600" b="1" kern="0" dirty="0">
                    <a:solidFill>
                      <a:srgbClr val="FF0000"/>
                    </a:solidFill>
                    <a:latin typeface="+mj-ea"/>
                  </a:rPr>
                  <a:t>对象（</a:t>
                </a:r>
                <a:r>
                  <a:rPr lang="en-US" altLang="zh-CN" sz="1600" b="1" kern="0" dirty="0">
                    <a:solidFill>
                      <a:srgbClr val="FF0000"/>
                    </a:solidFill>
                    <a:latin typeface="+mj-ea"/>
                  </a:rPr>
                  <a:t>Object</a:t>
                </a:r>
                <a:r>
                  <a:rPr lang="zh-CN" altLang="zh-CN" sz="1600" b="1" kern="0" dirty="0">
                    <a:solidFill>
                      <a:srgbClr val="FF0000"/>
                    </a:solidFill>
                    <a:latin typeface="+mj-ea"/>
                  </a:rPr>
                  <a:t>）</a:t>
                </a:r>
                <a:endParaRPr lang="zh-CN" altLang="en-US" sz="1600" b="1" dirty="0">
                  <a:solidFill>
                    <a:srgbClr val="FF0000"/>
                  </a:solidFill>
                  <a:latin typeface="Arial" charset="0"/>
                </a:endParaRPr>
              </a:p>
            </p:txBody>
          </p:sp>
        </p:grpSp>
        <p:sp>
          <p:nvSpPr>
            <p:cNvPr id="11" name="TextBox 6">
              <a:extLst>
                <a:ext uri="{FF2B5EF4-FFF2-40B4-BE49-F238E27FC236}">
                  <a16:creationId xmlns:a16="http://schemas.microsoft.com/office/drawing/2014/main" id="{53773C9B-6763-49B2-A1DB-3D2CD9377C4B}"/>
                </a:ext>
              </a:extLst>
            </p:cNvPr>
            <p:cNvSpPr txBox="1">
              <a:spLocks noChangeArrowheads="1"/>
            </p:cNvSpPr>
            <p:nvPr/>
          </p:nvSpPr>
          <p:spPr bwMode="auto">
            <a:xfrm>
              <a:off x="857222" y="2857654"/>
              <a:ext cx="3214712" cy="338231"/>
            </a:xfrm>
            <a:prstGeom prst="rect">
              <a:avLst/>
            </a:prstGeom>
            <a:noFill/>
            <a:ln w="9525">
              <a:noFill/>
              <a:miter lim="800000"/>
              <a:headEnd/>
              <a:tailEnd/>
            </a:ln>
          </p:spPr>
          <p:txBody>
            <a:bodyPr>
              <a:spAutoFit/>
            </a:bodyPr>
            <a:lstStyle/>
            <a:p>
              <a:pPr algn="ctr">
                <a:defRPr/>
              </a:pPr>
              <a:r>
                <a:rPr lang="zh-CN" altLang="zh-CN" sz="1600" b="1" kern="0" dirty="0">
                  <a:solidFill>
                    <a:srgbClr val="FF0000"/>
                  </a:solidFill>
                  <a:latin typeface="+mj-ea"/>
                </a:rPr>
                <a:t>公司群体（</a:t>
              </a:r>
              <a:r>
                <a:rPr lang="en-US" altLang="zh-CN" sz="1600" b="1" kern="0" dirty="0">
                  <a:solidFill>
                    <a:srgbClr val="FF0000"/>
                  </a:solidFill>
                  <a:latin typeface="+mj-ea"/>
                </a:rPr>
                <a:t>Company Group</a:t>
              </a:r>
              <a:r>
                <a:rPr lang="zh-CN" altLang="zh-CN" sz="1600" b="1" kern="0" dirty="0">
                  <a:solidFill>
                    <a:srgbClr val="FF0000"/>
                  </a:solidFill>
                  <a:latin typeface="+mj-ea"/>
                </a:rPr>
                <a:t>）</a:t>
              </a:r>
              <a:endParaRPr lang="zh-CN" altLang="en-US" sz="1600" b="1" dirty="0">
                <a:solidFill>
                  <a:srgbClr val="FF0000"/>
                </a:solidFill>
                <a:latin typeface="Arial" charset="0"/>
              </a:endParaRPr>
            </a:p>
          </p:txBody>
        </p:sp>
        <p:sp>
          <p:nvSpPr>
            <p:cNvPr id="12" name="TextBox 6">
              <a:extLst>
                <a:ext uri="{FF2B5EF4-FFF2-40B4-BE49-F238E27FC236}">
                  <a16:creationId xmlns:a16="http://schemas.microsoft.com/office/drawing/2014/main" id="{DA137482-E2E5-41A1-A785-A7EB0D81D6A5}"/>
                </a:ext>
              </a:extLst>
            </p:cNvPr>
            <p:cNvSpPr txBox="1">
              <a:spLocks noChangeArrowheads="1"/>
            </p:cNvSpPr>
            <p:nvPr/>
          </p:nvSpPr>
          <p:spPr bwMode="auto">
            <a:xfrm>
              <a:off x="928661" y="3500768"/>
              <a:ext cx="2571769" cy="338230"/>
            </a:xfrm>
            <a:prstGeom prst="rect">
              <a:avLst/>
            </a:prstGeom>
            <a:noFill/>
            <a:ln w="9525">
              <a:noFill/>
              <a:miter lim="800000"/>
              <a:headEnd/>
              <a:tailEnd/>
            </a:ln>
          </p:spPr>
          <p:txBody>
            <a:bodyPr>
              <a:spAutoFit/>
            </a:bodyPr>
            <a:lstStyle/>
            <a:p>
              <a:pPr algn="ctr">
                <a:defRPr/>
              </a:pPr>
              <a:r>
                <a:rPr lang="zh-CN" altLang="zh-CN" sz="1600" b="1" kern="0" dirty="0">
                  <a:solidFill>
                    <a:srgbClr val="FF0000"/>
                  </a:solidFill>
                  <a:latin typeface="+mj-ea"/>
                </a:rPr>
                <a:t>冲突类（</a:t>
              </a:r>
              <a:r>
                <a:rPr lang="en-US" altLang="zh-CN" sz="1600" b="1" kern="0" dirty="0">
                  <a:solidFill>
                    <a:srgbClr val="FF0000"/>
                  </a:solidFill>
                  <a:latin typeface="+mj-ea"/>
                </a:rPr>
                <a:t>Conflict Class</a:t>
              </a:r>
              <a:r>
                <a:rPr lang="zh-CN" altLang="zh-CN" sz="1600" b="1" kern="0" dirty="0">
                  <a:solidFill>
                    <a:srgbClr val="FF0000"/>
                  </a:solidFill>
                  <a:latin typeface="+mj-ea"/>
                </a:rPr>
                <a:t>）</a:t>
              </a:r>
              <a:endParaRPr lang="zh-CN" altLang="en-US" sz="1600" b="1" dirty="0">
                <a:solidFill>
                  <a:srgbClr val="FF0000"/>
                </a:solidFill>
                <a:latin typeface="Arial" charset="0"/>
              </a:endParaRPr>
            </a:p>
          </p:txBody>
        </p:sp>
      </p:grpSp>
      <p:sp>
        <p:nvSpPr>
          <p:cNvPr id="13" name="内容占位符 2">
            <a:extLst>
              <a:ext uri="{FF2B5EF4-FFF2-40B4-BE49-F238E27FC236}">
                <a16:creationId xmlns:a16="http://schemas.microsoft.com/office/drawing/2014/main" id="{7ED4EF9D-9CE7-4771-8776-BB716CFCEDA8}"/>
              </a:ext>
            </a:extLst>
          </p:cNvPr>
          <p:cNvSpPr txBox="1">
            <a:spLocks/>
          </p:cNvSpPr>
          <p:nvPr/>
        </p:nvSpPr>
        <p:spPr bwMode="auto">
          <a:xfrm>
            <a:off x="2643188" y="2214563"/>
            <a:ext cx="6321425" cy="428625"/>
          </a:xfrm>
          <a:prstGeom prst="rect">
            <a:avLst/>
          </a:prstGeom>
          <a:noFill/>
          <a:ln w="12700">
            <a:noFill/>
            <a:miter lim="800000"/>
            <a:headEnd/>
            <a:tailEnd/>
          </a:ln>
        </p:spPr>
        <p:txBody>
          <a:bodyPr/>
          <a:lstStyle/>
          <a:p>
            <a:pPr marL="0" lvl="1" indent="-285750">
              <a:lnSpc>
                <a:spcPct val="150000"/>
              </a:lnSpc>
              <a:buClr>
                <a:srgbClr val="E46C0A"/>
              </a:buClr>
              <a:defRPr/>
            </a:pPr>
            <a:r>
              <a:rPr lang="zh-CN" altLang="zh-CN" sz="1600" b="1" kern="0" dirty="0">
                <a:latin typeface="+mj-ea"/>
                <a:ea typeface="+mj-ea"/>
              </a:rPr>
              <a:t>比如</a:t>
            </a:r>
            <a:r>
              <a:rPr lang="zh-CN" altLang="zh-CN" sz="1600" b="1" kern="0" dirty="0">
                <a:solidFill>
                  <a:srgbClr val="FF0000"/>
                </a:solidFill>
                <a:latin typeface="+mj-ea"/>
                <a:ea typeface="+mj-ea"/>
              </a:rPr>
              <a:t>文件</a:t>
            </a:r>
            <a:r>
              <a:rPr lang="zh-CN" altLang="zh-CN" sz="1600" b="1" kern="0" dirty="0">
                <a:latin typeface="+mj-ea"/>
                <a:ea typeface="+mj-ea"/>
              </a:rPr>
              <a:t>。</a:t>
            </a:r>
            <a:r>
              <a:rPr lang="zh-CN" altLang="en-US" sz="1600" b="1" kern="0" dirty="0">
                <a:latin typeface="+mj-ea"/>
                <a:ea typeface="+mj-ea"/>
              </a:rPr>
              <a:t>这里假设：</a:t>
            </a:r>
            <a:r>
              <a:rPr lang="zh-CN" altLang="zh-CN" sz="1600" b="1" kern="0" dirty="0">
                <a:latin typeface="+mj-ea"/>
                <a:ea typeface="+mj-ea"/>
              </a:rPr>
              <a:t>每个文件只</a:t>
            </a:r>
            <a:r>
              <a:rPr lang="zh-CN" altLang="en-US" sz="1600" b="1" kern="0" dirty="0">
                <a:latin typeface="+mj-ea"/>
                <a:ea typeface="+mj-ea"/>
              </a:rPr>
              <a:t>属于</a:t>
            </a:r>
            <a:r>
              <a:rPr lang="zh-CN" altLang="zh-CN" sz="1600" b="1" kern="0" dirty="0">
                <a:latin typeface="+mj-ea"/>
                <a:ea typeface="+mj-ea"/>
              </a:rPr>
              <a:t>一个公司</a:t>
            </a:r>
          </a:p>
        </p:txBody>
      </p:sp>
      <p:sp>
        <p:nvSpPr>
          <p:cNvPr id="14" name="内容占位符 2">
            <a:extLst>
              <a:ext uri="{FF2B5EF4-FFF2-40B4-BE49-F238E27FC236}">
                <a16:creationId xmlns:a16="http://schemas.microsoft.com/office/drawing/2014/main" id="{3B391D9B-9153-4172-97D2-3F8CB0BB2138}"/>
              </a:ext>
            </a:extLst>
          </p:cNvPr>
          <p:cNvSpPr txBox="1">
            <a:spLocks/>
          </p:cNvSpPr>
          <p:nvPr/>
        </p:nvSpPr>
        <p:spPr bwMode="auto">
          <a:xfrm>
            <a:off x="4071938" y="2787650"/>
            <a:ext cx="4500562" cy="433388"/>
          </a:xfrm>
          <a:prstGeom prst="rect">
            <a:avLst/>
          </a:prstGeom>
          <a:noFill/>
          <a:ln w="12700">
            <a:noFill/>
            <a:miter lim="800000"/>
            <a:headEnd/>
            <a:tailEnd/>
          </a:ln>
        </p:spPr>
        <p:txBody>
          <a:bodyPr/>
          <a:lstStyle/>
          <a:p>
            <a:pPr marL="0" lvl="1" indent="-285750">
              <a:lnSpc>
                <a:spcPct val="150000"/>
              </a:lnSpc>
              <a:buClr>
                <a:srgbClr val="E46C0A"/>
              </a:buClr>
              <a:defRPr/>
            </a:pPr>
            <a:r>
              <a:rPr lang="zh-CN" altLang="zh-CN" sz="1600" b="1" kern="0" dirty="0">
                <a:latin typeface="+mj-ea"/>
                <a:ea typeface="+mj-ea"/>
              </a:rPr>
              <a:t>由</a:t>
            </a:r>
            <a:r>
              <a:rPr lang="zh-CN" altLang="en-US" sz="1600" b="1" kern="0" dirty="0">
                <a:solidFill>
                  <a:srgbClr val="0033CC"/>
                </a:solidFill>
                <a:latin typeface="+mj-ea"/>
                <a:ea typeface="+mj-ea"/>
              </a:rPr>
              <a:t>具体的</a:t>
            </a:r>
            <a:r>
              <a:rPr lang="zh-CN" altLang="zh-CN" sz="1600" b="1" kern="0" dirty="0">
                <a:solidFill>
                  <a:srgbClr val="FF0000"/>
                </a:solidFill>
                <a:latin typeface="+mj-ea"/>
                <a:ea typeface="+mj-ea"/>
              </a:rPr>
              <a:t>公司</a:t>
            </a:r>
            <a:r>
              <a:rPr lang="zh-CN" altLang="en-US" sz="1600" b="1" kern="0" dirty="0">
                <a:solidFill>
                  <a:srgbClr val="FF0000"/>
                </a:solidFill>
                <a:latin typeface="+mj-ea"/>
                <a:ea typeface="+mj-ea"/>
              </a:rPr>
              <a:t>对象</a:t>
            </a:r>
            <a:r>
              <a:rPr lang="zh-CN" altLang="en-US" sz="1600" b="1" kern="0" dirty="0">
                <a:solidFill>
                  <a:srgbClr val="0033CC"/>
                </a:solidFill>
                <a:latin typeface="+mj-ea"/>
                <a:ea typeface="+mj-ea"/>
              </a:rPr>
              <a:t>及</a:t>
            </a:r>
            <a:r>
              <a:rPr lang="zh-CN" altLang="en-US" sz="1600" b="1" kern="0" dirty="0">
                <a:solidFill>
                  <a:srgbClr val="FF0000"/>
                </a:solidFill>
                <a:latin typeface="+mj-ea"/>
                <a:ea typeface="+mj-ea"/>
              </a:rPr>
              <a:t>相关用户</a:t>
            </a:r>
            <a:r>
              <a:rPr lang="zh-CN" altLang="zh-CN" sz="1600" b="1" kern="0" dirty="0">
                <a:latin typeface="+mj-ea"/>
                <a:ea typeface="+mj-ea"/>
              </a:rPr>
              <a:t>组成。</a:t>
            </a:r>
          </a:p>
        </p:txBody>
      </p:sp>
      <p:sp>
        <p:nvSpPr>
          <p:cNvPr id="15" name="内容占位符 2">
            <a:extLst>
              <a:ext uri="{FF2B5EF4-FFF2-40B4-BE49-F238E27FC236}">
                <a16:creationId xmlns:a16="http://schemas.microsoft.com/office/drawing/2014/main" id="{E3188AFE-7B49-45DE-9A14-95FD03489B27}"/>
              </a:ext>
            </a:extLst>
          </p:cNvPr>
          <p:cNvSpPr txBox="1">
            <a:spLocks/>
          </p:cNvSpPr>
          <p:nvPr/>
        </p:nvSpPr>
        <p:spPr bwMode="auto">
          <a:xfrm>
            <a:off x="3500438" y="3424238"/>
            <a:ext cx="5000625" cy="428625"/>
          </a:xfrm>
          <a:prstGeom prst="rect">
            <a:avLst/>
          </a:prstGeom>
          <a:noFill/>
          <a:ln w="12700">
            <a:noFill/>
            <a:miter lim="800000"/>
            <a:headEnd/>
            <a:tailEnd/>
          </a:ln>
        </p:spPr>
        <p:txBody>
          <a:bodyPr/>
          <a:lstStyle/>
          <a:p>
            <a:pPr marL="0" lvl="1" indent="-285750">
              <a:lnSpc>
                <a:spcPct val="150000"/>
              </a:lnSpc>
              <a:buClr>
                <a:srgbClr val="E46C0A"/>
              </a:buClr>
              <a:defRPr/>
            </a:pPr>
            <a:r>
              <a:rPr lang="zh-CN" altLang="zh-CN" sz="1600" b="1" kern="0" dirty="0">
                <a:latin typeface="+mj-ea"/>
                <a:ea typeface="+mj-ea"/>
              </a:rPr>
              <a:t>相互竞争的公司的所有对象集合。</a:t>
            </a:r>
          </a:p>
        </p:txBody>
      </p:sp>
      <p:sp>
        <p:nvSpPr>
          <p:cNvPr id="16" name="标题 1">
            <a:extLst>
              <a:ext uri="{FF2B5EF4-FFF2-40B4-BE49-F238E27FC236}">
                <a16:creationId xmlns:a16="http://schemas.microsoft.com/office/drawing/2014/main" id="{0E7C508C-6715-4B29-8648-AF9F3221B92A}"/>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17" name="标题 1">
            <a:extLst>
              <a:ext uri="{FF2B5EF4-FFF2-40B4-BE49-F238E27FC236}">
                <a16:creationId xmlns:a16="http://schemas.microsoft.com/office/drawing/2014/main" id="{DD625C64-3A93-4DAD-80ED-C296C6BD9DD8}"/>
              </a:ext>
            </a:extLst>
          </p:cNvPr>
          <p:cNvSpPr txBox="1">
            <a:spLocks/>
          </p:cNvSpPr>
          <p:nvPr/>
        </p:nvSpPr>
        <p:spPr>
          <a:xfrm>
            <a:off x="214282" y="571486"/>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a:t>
            </a:r>
          </a:p>
        </p:txBody>
      </p:sp>
      <p:sp>
        <p:nvSpPr>
          <p:cNvPr id="19" name="TextBox 6">
            <a:extLst>
              <a:ext uri="{FF2B5EF4-FFF2-40B4-BE49-F238E27FC236}">
                <a16:creationId xmlns:a16="http://schemas.microsoft.com/office/drawing/2014/main" id="{1327A618-FEF2-4EDA-A0DE-EC1272BD88FB}"/>
              </a:ext>
            </a:extLst>
          </p:cNvPr>
          <p:cNvSpPr txBox="1">
            <a:spLocks noChangeArrowheads="1"/>
          </p:cNvSpPr>
          <p:nvPr/>
        </p:nvSpPr>
        <p:spPr bwMode="auto">
          <a:xfrm>
            <a:off x="852488" y="3148013"/>
            <a:ext cx="8112125" cy="276225"/>
          </a:xfrm>
          <a:prstGeom prst="rect">
            <a:avLst/>
          </a:prstGeom>
          <a:noFill/>
          <a:ln w="9525">
            <a:noFill/>
            <a:miter lim="800000"/>
            <a:headEnd/>
            <a:tailEnd/>
          </a:ln>
        </p:spPr>
        <p:txBody>
          <a:bodyPr>
            <a:spAutoFit/>
          </a:bodyPr>
          <a:lstStyle/>
          <a:p>
            <a:pPr>
              <a:defRPr/>
            </a:pPr>
            <a:r>
              <a:rPr lang="zh-CN" altLang="en-US" sz="1200" b="1" kern="0" dirty="0">
                <a:solidFill>
                  <a:srgbClr val="0033CC"/>
                </a:solidFill>
                <a:latin typeface="+mj-ea"/>
              </a:rPr>
              <a:t>举例：</a:t>
            </a:r>
            <a:r>
              <a:rPr lang="en-US" altLang="zh-CN" sz="1200" b="1" kern="0" dirty="0">
                <a:solidFill>
                  <a:srgbClr val="0033CC"/>
                </a:solidFill>
                <a:latin typeface="+mj-ea"/>
              </a:rPr>
              <a:t>	</a:t>
            </a:r>
            <a:r>
              <a:rPr lang="en-US" altLang="zh-CN" sz="1200" b="1" kern="0" dirty="0">
                <a:solidFill>
                  <a:srgbClr val="FF0000"/>
                </a:solidFill>
                <a:latin typeface="+mj-ea"/>
              </a:rPr>
              <a:t>{</a:t>
            </a:r>
            <a:r>
              <a:rPr lang="zh-CN" altLang="en-US" sz="1200" b="1" kern="0" dirty="0">
                <a:solidFill>
                  <a:srgbClr val="0033CC"/>
                </a:solidFill>
                <a:latin typeface="+mj-ea"/>
              </a:rPr>
              <a:t>中石油</a:t>
            </a:r>
            <a:r>
              <a:rPr lang="en-US" altLang="zh-CN" b="1" kern="0" dirty="0">
                <a:solidFill>
                  <a:srgbClr val="0033CC"/>
                </a:solidFill>
                <a:latin typeface="+mj-ea"/>
              </a:rPr>
              <a:t>user</a:t>
            </a:r>
            <a:r>
              <a:rPr lang="zh-CN" altLang="en-US" sz="1200" b="1" kern="0" dirty="0">
                <a:solidFill>
                  <a:srgbClr val="0033CC"/>
                </a:solidFill>
                <a:latin typeface="+mj-ea"/>
              </a:rPr>
              <a:t>，中石化</a:t>
            </a:r>
            <a:r>
              <a:rPr lang="en-US" altLang="zh-CN" b="1" kern="0" dirty="0">
                <a:solidFill>
                  <a:srgbClr val="0033CC"/>
                </a:solidFill>
                <a:latin typeface="+mj-ea"/>
              </a:rPr>
              <a:t>user</a:t>
            </a:r>
            <a:r>
              <a:rPr lang="zh-CN" altLang="en-US" sz="1200" b="1" kern="0" dirty="0">
                <a:solidFill>
                  <a:srgbClr val="0033CC"/>
                </a:solidFill>
                <a:latin typeface="+mj-ea"/>
              </a:rPr>
              <a:t>；</a:t>
            </a:r>
            <a:r>
              <a:rPr lang="en-US" altLang="zh-CN" sz="1200" b="1" kern="0" dirty="0">
                <a:solidFill>
                  <a:srgbClr val="0033CC"/>
                </a:solidFill>
                <a:latin typeface="+mj-ea"/>
              </a:rPr>
              <a:t>		</a:t>
            </a:r>
            <a:r>
              <a:rPr lang="zh-CN" altLang="en-US" sz="1200" b="1" kern="0" dirty="0">
                <a:solidFill>
                  <a:srgbClr val="0033CC"/>
                </a:solidFill>
                <a:latin typeface="+mj-ea"/>
              </a:rPr>
              <a:t>中行</a:t>
            </a:r>
            <a:r>
              <a:rPr lang="en-US" altLang="zh-CN" sz="1200" b="1" kern="0" dirty="0">
                <a:solidFill>
                  <a:srgbClr val="0033CC"/>
                </a:solidFill>
                <a:latin typeface="+mj-ea"/>
              </a:rPr>
              <a:t>user </a:t>
            </a:r>
            <a:r>
              <a:rPr lang="zh-CN" altLang="en-US" sz="1200" b="1" kern="0" dirty="0">
                <a:solidFill>
                  <a:srgbClr val="0033CC"/>
                </a:solidFill>
                <a:latin typeface="+mj-ea"/>
              </a:rPr>
              <a:t>，工行</a:t>
            </a:r>
            <a:r>
              <a:rPr lang="en-US" altLang="zh-CN" sz="1200" b="1" kern="0" dirty="0">
                <a:solidFill>
                  <a:srgbClr val="0033CC"/>
                </a:solidFill>
                <a:latin typeface="+mj-ea"/>
              </a:rPr>
              <a:t>user </a:t>
            </a:r>
            <a:r>
              <a:rPr lang="zh-CN" altLang="en-US" sz="1200" b="1" kern="0" dirty="0">
                <a:solidFill>
                  <a:srgbClr val="0033CC"/>
                </a:solidFill>
                <a:latin typeface="+mj-ea"/>
              </a:rPr>
              <a:t>，农行</a:t>
            </a:r>
            <a:r>
              <a:rPr lang="en-US" altLang="zh-CN" sz="1200" b="1" kern="0" dirty="0">
                <a:solidFill>
                  <a:srgbClr val="0033CC"/>
                </a:solidFill>
                <a:latin typeface="+mj-ea"/>
              </a:rPr>
              <a:t>user </a:t>
            </a:r>
            <a:r>
              <a:rPr lang="zh-CN" altLang="en-US" sz="1200" b="1" kern="0" dirty="0">
                <a:solidFill>
                  <a:srgbClr val="0033CC"/>
                </a:solidFill>
                <a:latin typeface="+mj-ea"/>
              </a:rPr>
              <a:t>，招行</a:t>
            </a:r>
            <a:r>
              <a:rPr lang="en-US" altLang="zh-CN" sz="1200" b="1" kern="0" dirty="0">
                <a:solidFill>
                  <a:srgbClr val="0033CC"/>
                </a:solidFill>
                <a:latin typeface="+mj-ea"/>
              </a:rPr>
              <a:t>user</a:t>
            </a:r>
            <a:r>
              <a:rPr lang="en-US" altLang="zh-CN" sz="1200" b="1" kern="0" dirty="0">
                <a:solidFill>
                  <a:srgbClr val="FF0000"/>
                </a:solidFill>
                <a:latin typeface="+mj-ea"/>
              </a:rPr>
              <a:t>}</a:t>
            </a:r>
            <a:endParaRPr lang="zh-CN" altLang="en-US" sz="1200" b="1" dirty="0">
              <a:solidFill>
                <a:srgbClr val="FF0000"/>
              </a:solidFill>
              <a:latin typeface="Arial" charset="0"/>
            </a:endParaRPr>
          </a:p>
        </p:txBody>
      </p:sp>
      <p:sp>
        <p:nvSpPr>
          <p:cNvPr id="20" name="TextBox 6">
            <a:extLst>
              <a:ext uri="{FF2B5EF4-FFF2-40B4-BE49-F238E27FC236}">
                <a16:creationId xmlns:a16="http://schemas.microsoft.com/office/drawing/2014/main" id="{42235351-5E11-4192-B0FA-1AF49A23A490}"/>
              </a:ext>
            </a:extLst>
          </p:cNvPr>
          <p:cNvSpPr txBox="1">
            <a:spLocks noChangeArrowheads="1"/>
          </p:cNvSpPr>
          <p:nvPr/>
        </p:nvSpPr>
        <p:spPr bwMode="auto">
          <a:xfrm>
            <a:off x="852488" y="3806825"/>
            <a:ext cx="7464425" cy="277813"/>
          </a:xfrm>
          <a:prstGeom prst="rect">
            <a:avLst/>
          </a:prstGeom>
          <a:noFill/>
          <a:ln w="9525">
            <a:noFill/>
            <a:miter lim="800000"/>
            <a:headEnd/>
            <a:tailEnd/>
          </a:ln>
        </p:spPr>
        <p:txBody>
          <a:bodyPr>
            <a:spAutoFit/>
          </a:bodyPr>
          <a:lstStyle/>
          <a:p>
            <a:pPr>
              <a:defRPr/>
            </a:pPr>
            <a:r>
              <a:rPr lang="zh-CN" altLang="en-US" sz="1200" b="1" kern="0" dirty="0">
                <a:solidFill>
                  <a:srgbClr val="0033CC"/>
                </a:solidFill>
                <a:latin typeface="+mj-ea"/>
              </a:rPr>
              <a:t>举例：</a:t>
            </a:r>
            <a:r>
              <a:rPr lang="en-US" altLang="zh-CN" sz="1200" b="1" kern="0" dirty="0">
                <a:solidFill>
                  <a:srgbClr val="0033CC"/>
                </a:solidFill>
                <a:latin typeface="+mj-ea"/>
              </a:rPr>
              <a:t>	</a:t>
            </a:r>
            <a:r>
              <a:rPr lang="zh-CN" altLang="en-US" sz="1200" b="1" kern="0" dirty="0">
                <a:solidFill>
                  <a:srgbClr val="0033CC"/>
                </a:solidFill>
                <a:latin typeface="+mj-ea"/>
              </a:rPr>
              <a:t>两个冲突类：</a:t>
            </a:r>
            <a:r>
              <a:rPr lang="en-US" altLang="zh-CN" sz="1200" b="1" kern="0" dirty="0">
                <a:solidFill>
                  <a:srgbClr val="FF0000"/>
                </a:solidFill>
                <a:latin typeface="+mj-ea"/>
              </a:rPr>
              <a:t>{</a:t>
            </a:r>
            <a:r>
              <a:rPr lang="zh-CN" altLang="en-US" sz="1200" b="1" kern="0" dirty="0">
                <a:solidFill>
                  <a:srgbClr val="0033CC"/>
                </a:solidFill>
                <a:latin typeface="+mj-ea"/>
              </a:rPr>
              <a:t>中石油，中石化</a:t>
            </a:r>
            <a:r>
              <a:rPr lang="en-US" altLang="zh-CN" sz="1200" b="1" kern="0" dirty="0">
                <a:solidFill>
                  <a:srgbClr val="FF0000"/>
                </a:solidFill>
                <a:latin typeface="+mj-ea"/>
              </a:rPr>
              <a:t>}</a:t>
            </a:r>
            <a:r>
              <a:rPr lang="zh-CN" altLang="en-US" sz="1200" b="1" kern="0" dirty="0">
                <a:solidFill>
                  <a:srgbClr val="0033CC"/>
                </a:solidFill>
                <a:latin typeface="+mj-ea"/>
              </a:rPr>
              <a:t>，</a:t>
            </a:r>
            <a:r>
              <a:rPr lang="en-US" altLang="zh-CN" sz="1200" b="1" kern="0" dirty="0">
                <a:solidFill>
                  <a:srgbClr val="0033CC"/>
                </a:solidFill>
                <a:latin typeface="+mj-ea"/>
              </a:rPr>
              <a:t>	</a:t>
            </a:r>
            <a:r>
              <a:rPr lang="en-US" altLang="zh-CN" sz="1200" b="1" kern="0" dirty="0">
                <a:solidFill>
                  <a:srgbClr val="FF0000"/>
                </a:solidFill>
                <a:latin typeface="+mj-ea"/>
              </a:rPr>
              <a:t>{</a:t>
            </a:r>
            <a:r>
              <a:rPr lang="zh-CN" altLang="en-US" sz="1200" b="1" kern="0" dirty="0">
                <a:solidFill>
                  <a:srgbClr val="0033CC"/>
                </a:solidFill>
                <a:latin typeface="+mj-ea"/>
              </a:rPr>
              <a:t>中行，工行，农行，招行</a:t>
            </a:r>
            <a:r>
              <a:rPr lang="en-US" altLang="zh-CN" sz="1200" b="1" kern="0" dirty="0">
                <a:solidFill>
                  <a:srgbClr val="FF0000"/>
                </a:solidFill>
                <a:latin typeface="+mj-ea"/>
              </a:rPr>
              <a:t>}</a:t>
            </a:r>
            <a:endParaRPr lang="zh-CN" altLang="en-US" sz="1200" b="1" dirty="0">
              <a:solidFill>
                <a:srgbClr val="FF0000"/>
              </a:solidFill>
              <a:latin typeface="Arial" charset="0"/>
            </a:endParaRPr>
          </a:p>
        </p:txBody>
      </p:sp>
      <p:sp>
        <p:nvSpPr>
          <p:cNvPr id="21" name="TextBox 6">
            <a:extLst>
              <a:ext uri="{FF2B5EF4-FFF2-40B4-BE49-F238E27FC236}">
                <a16:creationId xmlns:a16="http://schemas.microsoft.com/office/drawing/2014/main" id="{4BC34761-3B09-469C-8D11-A90FD0C8C0AD}"/>
              </a:ext>
            </a:extLst>
          </p:cNvPr>
          <p:cNvSpPr txBox="1">
            <a:spLocks noChangeArrowheads="1"/>
          </p:cNvSpPr>
          <p:nvPr/>
        </p:nvSpPr>
        <p:spPr bwMode="auto">
          <a:xfrm>
            <a:off x="852488" y="2571750"/>
            <a:ext cx="6672262" cy="276225"/>
          </a:xfrm>
          <a:prstGeom prst="rect">
            <a:avLst/>
          </a:prstGeom>
          <a:noFill/>
          <a:ln w="9525">
            <a:noFill/>
            <a:miter lim="800000"/>
            <a:headEnd/>
            <a:tailEnd/>
          </a:ln>
        </p:spPr>
        <p:txBody>
          <a:bodyPr>
            <a:spAutoFit/>
          </a:bodyPr>
          <a:lstStyle/>
          <a:p>
            <a:pPr>
              <a:defRPr/>
            </a:pPr>
            <a:r>
              <a:rPr lang="zh-CN" altLang="en-US" sz="1200" b="1" kern="0" dirty="0">
                <a:solidFill>
                  <a:srgbClr val="0033CC"/>
                </a:solidFill>
                <a:latin typeface="+mj-ea"/>
              </a:rPr>
              <a:t>举例：</a:t>
            </a:r>
            <a:r>
              <a:rPr lang="en-US" altLang="zh-CN" sz="1200" b="1" kern="0" dirty="0">
                <a:solidFill>
                  <a:srgbClr val="0033CC"/>
                </a:solidFill>
                <a:latin typeface="+mj-ea"/>
              </a:rPr>
              <a:t>	</a:t>
            </a:r>
            <a:r>
              <a:rPr lang="en-US" altLang="zh-CN" sz="1200" b="1" kern="0" dirty="0">
                <a:solidFill>
                  <a:srgbClr val="FF0000"/>
                </a:solidFill>
                <a:latin typeface="+mj-ea"/>
              </a:rPr>
              <a:t>{</a:t>
            </a:r>
            <a:r>
              <a:rPr lang="zh-CN" altLang="en-US" sz="1200" b="1" kern="0" dirty="0">
                <a:solidFill>
                  <a:srgbClr val="0033CC"/>
                </a:solidFill>
                <a:latin typeface="+mj-ea"/>
              </a:rPr>
              <a:t>年销售额文件；</a:t>
            </a:r>
            <a:r>
              <a:rPr lang="en-US" altLang="zh-CN" sz="1200" b="1" kern="0" dirty="0">
                <a:solidFill>
                  <a:srgbClr val="0033CC"/>
                </a:solidFill>
                <a:latin typeface="+mj-ea"/>
              </a:rPr>
              <a:t>		</a:t>
            </a:r>
            <a:r>
              <a:rPr lang="zh-CN" altLang="en-US" sz="1200" b="1" kern="0" dirty="0">
                <a:solidFill>
                  <a:srgbClr val="0033CC"/>
                </a:solidFill>
                <a:latin typeface="+mj-ea"/>
              </a:rPr>
              <a:t>年贷款额文件</a:t>
            </a:r>
            <a:r>
              <a:rPr lang="en-US" altLang="zh-CN" sz="1200" b="1" kern="0" dirty="0">
                <a:solidFill>
                  <a:srgbClr val="FF0000"/>
                </a:solidFill>
                <a:latin typeface="+mj-ea"/>
              </a:rPr>
              <a:t>}</a:t>
            </a:r>
            <a:endParaRPr lang="zh-CN" altLang="en-US" sz="1200" b="1" dirty="0">
              <a:solidFill>
                <a:srgbClr val="FF0000"/>
              </a:solidFill>
              <a:latin typeface="Arial" charset="0"/>
            </a:endParaRPr>
          </a:p>
        </p:txBody>
      </p:sp>
      <p:sp>
        <p:nvSpPr>
          <p:cNvPr id="19471" name="矩形 21">
            <a:extLst>
              <a:ext uri="{FF2B5EF4-FFF2-40B4-BE49-F238E27FC236}">
                <a16:creationId xmlns:a16="http://schemas.microsoft.com/office/drawing/2014/main" id="{5ABABA52-7D0E-41EE-A93C-8F811EFFBFF7}"/>
              </a:ext>
            </a:extLst>
          </p:cNvPr>
          <p:cNvSpPr>
            <a:spLocks noChangeArrowheads="1"/>
          </p:cNvSpPr>
          <p:nvPr/>
        </p:nvSpPr>
        <p:spPr bwMode="auto">
          <a:xfrm>
            <a:off x="15875" y="2252663"/>
            <a:ext cx="539750" cy="1584325"/>
          </a:xfrm>
          <a:prstGeom prst="rect">
            <a:avLst/>
          </a:prstGeom>
          <a:solidFill>
            <a:srgbClr val="FFFF00"/>
          </a:solidFill>
          <a:ln w="9525"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200" b="1">
                <a:solidFill>
                  <a:srgbClr val="FF0000"/>
                </a:solidFill>
              </a:rPr>
              <a:t>举例：</a:t>
            </a:r>
            <a:endParaRPr lang="en-US" altLang="zh-CN" sz="1200" b="1">
              <a:solidFill>
                <a:srgbClr val="FF0000"/>
              </a:solidFill>
            </a:endParaRPr>
          </a:p>
          <a:p>
            <a:pPr algn="ctr" eaLnBrk="1" hangingPunct="1"/>
            <a:r>
              <a:rPr lang="zh-CN" altLang="en-US" sz="1200" b="1">
                <a:solidFill>
                  <a:srgbClr val="FF0000"/>
                </a:solidFill>
              </a:rPr>
              <a:t>资讯</a:t>
            </a:r>
            <a:endParaRPr lang="en-US" altLang="zh-CN" sz="1200" b="1">
              <a:solidFill>
                <a:srgbClr val="FF0000"/>
              </a:solidFill>
            </a:endParaRPr>
          </a:p>
          <a:p>
            <a:pPr algn="ctr" eaLnBrk="1" hangingPunct="1"/>
            <a:r>
              <a:rPr lang="zh-CN" altLang="en-US" sz="1200" b="1">
                <a:solidFill>
                  <a:srgbClr val="FF0000"/>
                </a:solidFill>
              </a:rPr>
              <a:t>顾问</a:t>
            </a:r>
            <a:endParaRPr lang="en-US" altLang="zh-CN" sz="1200" b="1">
              <a:solidFill>
                <a:srgbClr val="FF0000"/>
              </a:solidFill>
            </a:endParaRPr>
          </a:p>
          <a:p>
            <a:pPr algn="ctr" eaLnBrk="1" hangingPunct="1"/>
            <a:r>
              <a:rPr lang="zh-CN" altLang="en-US" sz="1200" b="1">
                <a:solidFill>
                  <a:srgbClr val="FF0000"/>
                </a:solidFill>
              </a:rPr>
              <a:t>公司</a:t>
            </a:r>
            <a:endParaRPr lang="en-US" altLang="zh-CN" sz="1200" b="1">
              <a:solidFill>
                <a:srgbClr val="FF0000"/>
              </a:solidFill>
            </a:endParaRPr>
          </a:p>
          <a:p>
            <a:pPr algn="ctr" eaLnBrk="1" hangingPunct="1"/>
            <a:r>
              <a:rPr lang="zh-CN" altLang="en-US" sz="1200" b="1">
                <a:solidFill>
                  <a:srgbClr val="FF0000"/>
                </a:solidFill>
              </a:rPr>
              <a:t>数据库</a:t>
            </a:r>
          </a:p>
        </p:txBody>
      </p:sp>
      <p:sp>
        <p:nvSpPr>
          <p:cNvPr id="23" name="矩形 22">
            <a:extLst>
              <a:ext uri="{FF2B5EF4-FFF2-40B4-BE49-F238E27FC236}">
                <a16:creationId xmlns:a16="http://schemas.microsoft.com/office/drawing/2014/main" id="{9AC5DC51-8301-4ECA-BD36-902118214A57}"/>
              </a:ext>
            </a:extLst>
          </p:cNvPr>
          <p:cNvSpPr/>
          <p:nvPr/>
        </p:nvSpPr>
        <p:spPr>
          <a:xfrm>
            <a:off x="3203575" y="123825"/>
            <a:ext cx="2232025" cy="738188"/>
          </a:xfrm>
          <a:prstGeom prst="rect">
            <a:avLst/>
          </a:prstGeom>
        </p:spPr>
        <p:txBody>
          <a:bodyPr>
            <a:spAutoFit/>
          </a:bodyPr>
          <a:lstStyle/>
          <a:p>
            <a:pPr>
              <a:buFont typeface="Arial" pitchFamily="34" charset="0"/>
              <a:buChar char="•"/>
              <a:defRPr/>
            </a:pPr>
            <a:r>
              <a:rPr lang="zh-CN" altLang="en-US" sz="1400" b="1" kern="0" dirty="0">
                <a:solidFill>
                  <a:srgbClr val="FF0000"/>
                </a:solidFill>
                <a:latin typeface="+mj-ea"/>
              </a:rPr>
              <a:t> 密码算法设计得再完美，也需要配合安全策略使用，才能达到安全目的</a:t>
            </a:r>
            <a:endParaRPr lang="zh-CN" altLang="en-US" sz="1400" dirty="0">
              <a:solidFill>
                <a:srgbClr val="FF0000"/>
              </a:solidFill>
              <a:latin typeface="Arial" charset="0"/>
            </a:endParaRPr>
          </a:p>
        </p:txBody>
      </p:sp>
    </p:spTree>
  </p:cSld>
  <p:clrMapOvr>
    <a:masterClrMapping/>
  </p:clrMapOvr>
  <p:transition spd="med">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AF268C4-0522-4649-B4D4-6B65605F3F88}"/>
              </a:ext>
            </a:extLst>
          </p:cNvPr>
          <p:cNvSpPr txBox="1">
            <a:spLocks/>
          </p:cNvSpPr>
          <p:nvPr/>
        </p:nvSpPr>
        <p:spPr bwMode="auto">
          <a:xfrm>
            <a:off x="428625" y="1071563"/>
            <a:ext cx="8229600" cy="71437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对</a:t>
            </a:r>
            <a:r>
              <a:rPr lang="zh-CN" altLang="zh-CN" sz="1600" b="1" kern="0" dirty="0">
                <a:solidFill>
                  <a:srgbClr val="FF0000"/>
                </a:solidFill>
                <a:latin typeface="+mj-ea"/>
                <a:ea typeface="+mj-ea"/>
              </a:rPr>
              <a:t>安全策略所表达的安全需求</a:t>
            </a:r>
            <a:r>
              <a:rPr lang="zh-CN" altLang="zh-CN" sz="1600" b="1" kern="0" dirty="0">
                <a:latin typeface="+mj-ea"/>
                <a:ea typeface="+mj-ea"/>
              </a:rPr>
              <a:t>的</a:t>
            </a:r>
            <a:r>
              <a:rPr lang="zh-CN" altLang="zh-CN" sz="1600" b="1" kern="0" dirty="0">
                <a:solidFill>
                  <a:srgbClr val="0033CC"/>
                </a:solidFill>
                <a:latin typeface="+mj-ea"/>
                <a:ea typeface="+mj-ea"/>
              </a:rPr>
              <a:t>简单</a:t>
            </a:r>
            <a:r>
              <a:rPr lang="zh-CN" altLang="zh-CN" sz="1600" b="1" kern="0" dirty="0">
                <a:latin typeface="+mj-ea"/>
                <a:ea typeface="+mj-ea"/>
              </a:rPr>
              <a:t>、</a:t>
            </a:r>
            <a:r>
              <a:rPr lang="zh-CN" altLang="zh-CN" sz="1600" b="1" kern="0" dirty="0">
                <a:solidFill>
                  <a:srgbClr val="0033CC"/>
                </a:solidFill>
                <a:latin typeface="+mj-ea"/>
                <a:ea typeface="+mj-ea"/>
              </a:rPr>
              <a:t>抽象</a:t>
            </a:r>
            <a:r>
              <a:rPr lang="zh-CN" altLang="zh-CN" sz="1600" b="1" kern="0" dirty="0">
                <a:latin typeface="+mj-ea"/>
                <a:ea typeface="+mj-ea"/>
              </a:rPr>
              <a:t>和</a:t>
            </a:r>
            <a:r>
              <a:rPr lang="zh-CN" altLang="zh-CN" sz="1600" b="1" kern="0" dirty="0">
                <a:solidFill>
                  <a:srgbClr val="0033CC"/>
                </a:solidFill>
                <a:latin typeface="+mj-ea"/>
                <a:ea typeface="+mj-ea"/>
              </a:rPr>
              <a:t>无歧义</a:t>
            </a:r>
            <a:r>
              <a:rPr lang="zh-CN" altLang="zh-CN" sz="1600" b="1" kern="0" dirty="0">
                <a:solidFill>
                  <a:srgbClr val="FF0000"/>
                </a:solidFill>
                <a:latin typeface="+mj-ea"/>
                <a:ea typeface="+mj-ea"/>
              </a:rPr>
              <a:t>的描述</a:t>
            </a:r>
            <a:r>
              <a:rPr lang="zh-CN" altLang="zh-CN" sz="1600" b="1" kern="0" dirty="0">
                <a:latin typeface="+mj-ea"/>
                <a:ea typeface="+mj-ea"/>
              </a:rPr>
              <a:t>，它为安全策略和安全策略实现机制的关联提供了一种框架。</a:t>
            </a:r>
            <a:endParaRPr lang="zh-CN" altLang="en-US" sz="1600" b="1" kern="0" dirty="0">
              <a:latin typeface="+mj-ea"/>
              <a:ea typeface="+mj-ea"/>
            </a:endParaRPr>
          </a:p>
        </p:txBody>
      </p:sp>
      <p:sp>
        <p:nvSpPr>
          <p:cNvPr id="5" name="内容占位符 2">
            <a:extLst>
              <a:ext uri="{FF2B5EF4-FFF2-40B4-BE49-F238E27FC236}">
                <a16:creationId xmlns:a16="http://schemas.microsoft.com/office/drawing/2014/main" id="{4DFBA78A-CD1B-42CA-A741-F033E1823F3A}"/>
              </a:ext>
            </a:extLst>
          </p:cNvPr>
          <p:cNvSpPr txBox="1">
            <a:spLocks/>
          </p:cNvSpPr>
          <p:nvPr/>
        </p:nvSpPr>
        <p:spPr bwMode="auto">
          <a:xfrm>
            <a:off x="428625" y="1857375"/>
            <a:ext cx="8215313"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要开发安全系统首先必须建立系统的安全模型。</a:t>
            </a:r>
            <a:endParaRPr lang="zh-CN" altLang="en-US" sz="1600" b="1" kern="0" dirty="0">
              <a:latin typeface="+mj-ea"/>
              <a:ea typeface="+mj-ea"/>
            </a:endParaRPr>
          </a:p>
        </p:txBody>
      </p:sp>
      <p:sp>
        <p:nvSpPr>
          <p:cNvPr id="20484" name="左大括号 4">
            <a:extLst>
              <a:ext uri="{FF2B5EF4-FFF2-40B4-BE49-F238E27FC236}">
                <a16:creationId xmlns:a16="http://schemas.microsoft.com/office/drawing/2014/main" id="{EFD04B7E-377B-44AC-A2B8-A42A590EF779}"/>
              </a:ext>
            </a:extLst>
          </p:cNvPr>
          <p:cNvSpPr>
            <a:spLocks/>
          </p:cNvSpPr>
          <p:nvPr/>
        </p:nvSpPr>
        <p:spPr bwMode="auto">
          <a:xfrm>
            <a:off x="1857375" y="2428875"/>
            <a:ext cx="142875" cy="1214438"/>
          </a:xfrm>
          <a:prstGeom prst="leftBrace">
            <a:avLst>
              <a:gd name="adj1" fmla="val 35102"/>
              <a:gd name="adj2"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b="1"/>
          </a:p>
        </p:txBody>
      </p:sp>
      <p:sp>
        <p:nvSpPr>
          <p:cNvPr id="12" name="TextBox 6">
            <a:extLst>
              <a:ext uri="{FF2B5EF4-FFF2-40B4-BE49-F238E27FC236}">
                <a16:creationId xmlns:a16="http://schemas.microsoft.com/office/drawing/2014/main" id="{FBAEEF9B-F7C4-43B9-8EB7-19C1FF7C4838}"/>
              </a:ext>
            </a:extLst>
          </p:cNvPr>
          <p:cNvSpPr txBox="1">
            <a:spLocks noChangeArrowheads="1"/>
          </p:cNvSpPr>
          <p:nvPr/>
        </p:nvSpPr>
        <p:spPr bwMode="auto">
          <a:xfrm>
            <a:off x="2071688" y="2357438"/>
            <a:ext cx="2428875" cy="338137"/>
          </a:xfrm>
          <a:prstGeom prst="rect">
            <a:avLst/>
          </a:prstGeom>
          <a:noFill/>
          <a:ln w="9525">
            <a:noFill/>
            <a:miter lim="800000"/>
            <a:headEnd/>
            <a:tailEnd/>
          </a:ln>
        </p:spPr>
        <p:txBody>
          <a:bodyPr>
            <a:spAutoFit/>
          </a:bodyPr>
          <a:lstStyle/>
          <a:p>
            <a:pPr marL="0" lvl="1" indent="-285750">
              <a:buClr>
                <a:srgbClr val="E46C0A"/>
              </a:buClr>
              <a:defRPr/>
            </a:pPr>
            <a:r>
              <a:rPr lang="zh-CN" altLang="zh-CN" sz="1600" b="1" kern="0" dirty="0">
                <a:latin typeface="+mj-ea"/>
              </a:rPr>
              <a:t>它是</a:t>
            </a:r>
            <a:r>
              <a:rPr lang="zh-CN" altLang="zh-CN" sz="1600" b="1" kern="0" dirty="0">
                <a:solidFill>
                  <a:srgbClr val="FF0000"/>
                </a:solidFill>
                <a:latin typeface="+mj-ea"/>
              </a:rPr>
              <a:t>精确的</a:t>
            </a:r>
            <a:r>
              <a:rPr lang="zh-CN" altLang="zh-CN" sz="1600" b="1" kern="0" dirty="0">
                <a:latin typeface="+mj-ea"/>
              </a:rPr>
              <a:t>、</a:t>
            </a:r>
            <a:r>
              <a:rPr lang="zh-CN" altLang="zh-CN" sz="1600" b="1" kern="0" dirty="0">
                <a:solidFill>
                  <a:srgbClr val="FF0000"/>
                </a:solidFill>
                <a:latin typeface="+mj-ea"/>
              </a:rPr>
              <a:t>无歧义</a:t>
            </a:r>
            <a:r>
              <a:rPr lang="zh-CN" altLang="zh-CN" sz="1600" b="1" kern="0" dirty="0">
                <a:latin typeface="+mj-ea"/>
              </a:rPr>
              <a:t>的；</a:t>
            </a:r>
          </a:p>
        </p:txBody>
      </p:sp>
      <p:sp>
        <p:nvSpPr>
          <p:cNvPr id="9" name="TextBox 6">
            <a:extLst>
              <a:ext uri="{FF2B5EF4-FFF2-40B4-BE49-F238E27FC236}">
                <a16:creationId xmlns:a16="http://schemas.microsoft.com/office/drawing/2014/main" id="{BA5232DB-3CD7-45D1-BBDF-5F234DAE009B}"/>
              </a:ext>
            </a:extLst>
          </p:cNvPr>
          <p:cNvSpPr txBox="1">
            <a:spLocks noChangeArrowheads="1"/>
          </p:cNvSpPr>
          <p:nvPr/>
        </p:nvSpPr>
        <p:spPr bwMode="auto">
          <a:xfrm>
            <a:off x="2071688" y="2714625"/>
            <a:ext cx="3714750" cy="338138"/>
          </a:xfrm>
          <a:prstGeom prst="rect">
            <a:avLst/>
          </a:prstGeom>
          <a:noFill/>
          <a:ln w="9525">
            <a:noFill/>
            <a:miter lim="800000"/>
            <a:headEnd/>
            <a:tailEnd/>
          </a:ln>
        </p:spPr>
        <p:txBody>
          <a:bodyPr>
            <a:spAutoFit/>
          </a:bodyPr>
          <a:lstStyle/>
          <a:p>
            <a:pPr marL="0" lvl="1" indent="-285750">
              <a:buClr>
                <a:srgbClr val="E46C0A"/>
              </a:buClr>
              <a:defRPr/>
            </a:pPr>
            <a:r>
              <a:rPr lang="zh-CN" altLang="zh-CN" sz="1600" b="1" kern="0" dirty="0">
                <a:latin typeface="+mj-ea"/>
              </a:rPr>
              <a:t>它是</a:t>
            </a:r>
            <a:r>
              <a:rPr lang="zh-CN" altLang="zh-CN" sz="1600" b="1" kern="0" dirty="0">
                <a:solidFill>
                  <a:srgbClr val="FF0000"/>
                </a:solidFill>
                <a:latin typeface="+mj-ea"/>
              </a:rPr>
              <a:t>简易</a:t>
            </a:r>
            <a:r>
              <a:rPr lang="zh-CN" altLang="zh-CN" sz="1600" b="1" kern="0" dirty="0">
                <a:latin typeface="+mj-ea"/>
              </a:rPr>
              <a:t>和</a:t>
            </a:r>
            <a:r>
              <a:rPr lang="zh-CN" altLang="zh-CN" sz="1600" b="1" kern="0" dirty="0">
                <a:solidFill>
                  <a:srgbClr val="FF0000"/>
                </a:solidFill>
                <a:latin typeface="+mj-ea"/>
              </a:rPr>
              <a:t>抽象</a:t>
            </a:r>
            <a:r>
              <a:rPr lang="zh-CN" altLang="zh-CN" sz="1600" b="1" kern="0" dirty="0">
                <a:latin typeface="+mj-ea"/>
              </a:rPr>
              <a:t>的，所以</a:t>
            </a:r>
            <a:r>
              <a:rPr lang="zh-CN" altLang="zh-CN" sz="1600" b="1" kern="0" dirty="0">
                <a:solidFill>
                  <a:srgbClr val="FF0000"/>
                </a:solidFill>
                <a:latin typeface="+mj-ea"/>
              </a:rPr>
              <a:t>容易理解</a:t>
            </a:r>
            <a:r>
              <a:rPr lang="zh-CN" altLang="zh-CN" sz="1600" b="1" kern="0" dirty="0">
                <a:latin typeface="+mj-ea"/>
              </a:rPr>
              <a:t>；</a:t>
            </a:r>
          </a:p>
        </p:txBody>
      </p:sp>
      <p:sp>
        <p:nvSpPr>
          <p:cNvPr id="10" name="TextBox 6">
            <a:extLst>
              <a:ext uri="{FF2B5EF4-FFF2-40B4-BE49-F238E27FC236}">
                <a16:creationId xmlns:a16="http://schemas.microsoft.com/office/drawing/2014/main" id="{EFD4BB79-FF24-4666-A952-55792FA3F8F3}"/>
              </a:ext>
            </a:extLst>
          </p:cNvPr>
          <p:cNvSpPr txBox="1">
            <a:spLocks noChangeArrowheads="1"/>
          </p:cNvSpPr>
          <p:nvPr/>
        </p:nvSpPr>
        <p:spPr bwMode="auto">
          <a:xfrm>
            <a:off x="2071688" y="3071813"/>
            <a:ext cx="6786562" cy="338137"/>
          </a:xfrm>
          <a:prstGeom prst="rect">
            <a:avLst/>
          </a:prstGeom>
          <a:noFill/>
          <a:ln w="9525">
            <a:noFill/>
            <a:miter lim="800000"/>
            <a:headEnd/>
            <a:tailEnd/>
          </a:ln>
        </p:spPr>
        <p:txBody>
          <a:bodyPr>
            <a:spAutoFit/>
          </a:bodyPr>
          <a:lstStyle/>
          <a:p>
            <a:pPr marL="0" lvl="1" indent="-285750">
              <a:buClr>
                <a:srgbClr val="E46C0A"/>
              </a:buClr>
              <a:defRPr/>
            </a:pPr>
            <a:r>
              <a:rPr lang="zh-CN" altLang="zh-CN" sz="1600" b="1" kern="0" dirty="0">
                <a:latin typeface="+mj-ea"/>
              </a:rPr>
              <a:t>它是</a:t>
            </a:r>
            <a:r>
              <a:rPr lang="zh-CN" altLang="zh-CN" sz="1600" b="1" kern="0" dirty="0">
                <a:solidFill>
                  <a:srgbClr val="FF0000"/>
                </a:solidFill>
                <a:latin typeface="+mj-ea"/>
              </a:rPr>
              <a:t>一般性的</a:t>
            </a:r>
            <a:r>
              <a:rPr lang="zh-CN" altLang="zh-CN" sz="1600" b="1" kern="0" dirty="0">
                <a:latin typeface="+mj-ea"/>
              </a:rPr>
              <a:t>：只涉及安全性质，而不过度地牵扯系统的功能或其实现；</a:t>
            </a:r>
          </a:p>
        </p:txBody>
      </p:sp>
      <p:sp>
        <p:nvSpPr>
          <p:cNvPr id="20488" name="TextBox 6">
            <a:extLst>
              <a:ext uri="{FF2B5EF4-FFF2-40B4-BE49-F238E27FC236}">
                <a16:creationId xmlns:a16="http://schemas.microsoft.com/office/drawing/2014/main" id="{21278B1C-7E55-4D11-8541-8D058DF1E021}"/>
              </a:ext>
            </a:extLst>
          </p:cNvPr>
          <p:cNvSpPr txBox="1">
            <a:spLocks noChangeArrowheads="1"/>
          </p:cNvSpPr>
          <p:nvPr/>
        </p:nvSpPr>
        <p:spPr bwMode="auto">
          <a:xfrm>
            <a:off x="214313" y="2857500"/>
            <a:ext cx="164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600" b="1">
                <a:solidFill>
                  <a:srgbClr val="FF0000"/>
                </a:solidFill>
              </a:rPr>
              <a:t>安全模型的特点</a:t>
            </a:r>
          </a:p>
        </p:txBody>
      </p:sp>
      <p:sp>
        <p:nvSpPr>
          <p:cNvPr id="14" name="TextBox 6">
            <a:extLst>
              <a:ext uri="{FF2B5EF4-FFF2-40B4-BE49-F238E27FC236}">
                <a16:creationId xmlns:a16="http://schemas.microsoft.com/office/drawing/2014/main" id="{FC158F4E-9E92-429D-B03F-3809768CA3AA}"/>
              </a:ext>
            </a:extLst>
          </p:cNvPr>
          <p:cNvSpPr txBox="1">
            <a:spLocks noChangeArrowheads="1"/>
          </p:cNvSpPr>
          <p:nvPr/>
        </p:nvSpPr>
        <p:spPr bwMode="auto">
          <a:xfrm>
            <a:off x="2071688" y="3429000"/>
            <a:ext cx="2643187" cy="338138"/>
          </a:xfrm>
          <a:prstGeom prst="rect">
            <a:avLst/>
          </a:prstGeom>
          <a:noFill/>
          <a:ln w="9525">
            <a:noFill/>
            <a:miter lim="800000"/>
            <a:headEnd/>
            <a:tailEnd/>
          </a:ln>
        </p:spPr>
        <p:txBody>
          <a:bodyPr>
            <a:spAutoFit/>
          </a:bodyPr>
          <a:lstStyle/>
          <a:p>
            <a:pPr marL="0" lvl="1" indent="-285750">
              <a:buClr>
                <a:srgbClr val="E46C0A"/>
              </a:buClr>
              <a:defRPr/>
            </a:pPr>
            <a:r>
              <a:rPr lang="zh-CN" altLang="zh-CN" sz="1600" b="1" kern="0" dirty="0">
                <a:latin typeface="+mj-ea"/>
              </a:rPr>
              <a:t>它是安全策略的</a:t>
            </a:r>
            <a:r>
              <a:rPr lang="zh-CN" altLang="zh-CN" sz="1600" b="1" kern="0" dirty="0">
                <a:solidFill>
                  <a:srgbClr val="FF0000"/>
                </a:solidFill>
                <a:latin typeface="+mj-ea"/>
              </a:rPr>
              <a:t>明显表现</a:t>
            </a:r>
            <a:r>
              <a:rPr lang="zh-CN" altLang="zh-CN" sz="1600" b="1" kern="0" dirty="0">
                <a:latin typeface="+mj-ea"/>
              </a:rPr>
              <a:t>。</a:t>
            </a:r>
          </a:p>
        </p:txBody>
      </p:sp>
      <p:sp>
        <p:nvSpPr>
          <p:cNvPr id="20490" name="左大括号 4">
            <a:extLst>
              <a:ext uri="{FF2B5EF4-FFF2-40B4-BE49-F238E27FC236}">
                <a16:creationId xmlns:a16="http://schemas.microsoft.com/office/drawing/2014/main" id="{F6556DD9-44D5-41EE-BF63-C30FFFAED547}"/>
              </a:ext>
            </a:extLst>
          </p:cNvPr>
          <p:cNvSpPr>
            <a:spLocks/>
          </p:cNvSpPr>
          <p:nvPr/>
        </p:nvSpPr>
        <p:spPr bwMode="auto">
          <a:xfrm>
            <a:off x="1857375" y="4000500"/>
            <a:ext cx="142875" cy="571500"/>
          </a:xfrm>
          <a:prstGeom prst="leftBrace">
            <a:avLst>
              <a:gd name="adj1" fmla="val 35111"/>
              <a:gd name="adj2"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b="1"/>
          </a:p>
        </p:txBody>
      </p:sp>
      <p:sp>
        <p:nvSpPr>
          <p:cNvPr id="16" name="TextBox 6">
            <a:extLst>
              <a:ext uri="{FF2B5EF4-FFF2-40B4-BE49-F238E27FC236}">
                <a16:creationId xmlns:a16="http://schemas.microsoft.com/office/drawing/2014/main" id="{7BE4AE5B-91D5-42BA-ABA4-6F2BFE34D02C}"/>
              </a:ext>
            </a:extLst>
          </p:cNvPr>
          <p:cNvSpPr txBox="1">
            <a:spLocks noChangeArrowheads="1"/>
          </p:cNvSpPr>
          <p:nvPr/>
        </p:nvSpPr>
        <p:spPr bwMode="auto">
          <a:xfrm>
            <a:off x="2071688" y="3929063"/>
            <a:ext cx="2428875" cy="338137"/>
          </a:xfrm>
          <a:prstGeom prst="rect">
            <a:avLst/>
          </a:prstGeom>
          <a:noFill/>
          <a:ln w="9525">
            <a:noFill/>
            <a:miter lim="800000"/>
            <a:headEnd/>
            <a:tailEnd/>
          </a:ln>
        </p:spPr>
        <p:txBody>
          <a:bodyPr>
            <a:spAutoFit/>
          </a:bodyPr>
          <a:lstStyle/>
          <a:p>
            <a:pPr marL="0" lvl="1" indent="-285750">
              <a:buClr>
                <a:srgbClr val="E46C0A"/>
              </a:buClr>
              <a:defRPr/>
            </a:pPr>
            <a:r>
              <a:rPr lang="zh-CN" altLang="zh-CN" sz="1600" b="1" kern="0" dirty="0">
                <a:solidFill>
                  <a:srgbClr val="FF0000"/>
                </a:solidFill>
                <a:latin typeface="+mj-ea"/>
              </a:rPr>
              <a:t>形式化的安全模型</a:t>
            </a:r>
          </a:p>
        </p:txBody>
      </p:sp>
      <p:sp>
        <p:nvSpPr>
          <p:cNvPr id="17" name="TextBox 6">
            <a:extLst>
              <a:ext uri="{FF2B5EF4-FFF2-40B4-BE49-F238E27FC236}">
                <a16:creationId xmlns:a16="http://schemas.microsoft.com/office/drawing/2014/main" id="{7DF853C2-08E5-4025-BFE5-4423462920D5}"/>
              </a:ext>
            </a:extLst>
          </p:cNvPr>
          <p:cNvSpPr txBox="1">
            <a:spLocks noChangeArrowheads="1"/>
          </p:cNvSpPr>
          <p:nvPr/>
        </p:nvSpPr>
        <p:spPr bwMode="auto">
          <a:xfrm>
            <a:off x="2071688" y="4286250"/>
            <a:ext cx="2357437" cy="338138"/>
          </a:xfrm>
          <a:prstGeom prst="rect">
            <a:avLst/>
          </a:prstGeom>
          <a:noFill/>
          <a:ln w="9525">
            <a:noFill/>
            <a:miter lim="800000"/>
            <a:headEnd/>
            <a:tailEnd/>
          </a:ln>
        </p:spPr>
        <p:txBody>
          <a:bodyPr>
            <a:spAutoFit/>
          </a:bodyPr>
          <a:lstStyle/>
          <a:p>
            <a:pPr marL="0" lvl="1" indent="-285750">
              <a:buClr>
                <a:srgbClr val="E46C0A"/>
              </a:buClr>
              <a:defRPr/>
            </a:pPr>
            <a:r>
              <a:rPr lang="zh-CN" altLang="zh-CN" sz="1600" b="1" kern="0" dirty="0">
                <a:solidFill>
                  <a:srgbClr val="0033CC"/>
                </a:solidFill>
                <a:latin typeface="+mj-ea"/>
              </a:rPr>
              <a:t>非形式化的安全模型</a:t>
            </a:r>
          </a:p>
        </p:txBody>
      </p:sp>
      <p:sp>
        <p:nvSpPr>
          <p:cNvPr id="20493" name="TextBox 6">
            <a:extLst>
              <a:ext uri="{FF2B5EF4-FFF2-40B4-BE49-F238E27FC236}">
                <a16:creationId xmlns:a16="http://schemas.microsoft.com/office/drawing/2014/main" id="{5CD9D199-C7D4-4B61-8813-402B56D089C6}"/>
              </a:ext>
            </a:extLst>
          </p:cNvPr>
          <p:cNvSpPr txBox="1">
            <a:spLocks noChangeArrowheads="1"/>
          </p:cNvSpPr>
          <p:nvPr/>
        </p:nvSpPr>
        <p:spPr bwMode="auto">
          <a:xfrm>
            <a:off x="214313" y="4143375"/>
            <a:ext cx="164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600" b="1">
                <a:solidFill>
                  <a:srgbClr val="FF0000"/>
                </a:solidFill>
              </a:rPr>
              <a:t>安全模型的分类</a:t>
            </a:r>
          </a:p>
        </p:txBody>
      </p:sp>
      <p:sp>
        <p:nvSpPr>
          <p:cNvPr id="15" name="标题 1">
            <a:extLst>
              <a:ext uri="{FF2B5EF4-FFF2-40B4-BE49-F238E27FC236}">
                <a16:creationId xmlns:a16="http://schemas.microsoft.com/office/drawing/2014/main" id="{E25A2811-153E-4D38-BEB9-84EB02DA41BF}"/>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19" name="标题 1">
            <a:extLst>
              <a:ext uri="{FF2B5EF4-FFF2-40B4-BE49-F238E27FC236}">
                <a16:creationId xmlns:a16="http://schemas.microsoft.com/office/drawing/2014/main" id="{E1AEB03F-24DF-4E8E-A2C9-E01DD253FEEE}"/>
              </a:ext>
            </a:extLst>
          </p:cNvPr>
          <p:cNvSpPr txBox="1">
            <a:spLocks/>
          </p:cNvSpPr>
          <p:nvPr/>
        </p:nvSpPr>
        <p:spPr>
          <a:xfrm>
            <a:off x="285720" y="642924"/>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spTree>
  </p:cSld>
  <p:clrMapOvr>
    <a:masterClrMapping/>
  </p:clrMapOvr>
  <p:transition spd="med">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内容占位符 2">
            <a:extLst>
              <a:ext uri="{FF2B5EF4-FFF2-40B4-BE49-F238E27FC236}">
                <a16:creationId xmlns:a16="http://schemas.microsoft.com/office/drawing/2014/main" id="{F398C27A-778A-4342-BD94-4ACEFA2A87E3}"/>
              </a:ext>
            </a:extLst>
          </p:cNvPr>
          <p:cNvSpPr>
            <a:spLocks noGrp="1"/>
          </p:cNvSpPr>
          <p:nvPr>
            <p:ph idx="1"/>
          </p:nvPr>
        </p:nvSpPr>
        <p:spPr>
          <a:xfrm>
            <a:off x="357188" y="928688"/>
            <a:ext cx="8429625" cy="792162"/>
          </a:xfrm>
        </p:spPr>
        <p:txBody>
          <a:bodyPr/>
          <a:lstStyle/>
          <a:p>
            <a:r>
              <a:rPr lang="zh-CN" altLang="zh-CN" b="1">
                <a:solidFill>
                  <a:srgbClr val="0033CC"/>
                </a:solidFill>
              </a:rPr>
              <a:t>形式化的安全模型</a:t>
            </a:r>
            <a:r>
              <a:rPr lang="zh-CN" altLang="zh-CN" b="1">
                <a:solidFill>
                  <a:srgbClr val="FF0000"/>
                </a:solidFill>
              </a:rPr>
              <a:t>是设计开发</a:t>
            </a:r>
            <a:r>
              <a:rPr lang="zh-CN" altLang="zh-CN" b="1">
                <a:solidFill>
                  <a:srgbClr val="0033CC"/>
                </a:solidFill>
              </a:rPr>
              <a:t>高级别安全系统</a:t>
            </a:r>
            <a:r>
              <a:rPr lang="zh-CN" altLang="zh-CN" b="1">
                <a:solidFill>
                  <a:srgbClr val="FF0000"/>
                </a:solidFill>
              </a:rPr>
              <a:t>的前提</a:t>
            </a:r>
            <a:r>
              <a:rPr lang="zh-CN" altLang="zh-CN" b="1"/>
              <a:t>。</a:t>
            </a:r>
            <a:endParaRPr lang="en-US" altLang="zh-CN" b="1"/>
          </a:p>
          <a:p>
            <a:r>
              <a:rPr lang="zh-CN" altLang="zh-CN" b="1"/>
              <a:t>如果是用</a:t>
            </a:r>
            <a:r>
              <a:rPr lang="zh-CN" altLang="zh-CN" b="1">
                <a:solidFill>
                  <a:srgbClr val="0033CC"/>
                </a:solidFill>
              </a:rPr>
              <a:t>非形式化的开发路径</a:t>
            </a:r>
            <a:r>
              <a:rPr lang="zh-CN" altLang="zh-CN" b="1"/>
              <a:t>，修改一个现有的操作系统以改进它的安全性能，则</a:t>
            </a:r>
            <a:r>
              <a:rPr lang="zh-CN" altLang="zh-CN" b="1">
                <a:solidFill>
                  <a:srgbClr val="FF0000"/>
                </a:solidFill>
              </a:rPr>
              <a:t>只能达到</a:t>
            </a:r>
            <a:r>
              <a:rPr lang="zh-CN" altLang="zh-CN" b="1">
                <a:solidFill>
                  <a:srgbClr val="0033CC"/>
                </a:solidFill>
              </a:rPr>
              <a:t>中等的安全级别</a:t>
            </a:r>
            <a:endParaRPr lang="zh-CN" altLang="en-US" b="1">
              <a:solidFill>
                <a:srgbClr val="0033CC"/>
              </a:solidFill>
            </a:endParaRPr>
          </a:p>
        </p:txBody>
      </p:sp>
      <p:sp>
        <p:nvSpPr>
          <p:cNvPr id="5" name="标题 1">
            <a:extLst>
              <a:ext uri="{FF2B5EF4-FFF2-40B4-BE49-F238E27FC236}">
                <a16:creationId xmlns:a16="http://schemas.microsoft.com/office/drawing/2014/main" id="{EB430526-E12A-4874-8ACA-DF78983EB0E0}"/>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6" name="标题 1">
            <a:extLst>
              <a:ext uri="{FF2B5EF4-FFF2-40B4-BE49-F238E27FC236}">
                <a16:creationId xmlns:a16="http://schemas.microsoft.com/office/drawing/2014/main" id="{3F3C1130-1525-43C4-B445-C2604FD9F8E5}"/>
              </a:ext>
            </a:extLst>
          </p:cNvPr>
          <p:cNvSpPr txBox="1">
            <a:spLocks/>
          </p:cNvSpPr>
          <p:nvPr/>
        </p:nvSpPr>
        <p:spPr>
          <a:xfrm>
            <a:off x="214282" y="571486"/>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graphicFrame>
        <p:nvGraphicFramePr>
          <p:cNvPr id="2" name="对象 4">
            <a:extLst>
              <a:ext uri="{FF2B5EF4-FFF2-40B4-BE49-F238E27FC236}">
                <a16:creationId xmlns:a16="http://schemas.microsoft.com/office/drawing/2014/main" id="{88CD57AD-BD7D-4EAB-BE00-DFA179D723D6}"/>
              </a:ext>
            </a:extLst>
          </p:cNvPr>
          <p:cNvGraphicFramePr>
            <a:graphicFrameLocks noChangeAspect="1"/>
          </p:cNvGraphicFramePr>
          <p:nvPr/>
        </p:nvGraphicFramePr>
        <p:xfrm>
          <a:off x="2484438" y="1851025"/>
          <a:ext cx="4208462" cy="3168650"/>
        </p:xfrm>
        <a:graphic>
          <a:graphicData uri="http://schemas.openxmlformats.org/presentationml/2006/ole">
            <mc:AlternateContent xmlns:mc="http://schemas.openxmlformats.org/markup-compatibility/2006">
              <mc:Choice xmlns:v="urn:schemas-microsoft-com:vml" Requires="v">
                <p:oleObj name="Visio" r:id="rId2" imgW="2622022" imgH="1970862" progId="Visio.Drawing.11">
                  <p:embed/>
                </p:oleObj>
              </mc:Choice>
              <mc:Fallback>
                <p:oleObj name="Visio" r:id="rId2" imgW="2622022" imgH="1970862" progId="Visio.Drawing.11">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851025"/>
                        <a:ext cx="4208462"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Effect transition="in" filter="fade">
                                      <p:cBhvr>
                                        <p:cTn id="7" dur="500"/>
                                        <p:tgtEl>
                                          <p:spTgt spid="20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1">
                                            <p:txEl>
                                              <p:pRg st="1" end="1"/>
                                            </p:txEl>
                                          </p:spTgt>
                                        </p:tgtEl>
                                        <p:attrNameLst>
                                          <p:attrName>style.visibility</p:attrName>
                                        </p:attrNameLst>
                                      </p:cBhvr>
                                      <p:to>
                                        <p:strVal val="visible"/>
                                      </p:to>
                                    </p:set>
                                    <p:animEffect transition="in" filter="fade">
                                      <p:cBhvr>
                                        <p:cTn id="12" dur="500"/>
                                        <p:tgtEl>
                                          <p:spTgt spid="20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4)">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内容占位符 2">
            <a:extLst>
              <a:ext uri="{FF2B5EF4-FFF2-40B4-BE49-F238E27FC236}">
                <a16:creationId xmlns:a16="http://schemas.microsoft.com/office/drawing/2014/main" id="{B5323F63-97B4-4B56-9A3B-B73E2248CBE2}"/>
              </a:ext>
            </a:extLst>
          </p:cNvPr>
          <p:cNvSpPr>
            <a:spLocks noGrp="1"/>
          </p:cNvSpPr>
          <p:nvPr>
            <p:ph idx="1"/>
          </p:nvPr>
        </p:nvSpPr>
        <p:spPr>
          <a:xfrm>
            <a:off x="684213" y="1995488"/>
            <a:ext cx="8135937" cy="1790700"/>
          </a:xfrm>
        </p:spPr>
        <p:txBody>
          <a:bodyPr/>
          <a:lstStyle/>
          <a:p>
            <a:pPr marL="0" indent="0">
              <a:buFont typeface="Wingdings" panose="05000000000000000000" pitchFamily="2" charset="2"/>
              <a:buNone/>
              <a:defRPr/>
            </a:pPr>
            <a:r>
              <a:rPr lang="zh-CN" altLang="zh-CN" b="1" dirty="0"/>
              <a:t>本章学习要点</a:t>
            </a:r>
            <a:r>
              <a:rPr lang="zh-CN" altLang="en-US" b="1" dirty="0"/>
              <a:t>（</a:t>
            </a:r>
            <a:r>
              <a:rPr lang="zh-CN" altLang="en-US" b="1" dirty="0">
                <a:solidFill>
                  <a:srgbClr val="FF0000"/>
                </a:solidFill>
              </a:rPr>
              <a:t>具体注意</a:t>
            </a:r>
            <a:r>
              <a:rPr lang="zh-CN" altLang="en-US" b="1" dirty="0"/>
              <a:t>：课件中标成</a:t>
            </a:r>
            <a:r>
              <a:rPr lang="zh-CN" altLang="en-US" b="1" dirty="0">
                <a:solidFill>
                  <a:srgbClr val="FF0000"/>
                </a:solidFill>
              </a:rPr>
              <a:t>红色</a:t>
            </a:r>
            <a:r>
              <a:rPr lang="zh-CN" altLang="en-US" b="1" dirty="0"/>
              <a:t>和</a:t>
            </a:r>
            <a:r>
              <a:rPr lang="zh-CN" altLang="en-US" b="1" dirty="0">
                <a:solidFill>
                  <a:srgbClr val="0033CC"/>
                </a:solidFill>
              </a:rPr>
              <a:t>蓝色</a:t>
            </a:r>
            <a:r>
              <a:rPr lang="zh-CN" altLang="en-US" b="1" dirty="0"/>
              <a:t>的部分） </a:t>
            </a:r>
            <a:r>
              <a:rPr lang="zh-CN" altLang="zh-CN" b="1" dirty="0"/>
              <a:t>：</a:t>
            </a:r>
          </a:p>
          <a:p>
            <a:pPr>
              <a:buFont typeface="Wingdings" panose="05000000000000000000" pitchFamily="2" charset="2"/>
              <a:buChar char="Ø"/>
              <a:defRPr/>
            </a:pPr>
            <a:r>
              <a:rPr lang="zh-CN" altLang="en-US" b="1" dirty="0">
                <a:solidFill>
                  <a:srgbClr val="FF0000"/>
                </a:solidFill>
              </a:rPr>
              <a:t>了解</a:t>
            </a:r>
            <a:r>
              <a:rPr lang="zh-CN" altLang="en-US" b="1" dirty="0"/>
              <a:t>操作系统安全的发展历史；</a:t>
            </a:r>
            <a:endParaRPr lang="en-US" altLang="zh-CN" b="1" dirty="0"/>
          </a:p>
          <a:p>
            <a:pPr>
              <a:buFont typeface="Wingdings" panose="05000000000000000000" pitchFamily="2" charset="2"/>
              <a:buChar char="Ø"/>
              <a:defRPr/>
            </a:pPr>
            <a:r>
              <a:rPr lang="zh-CN" altLang="en-US" b="1" dirty="0">
                <a:solidFill>
                  <a:srgbClr val="FF0000"/>
                </a:solidFill>
              </a:rPr>
              <a:t>掌握</a:t>
            </a:r>
            <a:r>
              <a:rPr lang="zh-CN" altLang="zh-CN" b="1" dirty="0"/>
              <a:t>安全操作系统的安全策略与模型</a:t>
            </a:r>
            <a:r>
              <a:rPr lang="zh-CN" altLang="en-US" b="1" dirty="0"/>
              <a:t>；</a:t>
            </a:r>
            <a:r>
              <a:rPr lang="en-US" altLang="zh-CN" b="1" u="sng" dirty="0">
                <a:solidFill>
                  <a:srgbClr val="FF0000"/>
                </a:solidFill>
              </a:rPr>
              <a:t> (</a:t>
            </a:r>
            <a:r>
              <a:rPr lang="zh-CN" altLang="en-US" b="1" u="sng" dirty="0">
                <a:solidFill>
                  <a:srgbClr val="FF0000"/>
                </a:solidFill>
              </a:rPr>
              <a:t>重点</a:t>
            </a:r>
            <a:r>
              <a:rPr lang="en-US" altLang="zh-CN" b="1" u="sng" dirty="0">
                <a:solidFill>
                  <a:srgbClr val="FF0000"/>
                </a:solidFill>
              </a:rPr>
              <a:t>)</a:t>
            </a:r>
            <a:endParaRPr lang="zh-CN" altLang="zh-CN" b="1" dirty="0"/>
          </a:p>
          <a:p>
            <a:pPr>
              <a:buFont typeface="Wingdings" panose="05000000000000000000" pitchFamily="2" charset="2"/>
              <a:buChar char="Ø"/>
              <a:defRPr/>
            </a:pPr>
            <a:r>
              <a:rPr lang="zh-CN" altLang="en-US" b="1" dirty="0">
                <a:solidFill>
                  <a:srgbClr val="FF0000"/>
                </a:solidFill>
              </a:rPr>
              <a:t>掌握</a:t>
            </a:r>
            <a:r>
              <a:rPr lang="zh-CN" altLang="zh-CN" b="1" dirty="0"/>
              <a:t>安全操作系统的访问控制机制</a:t>
            </a:r>
            <a:r>
              <a:rPr lang="zh-CN" altLang="en-US" b="1" dirty="0"/>
              <a:t>；</a:t>
            </a:r>
            <a:r>
              <a:rPr lang="en-US" altLang="zh-CN" b="1" u="sng" dirty="0">
                <a:solidFill>
                  <a:srgbClr val="FF0000"/>
                </a:solidFill>
              </a:rPr>
              <a:t> (</a:t>
            </a:r>
            <a:r>
              <a:rPr lang="zh-CN" altLang="en-US" b="1" u="sng" dirty="0">
                <a:solidFill>
                  <a:srgbClr val="FF0000"/>
                </a:solidFill>
              </a:rPr>
              <a:t>重点</a:t>
            </a:r>
            <a:r>
              <a:rPr lang="en-US" altLang="zh-CN" b="1" u="sng" dirty="0">
                <a:solidFill>
                  <a:srgbClr val="FF0000"/>
                </a:solidFill>
              </a:rPr>
              <a:t>)</a:t>
            </a:r>
            <a:endParaRPr lang="zh-CN" altLang="zh-CN" b="1" dirty="0"/>
          </a:p>
          <a:p>
            <a:pPr>
              <a:buFont typeface="Wingdings" panose="05000000000000000000" pitchFamily="2" charset="2"/>
              <a:buChar char="Ø"/>
              <a:defRPr/>
            </a:pPr>
            <a:r>
              <a:rPr lang="zh-CN" altLang="zh-CN" b="1" dirty="0">
                <a:solidFill>
                  <a:srgbClr val="FF0000"/>
                </a:solidFill>
              </a:rPr>
              <a:t>了解</a:t>
            </a:r>
            <a:r>
              <a:rPr lang="zh-CN" altLang="zh-CN" b="1" dirty="0"/>
              <a:t>安全操作系统的评测方法与准则。</a:t>
            </a:r>
            <a:endParaRPr lang="zh-CN" altLang="en-US" b="1" dirty="0"/>
          </a:p>
        </p:txBody>
      </p:sp>
      <p:sp>
        <p:nvSpPr>
          <p:cNvPr id="4" name="标题 1">
            <a:extLst>
              <a:ext uri="{FF2B5EF4-FFF2-40B4-BE49-F238E27FC236}">
                <a16:creationId xmlns:a16="http://schemas.microsoft.com/office/drawing/2014/main" id="{75284CD8-182C-4A92-908A-926CA991C0CC}"/>
              </a:ext>
            </a:extLst>
          </p:cNvPr>
          <p:cNvSpPr txBox="1">
            <a:spLocks/>
          </p:cNvSpPr>
          <p:nvPr/>
        </p:nvSpPr>
        <p:spPr>
          <a:xfrm>
            <a:off x="0" y="1071552"/>
            <a:ext cx="9144000" cy="1103313"/>
          </a:xfrm>
          <a:prstGeom prst="rect">
            <a:avLst/>
          </a:prstGeom>
        </p:spPr>
        <p:txBody>
          <a:bodyPr/>
          <a:lstStyle/>
          <a:p>
            <a:pPr algn="ctr">
              <a:defRPr/>
            </a:pPr>
            <a:r>
              <a:rPr lang="zh-CN" altLang="en-US" sz="3000" b="1" dirty="0">
                <a:solidFill>
                  <a:srgbClr val="C00000"/>
                </a:solidFill>
                <a:effectLst>
                  <a:reflection blurRad="6350" stA="50000" endA="300" endPos="50000" dist="60007" dir="5400000" sy="-100000" algn="bl" rotWithShape="0"/>
                </a:effectLst>
                <a:latin typeface="微软雅黑" pitchFamily="34" charset="-122"/>
                <a:cs typeface="+mj-cs"/>
              </a:rPr>
              <a:t>第</a:t>
            </a:r>
            <a:r>
              <a:rPr lang="en-US" altLang="zh-CN" sz="3000" b="1" dirty="0">
                <a:solidFill>
                  <a:srgbClr val="C00000"/>
                </a:solidFill>
                <a:effectLst>
                  <a:reflection blurRad="6350" stA="50000" endA="300" endPos="50000" dist="60007" dir="5400000" sy="-100000" algn="bl" rotWithShape="0"/>
                </a:effectLst>
                <a:latin typeface="微软雅黑" pitchFamily="34" charset="-122"/>
                <a:cs typeface="+mj-cs"/>
              </a:rPr>
              <a:t>5</a:t>
            </a:r>
            <a:r>
              <a:rPr lang="zh-CN" altLang="en-US" sz="3000" b="1" dirty="0">
                <a:solidFill>
                  <a:srgbClr val="C00000"/>
                </a:solidFill>
                <a:effectLst>
                  <a:reflection blurRad="6350" stA="50000" endA="300" endPos="50000" dist="60007" dir="5400000" sy="-100000" algn="bl" rotWithShape="0"/>
                </a:effectLst>
                <a:latin typeface="微软雅黑" pitchFamily="34" charset="-122"/>
                <a:cs typeface="+mj-cs"/>
              </a:rPr>
              <a:t>章  操作系统安全</a:t>
            </a:r>
          </a:p>
        </p:txBody>
      </p:sp>
    </p:spTree>
  </p:cSld>
  <p:clrMapOvr>
    <a:masterClrMapping/>
  </p:clrMapOvr>
  <p:transition spd="med">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左大括号 4">
            <a:extLst>
              <a:ext uri="{FF2B5EF4-FFF2-40B4-BE49-F238E27FC236}">
                <a16:creationId xmlns:a16="http://schemas.microsoft.com/office/drawing/2014/main" id="{2FE6691D-0BB0-4894-8626-8CB70619254A}"/>
              </a:ext>
            </a:extLst>
          </p:cNvPr>
          <p:cNvSpPr>
            <a:spLocks/>
          </p:cNvSpPr>
          <p:nvPr/>
        </p:nvSpPr>
        <p:spPr bwMode="auto">
          <a:xfrm>
            <a:off x="2857500" y="928688"/>
            <a:ext cx="357188" cy="3143250"/>
          </a:xfrm>
          <a:prstGeom prst="leftBrace">
            <a:avLst>
              <a:gd name="adj1" fmla="val 42533"/>
              <a:gd name="adj2"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b="1"/>
          </a:p>
        </p:txBody>
      </p:sp>
      <p:sp>
        <p:nvSpPr>
          <p:cNvPr id="21507" name="TextBox 6">
            <a:extLst>
              <a:ext uri="{FF2B5EF4-FFF2-40B4-BE49-F238E27FC236}">
                <a16:creationId xmlns:a16="http://schemas.microsoft.com/office/drawing/2014/main" id="{483E0628-883B-47EA-869C-35697E5D1B19}"/>
              </a:ext>
            </a:extLst>
          </p:cNvPr>
          <p:cNvSpPr txBox="1">
            <a:spLocks noChangeArrowheads="1"/>
          </p:cNvSpPr>
          <p:nvPr/>
        </p:nvSpPr>
        <p:spPr bwMode="auto">
          <a:xfrm>
            <a:off x="1571625" y="2214563"/>
            <a:ext cx="128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buFont typeface="Wingdings" panose="05000000000000000000" pitchFamily="2" charset="2"/>
              <a:buNone/>
            </a:pPr>
            <a:r>
              <a:rPr lang="en-US" altLang="zh-CN" sz="1600" b="1">
                <a:solidFill>
                  <a:srgbClr val="FF0000"/>
                </a:solidFill>
              </a:rPr>
              <a:t>3.</a:t>
            </a:r>
            <a:r>
              <a:rPr lang="zh-CN" altLang="zh-CN" sz="1600" b="1">
                <a:solidFill>
                  <a:srgbClr val="FF0000"/>
                </a:solidFill>
              </a:rPr>
              <a:t>主要安全</a:t>
            </a:r>
            <a:r>
              <a:rPr lang="en-US" altLang="zh-CN" sz="1600" b="1">
                <a:solidFill>
                  <a:srgbClr val="FF0000"/>
                </a:solidFill>
              </a:rPr>
              <a:t> </a:t>
            </a:r>
          </a:p>
          <a:p>
            <a:pPr>
              <a:buFont typeface="Wingdings" panose="05000000000000000000" pitchFamily="2" charset="2"/>
              <a:buNone/>
            </a:pPr>
            <a:r>
              <a:rPr lang="en-US" altLang="zh-CN" sz="1600" b="1">
                <a:solidFill>
                  <a:srgbClr val="FF0000"/>
                </a:solidFill>
              </a:rPr>
              <a:t>   </a:t>
            </a:r>
            <a:r>
              <a:rPr lang="zh-CN" altLang="zh-CN" sz="1600" b="1">
                <a:solidFill>
                  <a:srgbClr val="FF0000"/>
                </a:solidFill>
              </a:rPr>
              <a:t>模型介绍</a:t>
            </a:r>
          </a:p>
        </p:txBody>
      </p:sp>
      <p:sp>
        <p:nvSpPr>
          <p:cNvPr id="21508" name="TextBox 6">
            <a:extLst>
              <a:ext uri="{FF2B5EF4-FFF2-40B4-BE49-F238E27FC236}">
                <a16:creationId xmlns:a16="http://schemas.microsoft.com/office/drawing/2014/main" id="{C7645380-D044-4B8D-9F9B-4B28A7C81668}"/>
              </a:ext>
            </a:extLst>
          </p:cNvPr>
          <p:cNvSpPr txBox="1">
            <a:spLocks noChangeArrowheads="1"/>
          </p:cNvSpPr>
          <p:nvPr/>
        </p:nvSpPr>
        <p:spPr bwMode="auto">
          <a:xfrm>
            <a:off x="3214688" y="857250"/>
            <a:ext cx="20716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buFont typeface="Wingdings" panose="05000000000000000000" pitchFamily="2" charset="2"/>
              <a:buNone/>
            </a:pPr>
            <a:r>
              <a:rPr lang="en-US" altLang="zh-CN" sz="1600" b="1">
                <a:solidFill>
                  <a:srgbClr val="FF0000"/>
                </a:solidFill>
              </a:rPr>
              <a:t>BLP</a:t>
            </a:r>
            <a:r>
              <a:rPr lang="zh-CN" altLang="zh-CN" sz="1600" b="1">
                <a:solidFill>
                  <a:srgbClr val="FF0000"/>
                </a:solidFill>
              </a:rPr>
              <a:t>机密性安全模型</a:t>
            </a:r>
          </a:p>
        </p:txBody>
      </p:sp>
      <p:sp>
        <p:nvSpPr>
          <p:cNvPr id="21509" name="TextBox 6">
            <a:extLst>
              <a:ext uri="{FF2B5EF4-FFF2-40B4-BE49-F238E27FC236}">
                <a16:creationId xmlns:a16="http://schemas.microsoft.com/office/drawing/2014/main" id="{616DF439-1B79-4D3D-8C64-582E16F84A63}"/>
              </a:ext>
            </a:extLst>
          </p:cNvPr>
          <p:cNvSpPr txBox="1">
            <a:spLocks noChangeArrowheads="1"/>
          </p:cNvSpPr>
          <p:nvPr/>
        </p:nvSpPr>
        <p:spPr bwMode="auto">
          <a:xfrm>
            <a:off x="3214688" y="1285875"/>
            <a:ext cx="20716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buFont typeface="Wingdings" panose="05000000000000000000" pitchFamily="2" charset="2"/>
              <a:buNone/>
            </a:pPr>
            <a:r>
              <a:rPr lang="en-US" altLang="zh-CN" sz="1600" b="1">
                <a:solidFill>
                  <a:srgbClr val="FF0000"/>
                </a:solidFill>
              </a:rPr>
              <a:t>Biba</a:t>
            </a:r>
            <a:r>
              <a:rPr lang="zh-CN" altLang="zh-CN" sz="1600" b="1">
                <a:solidFill>
                  <a:srgbClr val="FF0000"/>
                </a:solidFill>
              </a:rPr>
              <a:t>完整性安全模型</a:t>
            </a:r>
          </a:p>
        </p:txBody>
      </p:sp>
      <p:sp>
        <p:nvSpPr>
          <p:cNvPr id="21510" name="TextBox 7">
            <a:extLst>
              <a:ext uri="{FF2B5EF4-FFF2-40B4-BE49-F238E27FC236}">
                <a16:creationId xmlns:a16="http://schemas.microsoft.com/office/drawing/2014/main" id="{823BD561-D7E3-4FF6-B343-C67773CF44E3}"/>
              </a:ext>
            </a:extLst>
          </p:cNvPr>
          <p:cNvSpPr txBox="1">
            <a:spLocks noChangeArrowheads="1"/>
          </p:cNvSpPr>
          <p:nvPr/>
        </p:nvSpPr>
        <p:spPr bwMode="auto">
          <a:xfrm>
            <a:off x="3214688" y="1785938"/>
            <a:ext cx="17891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buFont typeface="Wingdings" panose="05000000000000000000" pitchFamily="2" charset="2"/>
              <a:buNone/>
            </a:pPr>
            <a:r>
              <a:rPr lang="en-US" altLang="zh-CN" sz="1600" b="1">
                <a:solidFill>
                  <a:srgbClr val="FF0000"/>
                </a:solidFill>
              </a:rPr>
              <a:t>RBAC</a:t>
            </a:r>
            <a:r>
              <a:rPr lang="zh-CN" altLang="zh-CN" sz="1600" b="1">
                <a:solidFill>
                  <a:srgbClr val="FF0000"/>
                </a:solidFill>
              </a:rPr>
              <a:t>安全模型</a:t>
            </a:r>
          </a:p>
        </p:txBody>
      </p:sp>
      <p:sp>
        <p:nvSpPr>
          <p:cNvPr id="21511" name="TextBox 8">
            <a:extLst>
              <a:ext uri="{FF2B5EF4-FFF2-40B4-BE49-F238E27FC236}">
                <a16:creationId xmlns:a16="http://schemas.microsoft.com/office/drawing/2014/main" id="{4DFCCFBA-244E-47CD-8D86-A7B7CC1D673C}"/>
              </a:ext>
            </a:extLst>
          </p:cNvPr>
          <p:cNvSpPr txBox="1">
            <a:spLocks noChangeArrowheads="1"/>
          </p:cNvSpPr>
          <p:nvPr/>
        </p:nvSpPr>
        <p:spPr bwMode="auto">
          <a:xfrm>
            <a:off x="3214688" y="2286000"/>
            <a:ext cx="2857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buFont typeface="Wingdings" panose="05000000000000000000" pitchFamily="2" charset="2"/>
              <a:buNone/>
            </a:pPr>
            <a:r>
              <a:rPr lang="en-US" altLang="zh-CN" sz="1600" b="1"/>
              <a:t>Clark-Wilson</a:t>
            </a:r>
            <a:r>
              <a:rPr lang="zh-CN" altLang="zh-CN" sz="1600" b="1"/>
              <a:t>完整性安全模型</a:t>
            </a:r>
          </a:p>
        </p:txBody>
      </p:sp>
      <p:sp>
        <p:nvSpPr>
          <p:cNvPr id="21512" name="TextBox 9">
            <a:extLst>
              <a:ext uri="{FF2B5EF4-FFF2-40B4-BE49-F238E27FC236}">
                <a16:creationId xmlns:a16="http://schemas.microsoft.com/office/drawing/2014/main" id="{76ECDB7D-01EB-4AE0-A4E5-B76838C575FE}"/>
              </a:ext>
            </a:extLst>
          </p:cNvPr>
          <p:cNvSpPr txBox="1">
            <a:spLocks noChangeArrowheads="1"/>
          </p:cNvSpPr>
          <p:nvPr/>
        </p:nvSpPr>
        <p:spPr bwMode="auto">
          <a:xfrm>
            <a:off x="3286125" y="3286125"/>
            <a:ext cx="142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buFont typeface="Wingdings" panose="05000000000000000000" pitchFamily="2" charset="2"/>
              <a:buNone/>
            </a:pPr>
            <a:r>
              <a:rPr lang="en-US" altLang="zh-CN" sz="1600" b="1"/>
              <a:t>DTE</a:t>
            </a:r>
            <a:r>
              <a:rPr lang="zh-CN" altLang="zh-CN" sz="1600" b="1"/>
              <a:t>安全模型</a:t>
            </a:r>
          </a:p>
        </p:txBody>
      </p:sp>
      <p:sp>
        <p:nvSpPr>
          <p:cNvPr id="21513" name="TextBox 10">
            <a:extLst>
              <a:ext uri="{FF2B5EF4-FFF2-40B4-BE49-F238E27FC236}">
                <a16:creationId xmlns:a16="http://schemas.microsoft.com/office/drawing/2014/main" id="{B347F09F-E0A6-4864-B05D-00D101DA0F1B}"/>
              </a:ext>
            </a:extLst>
          </p:cNvPr>
          <p:cNvSpPr txBox="1">
            <a:spLocks noChangeArrowheads="1"/>
          </p:cNvSpPr>
          <p:nvPr/>
        </p:nvSpPr>
        <p:spPr bwMode="auto">
          <a:xfrm>
            <a:off x="3286125" y="2786063"/>
            <a:ext cx="12144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buFont typeface="Wingdings" panose="05000000000000000000" pitchFamily="2" charset="2"/>
              <a:buNone/>
            </a:pPr>
            <a:r>
              <a:rPr lang="zh-CN" altLang="zh-CN" sz="1600" b="1"/>
              <a:t>信息流模型</a:t>
            </a:r>
          </a:p>
        </p:txBody>
      </p:sp>
      <p:sp>
        <p:nvSpPr>
          <p:cNvPr id="21514" name="TextBox 11">
            <a:extLst>
              <a:ext uri="{FF2B5EF4-FFF2-40B4-BE49-F238E27FC236}">
                <a16:creationId xmlns:a16="http://schemas.microsoft.com/office/drawing/2014/main" id="{EA23E464-DB1E-40BB-AB5E-BED90F98CEDF}"/>
              </a:ext>
            </a:extLst>
          </p:cNvPr>
          <p:cNvSpPr txBox="1">
            <a:spLocks noChangeArrowheads="1"/>
          </p:cNvSpPr>
          <p:nvPr/>
        </p:nvSpPr>
        <p:spPr bwMode="auto">
          <a:xfrm>
            <a:off x="3286125" y="3786188"/>
            <a:ext cx="1643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buFont typeface="Wingdings" panose="05000000000000000000" pitchFamily="2" charset="2"/>
              <a:buNone/>
            </a:pPr>
            <a:r>
              <a:rPr lang="zh-CN" altLang="zh-CN" sz="1600" b="1"/>
              <a:t>无干扰安全模型</a:t>
            </a:r>
          </a:p>
        </p:txBody>
      </p:sp>
      <p:sp>
        <p:nvSpPr>
          <p:cNvPr id="13" name="标题 1">
            <a:extLst>
              <a:ext uri="{FF2B5EF4-FFF2-40B4-BE49-F238E27FC236}">
                <a16:creationId xmlns:a16="http://schemas.microsoft.com/office/drawing/2014/main" id="{13E16AD8-EB24-4567-9809-D8F83B1F8326}"/>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14" name="标题 1">
            <a:extLst>
              <a:ext uri="{FF2B5EF4-FFF2-40B4-BE49-F238E27FC236}">
                <a16:creationId xmlns:a16="http://schemas.microsoft.com/office/drawing/2014/main" id="{5EF3E5EF-73C8-4638-9362-5BD3FA501CEF}"/>
              </a:ext>
            </a:extLst>
          </p:cNvPr>
          <p:cNvSpPr txBox="1">
            <a:spLocks/>
          </p:cNvSpPr>
          <p:nvPr/>
        </p:nvSpPr>
        <p:spPr>
          <a:xfrm>
            <a:off x="214282" y="571486"/>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spTree>
  </p:cSld>
  <p:clrMapOvr>
    <a:masterClrMapping/>
  </p:clrMapOvr>
  <p:transition spd="med">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4B9B23C8-5DA6-4C01-95EF-393B93D26517}"/>
              </a:ext>
            </a:extLst>
          </p:cNvPr>
          <p:cNvSpPr>
            <a:spLocks noGrp="1"/>
          </p:cNvSpPr>
          <p:nvPr>
            <p:ph idx="1"/>
          </p:nvPr>
        </p:nvSpPr>
        <p:spPr>
          <a:xfrm>
            <a:off x="428625" y="1643063"/>
            <a:ext cx="8229600" cy="2301875"/>
          </a:xfrm>
        </p:spPr>
        <p:txBody>
          <a:bodyPr/>
          <a:lstStyle/>
          <a:p>
            <a:r>
              <a:rPr lang="zh-CN" altLang="zh-CN" b="1"/>
              <a:t>一种</a:t>
            </a:r>
            <a:r>
              <a:rPr lang="zh-CN" altLang="zh-CN" b="1">
                <a:solidFill>
                  <a:srgbClr val="0033CC"/>
                </a:solidFill>
              </a:rPr>
              <a:t>适用于军事安全策略</a:t>
            </a:r>
            <a:r>
              <a:rPr lang="zh-CN" altLang="zh-CN" b="1"/>
              <a:t>的</a:t>
            </a:r>
            <a:r>
              <a:rPr lang="zh-CN" altLang="zh-CN" b="1">
                <a:solidFill>
                  <a:srgbClr val="FF0000"/>
                </a:solidFill>
              </a:rPr>
              <a:t>安全模型</a:t>
            </a:r>
          </a:p>
          <a:p>
            <a:r>
              <a:rPr lang="zh-CN" altLang="zh-CN" b="1"/>
              <a:t>将</a:t>
            </a:r>
            <a:r>
              <a:rPr lang="zh-CN" altLang="zh-CN" b="1">
                <a:solidFill>
                  <a:srgbClr val="FF0000"/>
                </a:solidFill>
              </a:rPr>
              <a:t>主体</a:t>
            </a:r>
            <a:r>
              <a:rPr lang="zh-CN" altLang="zh-CN" b="1"/>
              <a:t>定义为</a:t>
            </a:r>
            <a:r>
              <a:rPr lang="zh-CN" altLang="zh-CN" b="1">
                <a:solidFill>
                  <a:srgbClr val="0033CC"/>
                </a:solidFill>
              </a:rPr>
              <a:t>能够发起行为的实体</a:t>
            </a:r>
            <a:r>
              <a:rPr lang="zh-CN" altLang="zh-CN" b="1"/>
              <a:t>，将</a:t>
            </a:r>
            <a:r>
              <a:rPr lang="zh-CN" altLang="zh-CN" b="1">
                <a:solidFill>
                  <a:srgbClr val="FF0000"/>
                </a:solidFill>
              </a:rPr>
              <a:t>客体</a:t>
            </a:r>
            <a:r>
              <a:rPr lang="zh-CN" altLang="zh-CN" b="1"/>
              <a:t>定义为</a:t>
            </a:r>
            <a:r>
              <a:rPr lang="zh-CN" altLang="zh-CN" b="1">
                <a:solidFill>
                  <a:srgbClr val="0033CC"/>
                </a:solidFill>
              </a:rPr>
              <a:t>被动的主体行为承担者</a:t>
            </a:r>
            <a:endParaRPr lang="en-US" altLang="zh-CN" b="1">
              <a:solidFill>
                <a:srgbClr val="0033CC"/>
              </a:solidFill>
            </a:endParaRPr>
          </a:p>
          <a:p>
            <a:r>
              <a:rPr lang="zh-CN" altLang="zh-CN" b="1">
                <a:solidFill>
                  <a:srgbClr val="FF0000"/>
                </a:solidFill>
              </a:rPr>
              <a:t>是一个</a:t>
            </a:r>
            <a:r>
              <a:rPr lang="zh-CN" altLang="zh-CN" b="1">
                <a:solidFill>
                  <a:srgbClr val="0033CC"/>
                </a:solidFill>
              </a:rPr>
              <a:t>状态机模型</a:t>
            </a:r>
            <a:r>
              <a:rPr lang="zh-CN" altLang="zh-CN" b="1"/>
              <a:t>，对于一个系统而言，如果它的初始状态是安全的，并且所经过的一系列规则转换都保持安全，那么可以证明该系统的终止也是安全的。</a:t>
            </a:r>
            <a:r>
              <a:rPr lang="zh-CN" altLang="en-US" b="1"/>
              <a:t>（</a:t>
            </a:r>
            <a:r>
              <a:rPr lang="zh-CN" altLang="en-US" b="1">
                <a:solidFill>
                  <a:srgbClr val="FF0000"/>
                </a:solidFill>
              </a:rPr>
              <a:t>状态之间的转换都要符合安全模型</a:t>
            </a:r>
            <a:r>
              <a:rPr lang="zh-CN" altLang="en-US" b="1"/>
              <a:t>）</a:t>
            </a:r>
            <a:endParaRPr lang="zh-CN" altLang="zh-CN" b="1"/>
          </a:p>
          <a:p>
            <a:r>
              <a:rPr lang="zh-CN" altLang="zh-CN" sz="1400" b="1"/>
              <a:t>但随着计算机安全理论和技术的发展，</a:t>
            </a:r>
            <a:r>
              <a:rPr lang="en-US" altLang="zh-CN" sz="1400" b="1"/>
              <a:t>BLP</a:t>
            </a:r>
            <a:r>
              <a:rPr lang="zh-CN" altLang="zh-CN" sz="1400" b="1"/>
              <a:t>模型已不足以描述各种各样的安全需求。</a:t>
            </a:r>
            <a:endParaRPr lang="zh-CN" altLang="en-US" sz="1400" b="1"/>
          </a:p>
        </p:txBody>
      </p:sp>
      <p:sp>
        <p:nvSpPr>
          <p:cNvPr id="4" name="内容占位符 2">
            <a:extLst>
              <a:ext uri="{FF2B5EF4-FFF2-40B4-BE49-F238E27FC236}">
                <a16:creationId xmlns:a16="http://schemas.microsoft.com/office/drawing/2014/main" id="{780269EE-EA01-4BEE-B46E-9FD4D5996BE7}"/>
              </a:ext>
            </a:extLst>
          </p:cNvPr>
          <p:cNvSpPr txBox="1">
            <a:spLocks/>
          </p:cNvSpPr>
          <p:nvPr/>
        </p:nvSpPr>
        <p:spPr bwMode="auto">
          <a:xfrm>
            <a:off x="285750" y="1000125"/>
            <a:ext cx="2633663" cy="434975"/>
          </a:xfrm>
          <a:prstGeom prst="rect">
            <a:avLst/>
          </a:prstGeom>
          <a:noFill/>
          <a:ln w="9525">
            <a:noFill/>
            <a:miter lim="800000"/>
            <a:headEnd/>
            <a:tailEnd/>
          </a:ln>
        </p:spPr>
        <p:txBody>
          <a:bodyPr/>
          <a:lstStyle/>
          <a:p>
            <a:pPr>
              <a:lnSpc>
                <a:spcPct val="150000"/>
              </a:lnSpc>
              <a:buClr>
                <a:srgbClr val="E46C0A"/>
              </a:buClr>
              <a:buFont typeface="Wingdings" pitchFamily="2" charset="2"/>
              <a:buNone/>
              <a:defRPr/>
            </a:pPr>
            <a:r>
              <a:rPr lang="en-US" altLang="zh-CN" sz="1800" b="1" kern="0" dirty="0">
                <a:solidFill>
                  <a:srgbClr val="0033CC"/>
                </a:solidFill>
                <a:latin typeface="+mj-ea"/>
                <a:ea typeface="+mj-ea"/>
              </a:rPr>
              <a:t>1</a:t>
            </a:r>
            <a:r>
              <a:rPr lang="zh-CN" altLang="zh-CN" sz="1800" b="1" kern="0" dirty="0">
                <a:solidFill>
                  <a:srgbClr val="0033CC"/>
                </a:solidFill>
                <a:latin typeface="+mj-ea"/>
                <a:ea typeface="+mj-ea"/>
              </a:rPr>
              <a:t>）</a:t>
            </a:r>
            <a:r>
              <a:rPr lang="en-US" altLang="zh-CN" sz="1800" b="1" kern="0" dirty="0">
                <a:solidFill>
                  <a:srgbClr val="0033CC"/>
                </a:solidFill>
                <a:latin typeface="+mj-ea"/>
                <a:ea typeface="+mj-ea"/>
              </a:rPr>
              <a:t>Bell-</a:t>
            </a:r>
            <a:r>
              <a:rPr lang="en-US" altLang="zh-CN" sz="1800" b="1" kern="0" dirty="0" err="1">
                <a:solidFill>
                  <a:srgbClr val="0033CC"/>
                </a:solidFill>
                <a:latin typeface="+mj-ea"/>
                <a:ea typeface="+mj-ea"/>
              </a:rPr>
              <a:t>Lapadula</a:t>
            </a:r>
            <a:r>
              <a:rPr lang="zh-CN" altLang="zh-CN" sz="1800" b="1" kern="0" dirty="0">
                <a:solidFill>
                  <a:srgbClr val="0033CC"/>
                </a:solidFill>
                <a:latin typeface="+mj-ea"/>
                <a:ea typeface="+mj-ea"/>
              </a:rPr>
              <a:t>模型</a:t>
            </a:r>
            <a:endParaRPr lang="zh-CN" altLang="en-US" sz="1800" b="1" kern="0" dirty="0">
              <a:solidFill>
                <a:srgbClr val="0033CC"/>
              </a:solidFill>
              <a:latin typeface="+mj-ea"/>
              <a:ea typeface="+mj-ea"/>
            </a:endParaRPr>
          </a:p>
        </p:txBody>
      </p:sp>
      <p:sp>
        <p:nvSpPr>
          <p:cNvPr id="5" name="标题 1">
            <a:extLst>
              <a:ext uri="{FF2B5EF4-FFF2-40B4-BE49-F238E27FC236}">
                <a16:creationId xmlns:a16="http://schemas.microsoft.com/office/drawing/2014/main" id="{ECD2B3FA-FDC6-47E1-8A55-DDAB61A84496}"/>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6" name="标题 1">
            <a:extLst>
              <a:ext uri="{FF2B5EF4-FFF2-40B4-BE49-F238E27FC236}">
                <a16:creationId xmlns:a16="http://schemas.microsoft.com/office/drawing/2014/main" id="{153C97B7-7F6F-47A7-8AC2-FD2A02B85C31}"/>
              </a:ext>
            </a:extLst>
          </p:cNvPr>
          <p:cNvSpPr txBox="1">
            <a:spLocks/>
          </p:cNvSpPr>
          <p:nvPr/>
        </p:nvSpPr>
        <p:spPr>
          <a:xfrm>
            <a:off x="214282" y="571486"/>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spTree>
  </p:cSld>
  <p:clrMapOvr>
    <a:masterClrMapping/>
  </p:clrMapOvr>
  <p:transition spd="med">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497BF2CB-262D-41F0-9384-3CB4138FB7A1}"/>
              </a:ext>
            </a:extLst>
          </p:cNvPr>
          <p:cNvSpPr>
            <a:spLocks noGrp="1"/>
          </p:cNvSpPr>
          <p:nvPr>
            <p:ph idx="1"/>
          </p:nvPr>
        </p:nvSpPr>
        <p:spPr>
          <a:xfrm>
            <a:off x="428625" y="1419225"/>
            <a:ext cx="8607425" cy="2525713"/>
          </a:xfrm>
        </p:spPr>
        <p:txBody>
          <a:bodyPr/>
          <a:lstStyle/>
          <a:p>
            <a:r>
              <a:rPr lang="zh-CN" altLang="en-US" b="1"/>
              <a:t>主体集</a:t>
            </a:r>
            <a:r>
              <a:rPr lang="en-US" altLang="zh-CN" b="1"/>
              <a:t>S={s</a:t>
            </a:r>
            <a:r>
              <a:rPr lang="en-US" altLang="zh-CN" b="1" baseline="-25000"/>
              <a:t>1</a:t>
            </a:r>
            <a:r>
              <a:rPr lang="en-US" altLang="zh-CN" b="1"/>
              <a:t>,s</a:t>
            </a:r>
            <a:r>
              <a:rPr lang="en-US" altLang="zh-CN" b="1" baseline="-25000"/>
              <a:t>2</a:t>
            </a:r>
            <a:r>
              <a:rPr lang="en-US" altLang="zh-CN" b="1"/>
              <a:t>,…</a:t>
            </a:r>
            <a:r>
              <a:rPr lang="zh-CN" altLang="en-US" b="1"/>
              <a:t>，</a:t>
            </a:r>
            <a:r>
              <a:rPr lang="en-US" altLang="zh-CN" b="1"/>
              <a:t>s</a:t>
            </a:r>
            <a:r>
              <a:rPr lang="en-US" altLang="zh-CN" b="1" baseline="-25000"/>
              <a:t>n</a:t>
            </a:r>
            <a:r>
              <a:rPr lang="en-US" altLang="zh-CN" b="1"/>
              <a:t>}		</a:t>
            </a:r>
            <a:r>
              <a:rPr lang="zh-CN" altLang="en-US" b="1">
                <a:solidFill>
                  <a:srgbClr val="0033CC"/>
                </a:solidFill>
              </a:rPr>
              <a:t>进程，用户</a:t>
            </a:r>
          </a:p>
          <a:p>
            <a:r>
              <a:rPr lang="zh-CN" altLang="en-US" b="1"/>
              <a:t>客体集</a:t>
            </a:r>
            <a:r>
              <a:rPr lang="en-US" altLang="zh-CN" b="1"/>
              <a:t>O={o</a:t>
            </a:r>
            <a:r>
              <a:rPr lang="en-US" altLang="zh-CN" b="1" baseline="-25000"/>
              <a:t>1</a:t>
            </a:r>
            <a:r>
              <a:rPr lang="en-US" altLang="zh-CN" b="1"/>
              <a:t>,o</a:t>
            </a:r>
            <a:r>
              <a:rPr lang="en-US" altLang="zh-CN" b="1" baseline="-25000"/>
              <a:t>2</a:t>
            </a:r>
            <a:r>
              <a:rPr lang="en-US" altLang="zh-CN" b="1"/>
              <a:t>,…</a:t>
            </a:r>
            <a:r>
              <a:rPr lang="zh-CN" altLang="en-US" b="1"/>
              <a:t>，</a:t>
            </a:r>
            <a:r>
              <a:rPr lang="en-US" altLang="zh-CN" b="1"/>
              <a:t>o</a:t>
            </a:r>
            <a:r>
              <a:rPr lang="en-US" altLang="zh-CN" b="1" baseline="-25000"/>
              <a:t>m</a:t>
            </a:r>
            <a:r>
              <a:rPr lang="en-US" altLang="zh-CN" b="1"/>
              <a:t>}		</a:t>
            </a:r>
            <a:r>
              <a:rPr lang="zh-CN" altLang="en-US" b="1">
                <a:solidFill>
                  <a:srgbClr val="0033CC"/>
                </a:solidFill>
              </a:rPr>
              <a:t>文件，设备</a:t>
            </a:r>
          </a:p>
          <a:p>
            <a:r>
              <a:rPr lang="zh-CN" altLang="en-US" b="1"/>
              <a:t>密级的集合 </a:t>
            </a:r>
            <a:r>
              <a:rPr lang="en-US" altLang="zh-CN" b="1"/>
              <a:t>C={c</a:t>
            </a:r>
            <a:r>
              <a:rPr lang="en-US" altLang="zh-CN" b="1" baseline="-25000"/>
              <a:t>1</a:t>
            </a:r>
            <a:r>
              <a:rPr lang="en-US" altLang="zh-CN" b="1"/>
              <a:t>,c</a:t>
            </a:r>
            <a:r>
              <a:rPr lang="en-US" altLang="zh-CN" b="1" baseline="-25000"/>
              <a:t>2</a:t>
            </a:r>
            <a:r>
              <a:rPr lang="en-US" altLang="zh-CN" b="1"/>
              <a:t>,…</a:t>
            </a:r>
            <a:r>
              <a:rPr lang="zh-CN" altLang="en-US" b="1"/>
              <a:t>，</a:t>
            </a:r>
            <a:r>
              <a:rPr lang="en-US" altLang="zh-CN" b="1"/>
              <a:t>c</a:t>
            </a:r>
            <a:r>
              <a:rPr lang="en-US" altLang="zh-CN" b="1" baseline="-25000"/>
              <a:t>q</a:t>
            </a:r>
            <a:r>
              <a:rPr lang="en-US" altLang="zh-CN" b="1"/>
              <a:t>}</a:t>
            </a:r>
            <a:r>
              <a:rPr lang="zh-CN" altLang="en-US" b="1"/>
              <a:t>，其中</a:t>
            </a:r>
            <a:r>
              <a:rPr lang="en-US" altLang="zh-CN" b="1"/>
              <a:t> c</a:t>
            </a:r>
            <a:r>
              <a:rPr lang="en-US" altLang="zh-CN" b="1" baseline="-25000"/>
              <a:t>1</a:t>
            </a:r>
            <a:r>
              <a:rPr lang="en-US" altLang="zh-CN" b="1"/>
              <a:t>&lt;c</a:t>
            </a:r>
            <a:r>
              <a:rPr lang="en-US" altLang="zh-CN" b="1" baseline="-25000"/>
              <a:t>2</a:t>
            </a:r>
            <a:r>
              <a:rPr lang="en-US" altLang="zh-CN" b="1"/>
              <a:t>&lt;…&lt;c</a:t>
            </a:r>
            <a:r>
              <a:rPr lang="en-US" altLang="zh-CN" b="1" baseline="-25000"/>
              <a:t>q	</a:t>
            </a:r>
            <a:r>
              <a:rPr lang="zh-CN" altLang="en-US" b="1">
                <a:solidFill>
                  <a:srgbClr val="0033CC"/>
                </a:solidFill>
              </a:rPr>
              <a:t>绝密，机密，秘密，普通</a:t>
            </a:r>
            <a:endParaRPr lang="en-US" altLang="zh-CN" b="1">
              <a:solidFill>
                <a:srgbClr val="0033CC"/>
              </a:solidFill>
            </a:endParaRPr>
          </a:p>
          <a:p>
            <a:r>
              <a:rPr lang="zh-CN" altLang="en-US" b="1"/>
              <a:t>部门或类别的集合</a:t>
            </a:r>
            <a:r>
              <a:rPr lang="en-US" altLang="zh-CN" b="1"/>
              <a:t>K={k</a:t>
            </a:r>
            <a:r>
              <a:rPr lang="en-US" altLang="zh-CN" b="1" baseline="-25000"/>
              <a:t>1</a:t>
            </a:r>
            <a:r>
              <a:rPr lang="en-US" altLang="zh-CN" b="1"/>
              <a:t>,k</a:t>
            </a:r>
            <a:r>
              <a:rPr lang="en-US" altLang="zh-CN" b="1" baseline="-25000"/>
              <a:t>2</a:t>
            </a:r>
            <a:r>
              <a:rPr lang="en-US" altLang="zh-CN" b="1"/>
              <a:t>,…</a:t>
            </a:r>
            <a:r>
              <a:rPr lang="zh-CN" altLang="en-US" b="1"/>
              <a:t>，</a:t>
            </a:r>
            <a:r>
              <a:rPr lang="en-US" altLang="zh-CN" b="1"/>
              <a:t>k</a:t>
            </a:r>
            <a:r>
              <a:rPr lang="en-US" altLang="zh-CN" b="1" baseline="-25000"/>
              <a:t>r</a:t>
            </a:r>
            <a:r>
              <a:rPr lang="en-US" altLang="zh-CN" b="1"/>
              <a:t>}</a:t>
            </a:r>
            <a:endParaRPr lang="zh-CN" altLang="en-US" b="1"/>
          </a:p>
          <a:p>
            <a:r>
              <a:rPr lang="zh-CN" altLang="en-US" b="1"/>
              <a:t>访问属性集</a:t>
            </a:r>
            <a:r>
              <a:rPr lang="en-US" altLang="zh-CN" b="1"/>
              <a:t>A={r,w,e,a,c} 		</a:t>
            </a:r>
            <a:r>
              <a:rPr lang="en-US" altLang="zh-CN" sz="1200" b="1">
                <a:solidFill>
                  <a:srgbClr val="0033CC"/>
                </a:solidFill>
              </a:rPr>
              <a:t>r:</a:t>
            </a:r>
            <a:r>
              <a:rPr lang="zh-CN" altLang="en-US" sz="1200" b="1">
                <a:solidFill>
                  <a:srgbClr val="0033CC"/>
                </a:solidFill>
              </a:rPr>
              <a:t>只读； </a:t>
            </a:r>
            <a:r>
              <a:rPr lang="en-US" altLang="zh-CN" sz="1200" b="1">
                <a:solidFill>
                  <a:srgbClr val="0033CC"/>
                </a:solidFill>
              </a:rPr>
              <a:t>w:</a:t>
            </a:r>
            <a:r>
              <a:rPr lang="zh-CN" altLang="en-US" sz="1200" b="1">
                <a:solidFill>
                  <a:srgbClr val="0033CC"/>
                </a:solidFill>
              </a:rPr>
              <a:t>读写； </a:t>
            </a:r>
            <a:r>
              <a:rPr lang="en-US" altLang="zh-CN" sz="1200" b="1">
                <a:solidFill>
                  <a:srgbClr val="0033CC"/>
                </a:solidFill>
              </a:rPr>
              <a:t>e:</a:t>
            </a:r>
            <a:r>
              <a:rPr lang="zh-CN" altLang="en-US" sz="1200" b="1">
                <a:solidFill>
                  <a:srgbClr val="0033CC"/>
                </a:solidFill>
              </a:rPr>
              <a:t>执行； </a:t>
            </a:r>
            <a:r>
              <a:rPr lang="en-US" altLang="zh-CN" sz="1200" b="1">
                <a:solidFill>
                  <a:srgbClr val="0033CC"/>
                </a:solidFill>
              </a:rPr>
              <a:t>a:</a:t>
            </a:r>
            <a:r>
              <a:rPr lang="zh-CN" altLang="en-US" sz="1200" b="1">
                <a:solidFill>
                  <a:srgbClr val="0033CC"/>
                </a:solidFill>
              </a:rPr>
              <a:t>添加； </a:t>
            </a:r>
            <a:r>
              <a:rPr lang="en-US" altLang="zh-CN" sz="1200" b="1">
                <a:solidFill>
                  <a:srgbClr val="0033CC"/>
                </a:solidFill>
              </a:rPr>
              <a:t>c:</a:t>
            </a:r>
            <a:r>
              <a:rPr lang="zh-CN" altLang="en-US" sz="1200" b="1">
                <a:solidFill>
                  <a:srgbClr val="0033CC"/>
                </a:solidFill>
              </a:rPr>
              <a:t>控制</a:t>
            </a:r>
          </a:p>
          <a:p>
            <a:r>
              <a:rPr lang="zh-CN" altLang="en-US" b="1"/>
              <a:t>请求元素集</a:t>
            </a:r>
            <a:r>
              <a:rPr lang="en-US" altLang="zh-CN" b="1"/>
              <a:t>R={g,r,c,d} 		</a:t>
            </a:r>
            <a:r>
              <a:rPr lang="en-US" altLang="zh-CN" sz="1200" b="1">
                <a:solidFill>
                  <a:srgbClr val="0033CC"/>
                </a:solidFill>
              </a:rPr>
              <a:t>g:get,give;   r: release,rescind;   c: change,create;   d: delete</a:t>
            </a:r>
          </a:p>
          <a:p>
            <a:r>
              <a:rPr lang="zh-CN" altLang="en-US" b="1"/>
              <a:t>决策结果集</a:t>
            </a:r>
            <a:r>
              <a:rPr lang="en-US" altLang="zh-CN" b="1"/>
              <a:t>D={yes,no,error,?}	</a:t>
            </a:r>
            <a:r>
              <a:rPr lang="en-US" altLang="zh-CN" sz="1200" b="1">
                <a:solidFill>
                  <a:srgbClr val="0033CC"/>
                </a:solidFill>
              </a:rPr>
              <a:t>yes:</a:t>
            </a:r>
            <a:r>
              <a:rPr lang="zh-CN" altLang="en-US" sz="1200" b="1">
                <a:solidFill>
                  <a:srgbClr val="0033CC"/>
                </a:solidFill>
              </a:rPr>
              <a:t>请求被执行； </a:t>
            </a:r>
            <a:r>
              <a:rPr lang="en-US" altLang="zh-CN" sz="1200" b="1">
                <a:solidFill>
                  <a:srgbClr val="0033CC"/>
                </a:solidFill>
              </a:rPr>
              <a:t>no:</a:t>
            </a:r>
            <a:r>
              <a:rPr lang="zh-CN" altLang="en-US" sz="1200" b="1">
                <a:solidFill>
                  <a:srgbClr val="0033CC"/>
                </a:solidFill>
              </a:rPr>
              <a:t>请求被拒绝； </a:t>
            </a:r>
            <a:r>
              <a:rPr lang="en-US" altLang="zh-CN" sz="1200" b="1">
                <a:solidFill>
                  <a:srgbClr val="0033CC"/>
                </a:solidFill>
              </a:rPr>
              <a:t>error:</a:t>
            </a:r>
            <a:r>
              <a:rPr lang="zh-CN" altLang="en-US" sz="1200" b="1">
                <a:solidFill>
                  <a:srgbClr val="0033CC"/>
                </a:solidFill>
              </a:rPr>
              <a:t>系统出错； ？：请求出错</a:t>
            </a:r>
          </a:p>
          <a:p>
            <a:r>
              <a:rPr lang="en-US" altLang="zh-CN" b="1"/>
              <a:t>……</a:t>
            </a:r>
            <a:endParaRPr lang="zh-CN" altLang="en-US" b="1"/>
          </a:p>
        </p:txBody>
      </p:sp>
      <p:sp>
        <p:nvSpPr>
          <p:cNvPr id="4" name="内容占位符 2">
            <a:extLst>
              <a:ext uri="{FF2B5EF4-FFF2-40B4-BE49-F238E27FC236}">
                <a16:creationId xmlns:a16="http://schemas.microsoft.com/office/drawing/2014/main" id="{AE485114-FCBE-4A53-8141-87C1EF139AF1}"/>
              </a:ext>
            </a:extLst>
          </p:cNvPr>
          <p:cNvSpPr txBox="1">
            <a:spLocks/>
          </p:cNvSpPr>
          <p:nvPr/>
        </p:nvSpPr>
        <p:spPr bwMode="auto">
          <a:xfrm>
            <a:off x="285750" y="1000125"/>
            <a:ext cx="6878638" cy="434975"/>
          </a:xfrm>
          <a:prstGeom prst="rect">
            <a:avLst/>
          </a:prstGeom>
          <a:noFill/>
          <a:ln w="9525">
            <a:noFill/>
            <a:miter lim="800000"/>
            <a:headEnd/>
            <a:tailEnd/>
          </a:ln>
        </p:spPr>
        <p:txBody>
          <a:bodyPr/>
          <a:lstStyle/>
          <a:p>
            <a:pPr>
              <a:lnSpc>
                <a:spcPct val="150000"/>
              </a:lnSpc>
              <a:buClr>
                <a:srgbClr val="E46C0A"/>
              </a:buClr>
              <a:buFont typeface="Wingdings" pitchFamily="2" charset="2"/>
              <a:buNone/>
              <a:defRPr/>
            </a:pPr>
            <a:r>
              <a:rPr lang="en-US" altLang="zh-CN" sz="1800" b="1" kern="0" dirty="0">
                <a:solidFill>
                  <a:srgbClr val="0033CC"/>
                </a:solidFill>
                <a:latin typeface="+mj-ea"/>
                <a:ea typeface="+mj-ea"/>
              </a:rPr>
              <a:t>1</a:t>
            </a:r>
            <a:r>
              <a:rPr lang="zh-CN" altLang="zh-CN" sz="1800" b="1" kern="0" dirty="0">
                <a:solidFill>
                  <a:srgbClr val="0033CC"/>
                </a:solidFill>
                <a:latin typeface="+mj-ea"/>
                <a:ea typeface="+mj-ea"/>
              </a:rPr>
              <a:t>）</a:t>
            </a:r>
            <a:r>
              <a:rPr lang="en-US" altLang="zh-CN" sz="1800" b="1" kern="0" dirty="0">
                <a:solidFill>
                  <a:srgbClr val="0033CC"/>
                </a:solidFill>
                <a:latin typeface="+mj-ea"/>
                <a:ea typeface="+mj-ea"/>
              </a:rPr>
              <a:t>Bell-</a:t>
            </a:r>
            <a:r>
              <a:rPr lang="en-US" altLang="zh-CN" sz="1800" b="1" kern="0" dirty="0" err="1">
                <a:solidFill>
                  <a:srgbClr val="0033CC"/>
                </a:solidFill>
                <a:latin typeface="+mj-ea"/>
                <a:ea typeface="+mj-ea"/>
              </a:rPr>
              <a:t>Lapadula</a:t>
            </a:r>
            <a:r>
              <a:rPr lang="zh-CN" altLang="zh-CN" sz="1800" b="1" kern="0" dirty="0">
                <a:solidFill>
                  <a:srgbClr val="0033CC"/>
                </a:solidFill>
                <a:latin typeface="+mj-ea"/>
                <a:ea typeface="+mj-ea"/>
              </a:rPr>
              <a:t>模型</a:t>
            </a:r>
            <a:r>
              <a:rPr lang="zh-CN" altLang="en-US" sz="1800" b="1" kern="0" dirty="0">
                <a:solidFill>
                  <a:srgbClr val="0033CC"/>
                </a:solidFill>
                <a:latin typeface="+mj-ea"/>
                <a:ea typeface="+mj-ea"/>
              </a:rPr>
              <a:t>（基本元素）</a:t>
            </a:r>
          </a:p>
        </p:txBody>
      </p:sp>
      <p:sp>
        <p:nvSpPr>
          <p:cNvPr id="5" name="标题 1">
            <a:extLst>
              <a:ext uri="{FF2B5EF4-FFF2-40B4-BE49-F238E27FC236}">
                <a16:creationId xmlns:a16="http://schemas.microsoft.com/office/drawing/2014/main" id="{3E0E4753-A717-48E2-AB01-7A758A6DDCBD}"/>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6" name="标题 1">
            <a:extLst>
              <a:ext uri="{FF2B5EF4-FFF2-40B4-BE49-F238E27FC236}">
                <a16:creationId xmlns:a16="http://schemas.microsoft.com/office/drawing/2014/main" id="{321627BE-709E-4A5F-818B-9936B9CD71C3}"/>
              </a:ext>
            </a:extLst>
          </p:cNvPr>
          <p:cNvSpPr txBox="1">
            <a:spLocks/>
          </p:cNvSpPr>
          <p:nvPr/>
        </p:nvSpPr>
        <p:spPr>
          <a:xfrm>
            <a:off x="214282" y="571486"/>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spTree>
  </p:cSld>
  <p:clrMapOvr>
    <a:masterClrMapping/>
  </p:clrMapOvr>
  <p:transition spd="med">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3C04CB10-778C-4972-990E-36F657308E36}"/>
              </a:ext>
            </a:extLst>
          </p:cNvPr>
          <p:cNvSpPr>
            <a:spLocks noGrp="1"/>
          </p:cNvSpPr>
          <p:nvPr>
            <p:ph idx="1"/>
          </p:nvPr>
        </p:nvSpPr>
        <p:spPr>
          <a:xfrm>
            <a:off x="428625" y="1419225"/>
            <a:ext cx="8607425" cy="2525713"/>
          </a:xfrm>
        </p:spPr>
        <p:txBody>
          <a:bodyPr/>
          <a:lstStyle/>
          <a:p>
            <a:pPr>
              <a:defRPr/>
            </a:pPr>
            <a:r>
              <a:rPr lang="zh-CN" altLang="en-US" b="1" dirty="0"/>
              <a:t>保障信息机密性策略（</a:t>
            </a:r>
            <a:r>
              <a:rPr lang="en-US" altLang="zh-CN" b="1" dirty="0"/>
              <a:t>BLP</a:t>
            </a:r>
            <a:r>
              <a:rPr lang="zh-CN" altLang="en-US" b="1" dirty="0"/>
              <a:t>模型）：</a:t>
            </a:r>
          </a:p>
          <a:p>
            <a:pPr lvl="1">
              <a:defRPr/>
            </a:pPr>
            <a:r>
              <a:rPr lang="zh-CN" altLang="en-US" b="1" dirty="0">
                <a:cs typeface="+mn-cs"/>
              </a:rPr>
              <a:t>低级别的主体</a:t>
            </a:r>
            <a:r>
              <a:rPr lang="zh-CN" altLang="en-US" b="1" dirty="0">
                <a:solidFill>
                  <a:srgbClr val="FF0000"/>
                </a:solidFill>
                <a:cs typeface="+mn-cs"/>
              </a:rPr>
              <a:t>可以写</a:t>
            </a:r>
            <a:r>
              <a:rPr lang="zh-CN" altLang="en-US" b="1" dirty="0">
                <a:cs typeface="+mn-cs"/>
              </a:rPr>
              <a:t>高级别客体的信息（</a:t>
            </a:r>
            <a:r>
              <a:rPr lang="zh-CN" altLang="en-US" b="1" dirty="0">
                <a:solidFill>
                  <a:srgbClr val="0033CC"/>
                </a:solidFill>
                <a:cs typeface="+mn-cs"/>
              </a:rPr>
              <a:t>不保障信息完整性</a:t>
            </a:r>
            <a:r>
              <a:rPr lang="zh-CN" altLang="en-US" b="1" dirty="0">
                <a:cs typeface="+mn-cs"/>
              </a:rPr>
              <a:t>）</a:t>
            </a:r>
          </a:p>
          <a:p>
            <a:pPr lvl="1">
              <a:defRPr/>
            </a:pPr>
            <a:r>
              <a:rPr lang="zh-CN" altLang="en-US" b="1" dirty="0">
                <a:cs typeface="+mn-cs"/>
              </a:rPr>
              <a:t>低级别的主体</a:t>
            </a:r>
            <a:r>
              <a:rPr lang="zh-CN" altLang="en-US" b="1" dirty="0">
                <a:solidFill>
                  <a:srgbClr val="FF0000"/>
                </a:solidFill>
                <a:cs typeface="+mn-cs"/>
              </a:rPr>
              <a:t>不能读</a:t>
            </a:r>
            <a:r>
              <a:rPr lang="zh-CN" altLang="en-US" b="1" dirty="0">
                <a:cs typeface="+mn-cs"/>
              </a:rPr>
              <a:t>高级别客体的信息（</a:t>
            </a:r>
            <a:r>
              <a:rPr lang="zh-CN" altLang="en-US" b="1" dirty="0">
                <a:solidFill>
                  <a:srgbClr val="0033CC"/>
                </a:solidFill>
                <a:cs typeface="+mn-cs"/>
              </a:rPr>
              <a:t>保密</a:t>
            </a:r>
            <a:r>
              <a:rPr lang="zh-CN" altLang="en-US" b="1" dirty="0">
                <a:cs typeface="+mn-cs"/>
              </a:rPr>
              <a:t>）</a:t>
            </a:r>
          </a:p>
        </p:txBody>
      </p:sp>
      <p:sp>
        <p:nvSpPr>
          <p:cNvPr id="4" name="内容占位符 2">
            <a:extLst>
              <a:ext uri="{FF2B5EF4-FFF2-40B4-BE49-F238E27FC236}">
                <a16:creationId xmlns:a16="http://schemas.microsoft.com/office/drawing/2014/main" id="{E1C9F2F4-848F-4FBF-9C45-0896A86A066A}"/>
              </a:ext>
            </a:extLst>
          </p:cNvPr>
          <p:cNvSpPr txBox="1">
            <a:spLocks/>
          </p:cNvSpPr>
          <p:nvPr/>
        </p:nvSpPr>
        <p:spPr bwMode="auto">
          <a:xfrm>
            <a:off x="285750" y="1000125"/>
            <a:ext cx="6878638" cy="434975"/>
          </a:xfrm>
          <a:prstGeom prst="rect">
            <a:avLst/>
          </a:prstGeom>
          <a:noFill/>
          <a:ln w="9525">
            <a:noFill/>
            <a:miter lim="800000"/>
            <a:headEnd/>
            <a:tailEnd/>
          </a:ln>
        </p:spPr>
        <p:txBody>
          <a:bodyPr/>
          <a:lstStyle/>
          <a:p>
            <a:pPr>
              <a:lnSpc>
                <a:spcPct val="150000"/>
              </a:lnSpc>
              <a:buClr>
                <a:srgbClr val="E46C0A"/>
              </a:buClr>
              <a:buFont typeface="Wingdings" pitchFamily="2" charset="2"/>
              <a:buNone/>
              <a:defRPr/>
            </a:pPr>
            <a:r>
              <a:rPr lang="en-US" altLang="zh-CN" sz="1800" b="1" kern="0" dirty="0">
                <a:solidFill>
                  <a:srgbClr val="0033CC"/>
                </a:solidFill>
                <a:latin typeface="+mj-ea"/>
                <a:ea typeface="+mj-ea"/>
              </a:rPr>
              <a:t>1</a:t>
            </a:r>
            <a:r>
              <a:rPr lang="zh-CN" altLang="zh-CN" sz="1800" b="1" kern="0" dirty="0">
                <a:solidFill>
                  <a:srgbClr val="0033CC"/>
                </a:solidFill>
                <a:latin typeface="+mj-ea"/>
                <a:ea typeface="+mj-ea"/>
              </a:rPr>
              <a:t>）</a:t>
            </a:r>
            <a:r>
              <a:rPr lang="en-US" altLang="zh-CN" sz="1800" b="1" kern="0" dirty="0">
                <a:solidFill>
                  <a:srgbClr val="0033CC"/>
                </a:solidFill>
                <a:latin typeface="+mj-ea"/>
                <a:ea typeface="+mj-ea"/>
              </a:rPr>
              <a:t>Bell-</a:t>
            </a:r>
            <a:r>
              <a:rPr lang="en-US" altLang="zh-CN" sz="1800" b="1" kern="0" dirty="0" err="1">
                <a:solidFill>
                  <a:srgbClr val="0033CC"/>
                </a:solidFill>
                <a:latin typeface="+mj-ea"/>
                <a:ea typeface="+mj-ea"/>
              </a:rPr>
              <a:t>Lapadula</a:t>
            </a:r>
            <a:r>
              <a:rPr lang="zh-CN" altLang="zh-CN" sz="1800" b="1" kern="0" dirty="0">
                <a:solidFill>
                  <a:srgbClr val="0033CC"/>
                </a:solidFill>
                <a:latin typeface="+mj-ea"/>
                <a:ea typeface="+mj-ea"/>
              </a:rPr>
              <a:t>模型</a:t>
            </a:r>
            <a:endParaRPr lang="zh-CN" altLang="en-US" sz="1800" b="1" kern="0" dirty="0">
              <a:solidFill>
                <a:srgbClr val="0033CC"/>
              </a:solidFill>
              <a:latin typeface="+mj-ea"/>
              <a:ea typeface="+mj-ea"/>
            </a:endParaRPr>
          </a:p>
        </p:txBody>
      </p:sp>
      <p:sp>
        <p:nvSpPr>
          <p:cNvPr id="5" name="标题 1">
            <a:extLst>
              <a:ext uri="{FF2B5EF4-FFF2-40B4-BE49-F238E27FC236}">
                <a16:creationId xmlns:a16="http://schemas.microsoft.com/office/drawing/2014/main" id="{DDA52F5C-8ACC-4FD7-8621-C1B8B5652473}"/>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6" name="标题 1">
            <a:extLst>
              <a:ext uri="{FF2B5EF4-FFF2-40B4-BE49-F238E27FC236}">
                <a16:creationId xmlns:a16="http://schemas.microsoft.com/office/drawing/2014/main" id="{54F0530B-E53B-419E-8A69-E7E450CB93DB}"/>
              </a:ext>
            </a:extLst>
          </p:cNvPr>
          <p:cNvSpPr txBox="1">
            <a:spLocks/>
          </p:cNvSpPr>
          <p:nvPr/>
        </p:nvSpPr>
        <p:spPr>
          <a:xfrm>
            <a:off x="214282" y="571486"/>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pic>
        <p:nvPicPr>
          <p:cNvPr id="24582" name="Picture 3">
            <a:extLst>
              <a:ext uri="{FF2B5EF4-FFF2-40B4-BE49-F238E27FC236}">
                <a16:creationId xmlns:a16="http://schemas.microsoft.com/office/drawing/2014/main" id="{AD34E9DE-3148-4F17-A55E-8B51B45E4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689225"/>
            <a:ext cx="467995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直角三角形 7">
            <a:extLst>
              <a:ext uri="{FF2B5EF4-FFF2-40B4-BE49-F238E27FC236}">
                <a16:creationId xmlns:a16="http://schemas.microsoft.com/office/drawing/2014/main" id="{92843A24-0D29-4611-ADED-B736E0F01797}"/>
              </a:ext>
            </a:extLst>
          </p:cNvPr>
          <p:cNvSpPr>
            <a:spLocks noChangeArrowheads="1"/>
          </p:cNvSpPr>
          <p:nvPr/>
        </p:nvSpPr>
        <p:spPr bwMode="auto">
          <a:xfrm>
            <a:off x="2411413" y="3076575"/>
            <a:ext cx="3384550" cy="2066925"/>
          </a:xfrm>
          <a:prstGeom prst="rtTriangl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24584" name="Rectangle 9">
            <a:extLst>
              <a:ext uri="{FF2B5EF4-FFF2-40B4-BE49-F238E27FC236}">
                <a16:creationId xmlns:a16="http://schemas.microsoft.com/office/drawing/2014/main" id="{782BF574-BA79-4C0F-87A6-C59322822FB4}"/>
              </a:ext>
            </a:extLst>
          </p:cNvPr>
          <p:cNvSpPr>
            <a:spLocks noChangeArrowheads="1"/>
          </p:cNvSpPr>
          <p:nvPr/>
        </p:nvSpPr>
        <p:spPr bwMode="auto">
          <a:xfrm>
            <a:off x="2916238" y="2716213"/>
            <a:ext cx="9334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600" b="1">
                <a:solidFill>
                  <a:srgbClr val="FF0101"/>
                </a:solidFill>
              </a:rPr>
              <a:t>将军</a:t>
            </a:r>
          </a:p>
        </p:txBody>
      </p:sp>
      <p:sp>
        <p:nvSpPr>
          <p:cNvPr id="24585" name="Rectangle 10">
            <a:extLst>
              <a:ext uri="{FF2B5EF4-FFF2-40B4-BE49-F238E27FC236}">
                <a16:creationId xmlns:a16="http://schemas.microsoft.com/office/drawing/2014/main" id="{7CE38A3F-E9F2-404F-84A8-54448A3FF638}"/>
              </a:ext>
            </a:extLst>
          </p:cNvPr>
          <p:cNvSpPr>
            <a:spLocks noChangeArrowheads="1"/>
          </p:cNvSpPr>
          <p:nvPr/>
        </p:nvSpPr>
        <p:spPr bwMode="auto">
          <a:xfrm>
            <a:off x="5364163" y="4783138"/>
            <a:ext cx="11525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600" b="1">
                <a:solidFill>
                  <a:srgbClr val="FF0101"/>
                </a:solidFill>
              </a:rPr>
              <a:t>士兵</a:t>
            </a:r>
          </a:p>
        </p:txBody>
      </p:sp>
    </p:spTree>
  </p:cSld>
  <p:clrMapOvr>
    <a:masterClrMapping/>
  </p:clrMapOvr>
  <p:transition spd="med">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BD004C06-41BD-4403-B30C-9947E43B9219}"/>
              </a:ext>
            </a:extLst>
          </p:cNvPr>
          <p:cNvSpPr>
            <a:spLocks noGrp="1"/>
          </p:cNvSpPr>
          <p:nvPr>
            <p:ph idx="1"/>
          </p:nvPr>
        </p:nvSpPr>
        <p:spPr>
          <a:xfrm>
            <a:off x="357188" y="1000125"/>
            <a:ext cx="1643062" cy="444500"/>
          </a:xfrm>
        </p:spPr>
        <p:txBody>
          <a:bodyPr/>
          <a:lstStyle/>
          <a:p>
            <a:pPr marL="0" indent="0">
              <a:buFont typeface="Wingdings" panose="05000000000000000000" pitchFamily="2" charset="2"/>
              <a:buNone/>
            </a:pPr>
            <a:r>
              <a:rPr lang="en-US" altLang="zh-CN" sz="1800" b="1">
                <a:solidFill>
                  <a:srgbClr val="0033CC"/>
                </a:solidFill>
              </a:rPr>
              <a:t>2</a:t>
            </a:r>
            <a:r>
              <a:rPr lang="zh-CN" altLang="zh-CN" sz="1800" b="1">
                <a:solidFill>
                  <a:srgbClr val="0033CC"/>
                </a:solidFill>
              </a:rPr>
              <a:t>）</a:t>
            </a:r>
            <a:r>
              <a:rPr lang="en-US" altLang="zh-CN" sz="1800" b="1">
                <a:solidFill>
                  <a:srgbClr val="0033CC"/>
                </a:solidFill>
              </a:rPr>
              <a:t>Biba</a:t>
            </a:r>
            <a:r>
              <a:rPr lang="zh-CN" altLang="zh-CN" sz="1800" b="1">
                <a:solidFill>
                  <a:srgbClr val="0033CC"/>
                </a:solidFill>
              </a:rPr>
              <a:t>模型</a:t>
            </a:r>
            <a:endParaRPr lang="zh-CN" altLang="en-US" sz="1800" b="1">
              <a:solidFill>
                <a:srgbClr val="0033CC"/>
              </a:solidFill>
            </a:endParaRPr>
          </a:p>
        </p:txBody>
      </p:sp>
      <p:sp>
        <p:nvSpPr>
          <p:cNvPr id="4" name="内容占位符 2">
            <a:extLst>
              <a:ext uri="{FF2B5EF4-FFF2-40B4-BE49-F238E27FC236}">
                <a16:creationId xmlns:a16="http://schemas.microsoft.com/office/drawing/2014/main" id="{BFFC5B12-1FC3-4BD3-874B-9A940ADD2F36}"/>
              </a:ext>
            </a:extLst>
          </p:cNvPr>
          <p:cNvSpPr txBox="1">
            <a:spLocks/>
          </p:cNvSpPr>
          <p:nvPr/>
        </p:nvSpPr>
        <p:spPr bwMode="auto">
          <a:xfrm>
            <a:off x="571500" y="1571625"/>
            <a:ext cx="8001000" cy="2659063"/>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第一个</a:t>
            </a:r>
            <a:r>
              <a:rPr lang="zh-CN" altLang="zh-CN" sz="1600" b="1" kern="0" dirty="0">
                <a:solidFill>
                  <a:srgbClr val="0033CC"/>
                </a:solidFill>
                <a:latin typeface="+mj-ea"/>
                <a:ea typeface="+mj-ea"/>
              </a:rPr>
              <a:t>完整性安全模型</a:t>
            </a:r>
            <a:endParaRPr lang="en-US" altLang="zh-CN" sz="1600" b="1" kern="0" dirty="0">
              <a:solidFill>
                <a:srgbClr val="0033CC"/>
              </a:solidFill>
              <a:latin typeface="+mj-ea"/>
              <a:ea typeface="+mj-ea"/>
            </a:endParaRPr>
          </a:p>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也是基于</a:t>
            </a:r>
            <a:r>
              <a:rPr lang="zh-CN" altLang="zh-CN" sz="1600" b="1" kern="0" dirty="0">
                <a:solidFill>
                  <a:srgbClr val="0033CC"/>
                </a:solidFill>
                <a:latin typeface="+mj-ea"/>
                <a:ea typeface="+mj-ea"/>
              </a:rPr>
              <a:t>主体</a:t>
            </a:r>
            <a:r>
              <a:rPr lang="zh-CN" altLang="zh-CN" sz="1600" b="1" kern="0" dirty="0">
                <a:latin typeface="+mj-ea"/>
                <a:ea typeface="+mj-ea"/>
              </a:rPr>
              <a:t>、</a:t>
            </a:r>
            <a:r>
              <a:rPr lang="zh-CN" altLang="zh-CN" sz="1600" b="1" kern="0" dirty="0">
                <a:solidFill>
                  <a:srgbClr val="0033CC"/>
                </a:solidFill>
                <a:latin typeface="+mj-ea"/>
                <a:ea typeface="+mj-ea"/>
              </a:rPr>
              <a:t>客体</a:t>
            </a:r>
            <a:r>
              <a:rPr lang="zh-CN" altLang="zh-CN" sz="1600" b="1" kern="0" dirty="0">
                <a:latin typeface="+mj-ea"/>
                <a:ea typeface="+mj-ea"/>
              </a:rPr>
              <a:t>以及</a:t>
            </a:r>
            <a:r>
              <a:rPr lang="zh-CN" altLang="zh-CN" sz="1600" b="1" kern="0" dirty="0">
                <a:solidFill>
                  <a:srgbClr val="0033CC"/>
                </a:solidFill>
                <a:latin typeface="+mj-ea"/>
                <a:ea typeface="+mj-ea"/>
              </a:rPr>
              <a:t>它们的级别</a:t>
            </a:r>
            <a:r>
              <a:rPr lang="zh-CN" altLang="zh-CN" sz="1600" b="1" kern="0" dirty="0">
                <a:latin typeface="+mj-ea"/>
                <a:ea typeface="+mj-ea"/>
              </a:rPr>
              <a:t>概念</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r>
              <a:rPr lang="zh-CN" altLang="zh-CN" sz="1600" b="1" kern="0" dirty="0">
                <a:solidFill>
                  <a:srgbClr val="0033CC"/>
                </a:solidFill>
                <a:latin typeface="+mj-ea"/>
                <a:ea typeface="+mj-ea"/>
              </a:rPr>
              <a:t>与</a:t>
            </a:r>
            <a:r>
              <a:rPr lang="en-US" altLang="zh-CN" sz="1600" b="1" kern="0" dirty="0">
                <a:solidFill>
                  <a:srgbClr val="0033CC"/>
                </a:solidFill>
                <a:latin typeface="+mj-ea"/>
                <a:ea typeface="+mj-ea"/>
              </a:rPr>
              <a:t>BLP</a:t>
            </a:r>
            <a:r>
              <a:rPr lang="zh-CN" altLang="zh-CN" sz="1600" b="1" kern="0" dirty="0">
                <a:solidFill>
                  <a:srgbClr val="0033CC"/>
                </a:solidFill>
                <a:latin typeface="+mj-ea"/>
                <a:ea typeface="+mj-ea"/>
              </a:rPr>
              <a:t>模型完全相反的模型</a:t>
            </a:r>
            <a:r>
              <a:rPr lang="zh-CN" altLang="en-US" sz="1400" b="1" kern="0" dirty="0">
                <a:solidFill>
                  <a:srgbClr val="FF0000"/>
                </a:solidFill>
                <a:latin typeface="+mj-ea"/>
                <a:ea typeface="+mj-ea"/>
              </a:rPr>
              <a:t>（组成元素很类似）</a:t>
            </a:r>
            <a:endParaRPr lang="en-US" altLang="zh-CN" sz="1400" b="1" kern="0" dirty="0">
              <a:solidFill>
                <a:srgbClr val="FF0000"/>
              </a:solidFill>
              <a:latin typeface="+mj-ea"/>
              <a:ea typeface="+mj-ea"/>
            </a:endParaRPr>
          </a:p>
          <a:p>
            <a:pPr marL="342900" indent="-342900">
              <a:lnSpc>
                <a:spcPct val="150000"/>
              </a:lnSpc>
              <a:buClr>
                <a:srgbClr val="C00000"/>
              </a:buClr>
              <a:buFont typeface="Wingdings" pitchFamily="2" charset="2"/>
              <a:buChar char="n"/>
              <a:defRPr/>
            </a:pPr>
            <a:r>
              <a:rPr lang="zh-CN" altLang="zh-CN" sz="1600" b="1" kern="0" dirty="0">
                <a:latin typeface="+mj-ea"/>
                <a:ea typeface="+mj-ea"/>
              </a:rPr>
              <a:t>优势在于</a:t>
            </a:r>
            <a:r>
              <a:rPr lang="zh-CN" altLang="en-US" sz="1600" b="1" kern="0" dirty="0">
                <a:latin typeface="+mj-ea"/>
                <a:ea typeface="+mj-ea"/>
              </a:rPr>
              <a:t>：</a:t>
            </a:r>
            <a:r>
              <a:rPr lang="zh-CN" altLang="zh-CN" sz="1600" b="1" kern="0" dirty="0">
                <a:latin typeface="+mj-ea"/>
                <a:ea typeface="+mj-ea"/>
              </a:rPr>
              <a:t>其简单性以及和</a:t>
            </a:r>
            <a:r>
              <a:rPr lang="en-US" altLang="zh-CN" sz="1600" b="1" kern="0" dirty="0">
                <a:latin typeface="+mj-ea"/>
                <a:ea typeface="+mj-ea"/>
              </a:rPr>
              <a:t>BLP</a:t>
            </a:r>
            <a:r>
              <a:rPr lang="zh-CN" altLang="zh-CN" sz="1600" b="1" kern="0" dirty="0">
                <a:latin typeface="+mj-ea"/>
                <a:ea typeface="+mj-ea"/>
              </a:rPr>
              <a:t>模型相结合的可能性</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r>
              <a:rPr lang="zh-CN" altLang="zh-CN" sz="1600" b="1" kern="0" dirty="0">
                <a:latin typeface="+mj-ea"/>
                <a:ea typeface="+mj-ea"/>
              </a:rPr>
              <a:t>不足之处在于以下：</a:t>
            </a:r>
            <a:endParaRPr lang="en-US" altLang="zh-CN" sz="16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600" b="1" kern="0" dirty="0">
                <a:latin typeface="+mj-ea"/>
                <a:ea typeface="+mj-ea"/>
              </a:rPr>
              <a:t>完整标签确定的困难性；</a:t>
            </a:r>
            <a:endParaRPr lang="en-US" altLang="zh-CN" sz="16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600" b="1" kern="0" dirty="0">
                <a:latin typeface="+mj-ea"/>
                <a:ea typeface="+mj-ea"/>
              </a:rPr>
              <a:t>在有效保护数据一致性方面是不充分的</a:t>
            </a:r>
            <a:r>
              <a:rPr lang="zh-CN" altLang="en-US" sz="1600" b="1" kern="0" dirty="0">
                <a:latin typeface="+mj-ea"/>
                <a:ea typeface="+mj-ea"/>
              </a:rPr>
              <a:t>；</a:t>
            </a:r>
            <a:endParaRPr lang="en-US" altLang="zh-CN" sz="1600" b="1" kern="0" dirty="0">
              <a:latin typeface="+mj-ea"/>
              <a:ea typeface="+mj-ea"/>
            </a:endParaRPr>
          </a:p>
          <a:p>
            <a:pPr marL="800100" lvl="1" indent="-342900">
              <a:lnSpc>
                <a:spcPct val="150000"/>
              </a:lnSpc>
              <a:buClr>
                <a:srgbClr val="C00000"/>
              </a:buClr>
              <a:buFont typeface="Wingdings" pitchFamily="2" charset="2"/>
              <a:buChar char="ü"/>
              <a:defRPr/>
            </a:pPr>
            <a:r>
              <a:rPr lang="zh-CN" altLang="zh-CN" sz="1600" b="1" kern="0" dirty="0">
                <a:latin typeface="+mj-ea"/>
                <a:ea typeface="+mj-ea"/>
              </a:rPr>
              <a:t>仅在</a:t>
            </a:r>
            <a:r>
              <a:rPr lang="en-US" altLang="zh-CN" sz="1600" b="1" kern="0" dirty="0" err="1">
                <a:latin typeface="+mj-ea"/>
                <a:ea typeface="+mj-ea"/>
              </a:rPr>
              <a:t>Multics</a:t>
            </a:r>
            <a:r>
              <a:rPr lang="zh-CN" altLang="zh-CN" sz="1600" b="1" kern="0" dirty="0">
                <a:latin typeface="+mj-ea"/>
                <a:ea typeface="+mj-ea"/>
              </a:rPr>
              <a:t>和</a:t>
            </a:r>
            <a:r>
              <a:rPr lang="en-US" altLang="zh-CN" sz="1600" b="1" kern="0" dirty="0">
                <a:latin typeface="+mj-ea"/>
                <a:ea typeface="+mj-ea"/>
              </a:rPr>
              <a:t>VAX</a:t>
            </a:r>
            <a:r>
              <a:rPr lang="zh-CN" altLang="zh-CN" sz="1600" b="1" kern="0" dirty="0">
                <a:latin typeface="+mj-ea"/>
                <a:ea typeface="+mj-ea"/>
              </a:rPr>
              <a:t>等少数几个系统中实现。难以满足实际系统真正的需求</a:t>
            </a:r>
            <a:r>
              <a:rPr lang="zh-CN" altLang="en-US" sz="1600" b="1" kern="0" dirty="0">
                <a:latin typeface="+mj-ea"/>
                <a:ea typeface="+mj-ea"/>
              </a:rPr>
              <a:t>。</a:t>
            </a:r>
            <a:endParaRPr lang="zh-CN" altLang="zh-CN" sz="1600" b="1" kern="0" dirty="0">
              <a:latin typeface="+mj-ea"/>
              <a:ea typeface="+mj-ea"/>
            </a:endParaRPr>
          </a:p>
          <a:p>
            <a:pPr marL="342900" indent="-342900">
              <a:lnSpc>
                <a:spcPct val="150000"/>
              </a:lnSpc>
              <a:buClr>
                <a:srgbClr val="E46C0A"/>
              </a:buClr>
              <a:buFont typeface="Wingdings" pitchFamily="2" charset="2"/>
              <a:buChar char="ü"/>
              <a:defRPr/>
            </a:pPr>
            <a:endParaRPr lang="zh-CN" altLang="en-US" sz="1600" b="1" kern="0" dirty="0">
              <a:latin typeface="+mj-ea"/>
              <a:ea typeface="+mj-ea"/>
            </a:endParaRPr>
          </a:p>
        </p:txBody>
      </p:sp>
      <p:sp>
        <p:nvSpPr>
          <p:cNvPr id="5" name="标题 1">
            <a:extLst>
              <a:ext uri="{FF2B5EF4-FFF2-40B4-BE49-F238E27FC236}">
                <a16:creationId xmlns:a16="http://schemas.microsoft.com/office/drawing/2014/main" id="{5A0A4375-789B-460F-8941-7738EF250882}"/>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6" name="标题 1">
            <a:extLst>
              <a:ext uri="{FF2B5EF4-FFF2-40B4-BE49-F238E27FC236}">
                <a16:creationId xmlns:a16="http://schemas.microsoft.com/office/drawing/2014/main" id="{BDDF75D4-CC99-4C17-9DC0-7C47F95E4AC0}"/>
              </a:ext>
            </a:extLst>
          </p:cNvPr>
          <p:cNvSpPr txBox="1">
            <a:spLocks/>
          </p:cNvSpPr>
          <p:nvPr/>
        </p:nvSpPr>
        <p:spPr>
          <a:xfrm>
            <a:off x="357158" y="642924"/>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spTree>
  </p:cSld>
  <p:clrMapOvr>
    <a:masterClrMapping/>
  </p:clrMapOvr>
  <p:transition spd="med">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8F4B4DB4-3E2C-405A-BB67-8382122F5358}"/>
              </a:ext>
            </a:extLst>
          </p:cNvPr>
          <p:cNvSpPr>
            <a:spLocks noGrp="1"/>
          </p:cNvSpPr>
          <p:nvPr>
            <p:ph idx="1"/>
          </p:nvPr>
        </p:nvSpPr>
        <p:spPr>
          <a:xfrm>
            <a:off x="357188" y="1000125"/>
            <a:ext cx="1643062" cy="444500"/>
          </a:xfrm>
        </p:spPr>
        <p:txBody>
          <a:bodyPr/>
          <a:lstStyle/>
          <a:p>
            <a:pPr marL="0" indent="0">
              <a:buFont typeface="Wingdings" panose="05000000000000000000" pitchFamily="2" charset="2"/>
              <a:buNone/>
            </a:pPr>
            <a:r>
              <a:rPr lang="en-US" altLang="zh-CN" sz="1800" b="1">
                <a:solidFill>
                  <a:srgbClr val="0033CC"/>
                </a:solidFill>
              </a:rPr>
              <a:t>2</a:t>
            </a:r>
            <a:r>
              <a:rPr lang="zh-CN" altLang="zh-CN" sz="1800" b="1">
                <a:solidFill>
                  <a:srgbClr val="0033CC"/>
                </a:solidFill>
              </a:rPr>
              <a:t>）</a:t>
            </a:r>
            <a:r>
              <a:rPr lang="en-US" altLang="zh-CN" sz="1800" b="1">
                <a:solidFill>
                  <a:srgbClr val="0033CC"/>
                </a:solidFill>
              </a:rPr>
              <a:t>Biba</a:t>
            </a:r>
            <a:r>
              <a:rPr lang="zh-CN" altLang="zh-CN" sz="1800" b="1">
                <a:solidFill>
                  <a:srgbClr val="0033CC"/>
                </a:solidFill>
              </a:rPr>
              <a:t>模型</a:t>
            </a:r>
            <a:endParaRPr lang="zh-CN" altLang="en-US" sz="1800" b="1">
              <a:solidFill>
                <a:srgbClr val="0033CC"/>
              </a:solidFill>
            </a:endParaRPr>
          </a:p>
        </p:txBody>
      </p:sp>
      <p:sp>
        <p:nvSpPr>
          <p:cNvPr id="4" name="内容占位符 2">
            <a:extLst>
              <a:ext uri="{FF2B5EF4-FFF2-40B4-BE49-F238E27FC236}">
                <a16:creationId xmlns:a16="http://schemas.microsoft.com/office/drawing/2014/main" id="{BC496DF8-7C01-40D5-99BD-207A2B94C052}"/>
              </a:ext>
            </a:extLst>
          </p:cNvPr>
          <p:cNvSpPr txBox="1">
            <a:spLocks/>
          </p:cNvSpPr>
          <p:nvPr/>
        </p:nvSpPr>
        <p:spPr bwMode="auto">
          <a:xfrm>
            <a:off x="571500" y="1571625"/>
            <a:ext cx="8001000" cy="2659063"/>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en-US" sz="1600" b="1" kern="0" dirty="0">
                <a:solidFill>
                  <a:srgbClr val="FF0000"/>
                </a:solidFill>
                <a:latin typeface="+mj-ea"/>
                <a:ea typeface="+mj-ea"/>
              </a:rPr>
              <a:t>保障信息完整性策略（</a:t>
            </a:r>
            <a:r>
              <a:rPr lang="en-US" altLang="zh-CN" sz="1600" b="1" kern="0" dirty="0">
                <a:solidFill>
                  <a:srgbClr val="FF0000"/>
                </a:solidFill>
                <a:latin typeface="+mj-ea"/>
                <a:ea typeface="+mj-ea"/>
              </a:rPr>
              <a:t>BIBA</a:t>
            </a:r>
            <a:r>
              <a:rPr lang="zh-CN" altLang="en-US" sz="1600" b="1" kern="0" dirty="0">
                <a:solidFill>
                  <a:srgbClr val="FF0000"/>
                </a:solidFill>
                <a:latin typeface="+mj-ea"/>
                <a:ea typeface="+mj-ea"/>
              </a:rPr>
              <a:t>模型）：</a:t>
            </a:r>
          </a:p>
          <a:p>
            <a:pPr marL="800100" lvl="1" indent="-342900">
              <a:lnSpc>
                <a:spcPct val="150000"/>
              </a:lnSpc>
              <a:buClr>
                <a:srgbClr val="C00000"/>
              </a:buClr>
              <a:buFont typeface="Wingdings" pitchFamily="2" charset="2"/>
              <a:buChar char="n"/>
              <a:defRPr/>
            </a:pPr>
            <a:r>
              <a:rPr lang="zh-CN" altLang="en-US" sz="1600" b="1" kern="0" dirty="0">
                <a:latin typeface="+mj-ea"/>
                <a:ea typeface="+mj-ea"/>
              </a:rPr>
              <a:t>低级别的主体</a:t>
            </a:r>
            <a:r>
              <a:rPr lang="zh-CN" altLang="en-US" sz="1600" b="1" kern="0" dirty="0">
                <a:solidFill>
                  <a:srgbClr val="FF0000"/>
                </a:solidFill>
                <a:latin typeface="+mj-ea"/>
                <a:ea typeface="+mj-ea"/>
              </a:rPr>
              <a:t>可以读</a:t>
            </a:r>
            <a:r>
              <a:rPr lang="zh-CN" altLang="en-US" sz="1600" b="1" kern="0" dirty="0">
                <a:latin typeface="+mj-ea"/>
                <a:ea typeface="+mj-ea"/>
              </a:rPr>
              <a:t>高级别客体的信息</a:t>
            </a:r>
            <a:r>
              <a:rPr lang="zh-CN" altLang="en-US" sz="1600" b="1" kern="0" dirty="0">
                <a:solidFill>
                  <a:srgbClr val="0033CC"/>
                </a:solidFill>
                <a:latin typeface="+mj-ea"/>
                <a:ea typeface="+mj-ea"/>
              </a:rPr>
              <a:t>（不保密）</a:t>
            </a:r>
          </a:p>
          <a:p>
            <a:pPr marL="800100" lvl="1" indent="-342900">
              <a:lnSpc>
                <a:spcPct val="150000"/>
              </a:lnSpc>
              <a:buClr>
                <a:srgbClr val="C00000"/>
              </a:buClr>
              <a:buFont typeface="Wingdings" pitchFamily="2" charset="2"/>
              <a:buChar char="n"/>
              <a:defRPr/>
            </a:pPr>
            <a:r>
              <a:rPr lang="zh-CN" altLang="en-US" sz="1600" b="1" kern="0" dirty="0">
                <a:latin typeface="+mj-ea"/>
                <a:ea typeface="+mj-ea"/>
              </a:rPr>
              <a:t>低级别的主体</a:t>
            </a:r>
            <a:r>
              <a:rPr lang="zh-CN" altLang="en-US" sz="1600" b="1" kern="0" dirty="0">
                <a:solidFill>
                  <a:srgbClr val="FF0000"/>
                </a:solidFill>
                <a:latin typeface="+mj-ea"/>
                <a:ea typeface="+mj-ea"/>
              </a:rPr>
              <a:t>不能写</a:t>
            </a:r>
            <a:r>
              <a:rPr lang="zh-CN" altLang="en-US" sz="1600" b="1" kern="0" dirty="0">
                <a:latin typeface="+mj-ea"/>
                <a:ea typeface="+mj-ea"/>
              </a:rPr>
              <a:t>高级别客体的信息</a:t>
            </a:r>
            <a:r>
              <a:rPr lang="zh-CN" altLang="en-US" sz="1600" b="1" kern="0" dirty="0">
                <a:solidFill>
                  <a:srgbClr val="0033CC"/>
                </a:solidFill>
                <a:latin typeface="+mj-ea"/>
                <a:ea typeface="+mj-ea"/>
              </a:rPr>
              <a:t>（保障信息完整性）</a:t>
            </a:r>
            <a:endParaRPr lang="en-US" altLang="zh-CN" sz="1600" b="1" kern="0" dirty="0">
              <a:solidFill>
                <a:srgbClr val="0033CC"/>
              </a:solidFill>
              <a:latin typeface="+mj-ea"/>
              <a:ea typeface="+mj-ea"/>
            </a:endParaRPr>
          </a:p>
        </p:txBody>
      </p:sp>
      <p:sp>
        <p:nvSpPr>
          <p:cNvPr id="5" name="标题 1">
            <a:extLst>
              <a:ext uri="{FF2B5EF4-FFF2-40B4-BE49-F238E27FC236}">
                <a16:creationId xmlns:a16="http://schemas.microsoft.com/office/drawing/2014/main" id="{8EBA0962-27E3-494A-ABA3-F7D6CEA070D2}"/>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6" name="标题 1">
            <a:extLst>
              <a:ext uri="{FF2B5EF4-FFF2-40B4-BE49-F238E27FC236}">
                <a16:creationId xmlns:a16="http://schemas.microsoft.com/office/drawing/2014/main" id="{11C1DFE8-2C4E-4C26-AF93-D758B583E774}"/>
              </a:ext>
            </a:extLst>
          </p:cNvPr>
          <p:cNvSpPr txBox="1">
            <a:spLocks/>
          </p:cNvSpPr>
          <p:nvPr/>
        </p:nvSpPr>
        <p:spPr>
          <a:xfrm>
            <a:off x="357158" y="642924"/>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pic>
        <p:nvPicPr>
          <p:cNvPr id="26630" name="Picture 3">
            <a:extLst>
              <a:ext uri="{FF2B5EF4-FFF2-40B4-BE49-F238E27FC236}">
                <a16:creationId xmlns:a16="http://schemas.microsoft.com/office/drawing/2014/main" id="{26750C4C-292E-4490-A181-EF6F1496A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689225"/>
            <a:ext cx="467995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直角三角形 7">
            <a:extLst>
              <a:ext uri="{FF2B5EF4-FFF2-40B4-BE49-F238E27FC236}">
                <a16:creationId xmlns:a16="http://schemas.microsoft.com/office/drawing/2014/main" id="{245D572F-3508-4D99-964E-5DF1E3AA701B}"/>
              </a:ext>
            </a:extLst>
          </p:cNvPr>
          <p:cNvSpPr>
            <a:spLocks noChangeArrowheads="1"/>
          </p:cNvSpPr>
          <p:nvPr/>
        </p:nvSpPr>
        <p:spPr bwMode="auto">
          <a:xfrm rot="10800000">
            <a:off x="3635375" y="2716213"/>
            <a:ext cx="3384550" cy="2066925"/>
          </a:xfrm>
          <a:prstGeom prst="rtTriangl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26632" name="Rectangle 9">
            <a:extLst>
              <a:ext uri="{FF2B5EF4-FFF2-40B4-BE49-F238E27FC236}">
                <a16:creationId xmlns:a16="http://schemas.microsoft.com/office/drawing/2014/main" id="{7073F3C7-F283-4547-B7DA-1738FA18E420}"/>
              </a:ext>
            </a:extLst>
          </p:cNvPr>
          <p:cNvSpPr>
            <a:spLocks noChangeArrowheads="1"/>
          </p:cNvSpPr>
          <p:nvPr/>
        </p:nvSpPr>
        <p:spPr bwMode="auto">
          <a:xfrm>
            <a:off x="2916238" y="2716213"/>
            <a:ext cx="9334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600" b="1">
                <a:solidFill>
                  <a:srgbClr val="FF0101"/>
                </a:solidFill>
              </a:rPr>
              <a:t>将军</a:t>
            </a:r>
          </a:p>
        </p:txBody>
      </p:sp>
      <p:sp>
        <p:nvSpPr>
          <p:cNvPr id="26633" name="Rectangle 10">
            <a:extLst>
              <a:ext uri="{FF2B5EF4-FFF2-40B4-BE49-F238E27FC236}">
                <a16:creationId xmlns:a16="http://schemas.microsoft.com/office/drawing/2014/main" id="{0D948C43-72CA-40AC-82D4-6D1180B2CBBC}"/>
              </a:ext>
            </a:extLst>
          </p:cNvPr>
          <p:cNvSpPr>
            <a:spLocks noChangeArrowheads="1"/>
          </p:cNvSpPr>
          <p:nvPr/>
        </p:nvSpPr>
        <p:spPr bwMode="auto">
          <a:xfrm>
            <a:off x="5364163" y="4783138"/>
            <a:ext cx="11525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600" b="1">
                <a:solidFill>
                  <a:srgbClr val="FF0101"/>
                </a:solidFill>
              </a:rPr>
              <a:t>士兵</a:t>
            </a:r>
          </a:p>
        </p:txBody>
      </p:sp>
    </p:spTree>
  </p:cSld>
  <p:clrMapOvr>
    <a:masterClrMapping/>
  </p:clrMapOvr>
  <p:transition spd="med">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0D9AFDFF-A63B-4F79-AF28-1E3A8C86BF68}"/>
              </a:ext>
            </a:extLst>
          </p:cNvPr>
          <p:cNvSpPr>
            <a:spLocks noGrp="1"/>
          </p:cNvSpPr>
          <p:nvPr>
            <p:ph idx="1"/>
          </p:nvPr>
        </p:nvSpPr>
        <p:spPr>
          <a:xfrm>
            <a:off x="428625" y="1000125"/>
            <a:ext cx="3929063" cy="444500"/>
          </a:xfrm>
        </p:spPr>
        <p:txBody>
          <a:bodyPr/>
          <a:lstStyle/>
          <a:p>
            <a:pPr marL="0" indent="0">
              <a:buFont typeface="Wingdings" panose="05000000000000000000" pitchFamily="2" charset="2"/>
              <a:buNone/>
            </a:pPr>
            <a:r>
              <a:rPr lang="en-US" altLang="zh-CN" b="1">
                <a:solidFill>
                  <a:srgbClr val="0033CC"/>
                </a:solidFill>
              </a:rPr>
              <a:t>3</a:t>
            </a:r>
            <a:r>
              <a:rPr lang="zh-CN" altLang="zh-CN" b="1">
                <a:solidFill>
                  <a:srgbClr val="0033CC"/>
                </a:solidFill>
              </a:rPr>
              <a:t>）基于角色的访问控制（</a:t>
            </a:r>
            <a:r>
              <a:rPr lang="en-US" altLang="zh-CN" b="1">
                <a:solidFill>
                  <a:srgbClr val="0033CC"/>
                </a:solidFill>
              </a:rPr>
              <a:t>RBAC</a:t>
            </a:r>
            <a:r>
              <a:rPr lang="zh-CN" altLang="zh-CN" b="1">
                <a:solidFill>
                  <a:srgbClr val="0033CC"/>
                </a:solidFill>
              </a:rPr>
              <a:t>）模型</a:t>
            </a:r>
            <a:endParaRPr lang="zh-CN" altLang="en-US" b="1">
              <a:solidFill>
                <a:srgbClr val="0033CC"/>
              </a:solidFill>
            </a:endParaRPr>
          </a:p>
        </p:txBody>
      </p:sp>
      <p:sp>
        <p:nvSpPr>
          <p:cNvPr id="4" name="内容占位符 2">
            <a:extLst>
              <a:ext uri="{FF2B5EF4-FFF2-40B4-BE49-F238E27FC236}">
                <a16:creationId xmlns:a16="http://schemas.microsoft.com/office/drawing/2014/main" id="{C5D60A46-1C44-4634-9AB7-73815A2D21E0}"/>
              </a:ext>
            </a:extLst>
          </p:cNvPr>
          <p:cNvSpPr txBox="1">
            <a:spLocks/>
          </p:cNvSpPr>
          <p:nvPr/>
        </p:nvSpPr>
        <p:spPr bwMode="auto">
          <a:xfrm>
            <a:off x="428625" y="1428750"/>
            <a:ext cx="8229600" cy="3143250"/>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提供了</a:t>
            </a:r>
            <a:r>
              <a:rPr lang="zh-CN" altLang="zh-CN" sz="1600" b="1" kern="0" dirty="0">
                <a:solidFill>
                  <a:srgbClr val="FF0000"/>
                </a:solidFill>
                <a:latin typeface="+mj-ea"/>
                <a:ea typeface="+mj-ea"/>
              </a:rPr>
              <a:t>一种</a:t>
            </a:r>
            <a:r>
              <a:rPr lang="zh-CN" altLang="zh-CN" sz="1600" b="1" kern="0" dirty="0">
                <a:solidFill>
                  <a:srgbClr val="0033CC"/>
                </a:solidFill>
                <a:latin typeface="+mj-ea"/>
                <a:ea typeface="+mj-ea"/>
              </a:rPr>
              <a:t>强制访问控制机制</a:t>
            </a:r>
            <a:endParaRPr lang="en-US" altLang="zh-CN" sz="1600" b="1" kern="0" dirty="0">
              <a:solidFill>
                <a:srgbClr val="0033CC"/>
              </a:solidFill>
              <a:latin typeface="+mj-ea"/>
              <a:ea typeface="+mj-ea"/>
            </a:endParaRPr>
          </a:p>
          <a:p>
            <a:pPr marL="342900" indent="-342900">
              <a:lnSpc>
                <a:spcPct val="150000"/>
              </a:lnSpc>
              <a:buClr>
                <a:srgbClr val="C00000"/>
              </a:buClr>
              <a:buFont typeface="Wingdings" pitchFamily="2" charset="2"/>
              <a:buChar char="n"/>
              <a:defRPr/>
            </a:pPr>
            <a:r>
              <a:rPr lang="zh-CN" altLang="zh-CN" sz="1600" b="1" kern="0" dirty="0">
                <a:latin typeface="+mj-ea"/>
                <a:ea typeface="+mj-ea"/>
              </a:rPr>
              <a:t>由</a:t>
            </a:r>
            <a:r>
              <a:rPr lang="zh-CN" altLang="zh-CN" sz="1600" b="1" kern="0" dirty="0">
                <a:solidFill>
                  <a:srgbClr val="0033CC"/>
                </a:solidFill>
                <a:latin typeface="+mj-ea"/>
                <a:ea typeface="+mj-ea"/>
              </a:rPr>
              <a:t>系统管理员</a:t>
            </a:r>
            <a:r>
              <a:rPr lang="zh-CN" altLang="zh-CN" sz="1600" b="1" kern="0" dirty="0">
                <a:latin typeface="+mj-ea"/>
                <a:ea typeface="+mj-ea"/>
              </a:rPr>
              <a:t>负责管理系统的角色集合和访问权限集合，</a:t>
            </a:r>
            <a:r>
              <a:rPr lang="zh-CN" altLang="zh-CN" sz="1600" b="1" kern="0" dirty="0">
                <a:solidFill>
                  <a:srgbClr val="FF0000"/>
                </a:solidFill>
                <a:latin typeface="+mj-ea"/>
                <a:ea typeface="+mj-ea"/>
              </a:rPr>
              <a:t>并将</a:t>
            </a:r>
            <a:r>
              <a:rPr lang="zh-CN" altLang="zh-CN" sz="1600" b="1" kern="0" dirty="0">
                <a:solidFill>
                  <a:srgbClr val="0033CC"/>
                </a:solidFill>
                <a:latin typeface="+mj-ea"/>
                <a:ea typeface="+mj-ea"/>
              </a:rPr>
              <a:t>这些权限（不同类别和级别）</a:t>
            </a:r>
            <a:r>
              <a:rPr lang="zh-CN" altLang="zh-CN" sz="1600" b="1" kern="0" dirty="0">
                <a:solidFill>
                  <a:srgbClr val="FF0000"/>
                </a:solidFill>
                <a:latin typeface="+mj-ea"/>
                <a:ea typeface="+mj-ea"/>
              </a:rPr>
              <a:t>通过相应的角色分别赋予</a:t>
            </a:r>
            <a:r>
              <a:rPr lang="zh-CN" altLang="zh-CN" sz="1600" b="1" kern="0" dirty="0">
                <a:solidFill>
                  <a:srgbClr val="0033CC"/>
                </a:solidFill>
                <a:latin typeface="+mj-ea"/>
                <a:ea typeface="+mj-ea"/>
              </a:rPr>
              <a:t>承担不同工作职责的终端用户</a:t>
            </a:r>
            <a:r>
              <a:rPr lang="zh-CN" altLang="zh-CN" sz="1600" b="1" kern="0" dirty="0">
                <a:latin typeface="+mj-ea"/>
                <a:ea typeface="+mj-ea"/>
              </a:rPr>
              <a:t>，</a:t>
            </a:r>
            <a:r>
              <a:rPr lang="zh-CN" altLang="zh-CN" sz="1600" b="1" kern="0" dirty="0">
                <a:solidFill>
                  <a:srgbClr val="FF0000"/>
                </a:solidFill>
                <a:latin typeface="+mj-ea"/>
                <a:ea typeface="+mj-ea"/>
              </a:rPr>
              <a:t>而且还可以随时</a:t>
            </a:r>
            <a:r>
              <a:rPr lang="zh-CN" altLang="zh-CN" sz="1600" b="1" kern="0" dirty="0">
                <a:latin typeface="+mj-ea"/>
                <a:ea typeface="+mj-ea"/>
              </a:rPr>
              <a:t>根据业务的要求或变化对角色的访问权限集和用户所拥有的角色集</a:t>
            </a:r>
            <a:r>
              <a:rPr lang="zh-CN" altLang="zh-CN" sz="1600" b="1" kern="0" dirty="0">
                <a:solidFill>
                  <a:srgbClr val="FF0000"/>
                </a:solidFill>
                <a:latin typeface="+mj-ea"/>
                <a:ea typeface="+mj-ea"/>
              </a:rPr>
              <a:t>进行调整</a:t>
            </a:r>
            <a:r>
              <a:rPr lang="zh-CN" altLang="zh-CN" sz="1600" b="1" kern="0" dirty="0">
                <a:latin typeface="+mj-ea"/>
                <a:ea typeface="+mj-ea"/>
              </a:rPr>
              <a:t>。</a:t>
            </a:r>
          </a:p>
        </p:txBody>
      </p:sp>
      <p:sp>
        <p:nvSpPr>
          <p:cNvPr id="5" name="标题 1">
            <a:extLst>
              <a:ext uri="{FF2B5EF4-FFF2-40B4-BE49-F238E27FC236}">
                <a16:creationId xmlns:a16="http://schemas.microsoft.com/office/drawing/2014/main" id="{F383EF6E-6B23-4454-A624-1E03F0E38671}"/>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6" name="标题 1">
            <a:extLst>
              <a:ext uri="{FF2B5EF4-FFF2-40B4-BE49-F238E27FC236}">
                <a16:creationId xmlns:a16="http://schemas.microsoft.com/office/drawing/2014/main" id="{80C9030D-97A8-439E-AEC0-B712E57A3BF2}"/>
              </a:ext>
            </a:extLst>
          </p:cNvPr>
          <p:cNvSpPr txBox="1">
            <a:spLocks/>
          </p:cNvSpPr>
          <p:nvPr/>
        </p:nvSpPr>
        <p:spPr>
          <a:xfrm>
            <a:off x="357158" y="642924"/>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pic>
        <p:nvPicPr>
          <p:cNvPr id="27654" name="Picture 7">
            <a:extLst>
              <a:ext uri="{FF2B5EF4-FFF2-40B4-BE49-F238E27FC236}">
                <a16:creationId xmlns:a16="http://schemas.microsoft.com/office/drawing/2014/main" id="{72D8FAD0-B774-4FC9-93DB-3E31D9102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3054350"/>
            <a:ext cx="41052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Rectangle 9">
            <a:extLst>
              <a:ext uri="{FF2B5EF4-FFF2-40B4-BE49-F238E27FC236}">
                <a16:creationId xmlns:a16="http://schemas.microsoft.com/office/drawing/2014/main" id="{9628A56C-DA51-43D9-8E26-6BE9FEA76E92}"/>
              </a:ext>
            </a:extLst>
          </p:cNvPr>
          <p:cNvSpPr>
            <a:spLocks noChangeArrowheads="1"/>
          </p:cNvSpPr>
          <p:nvPr/>
        </p:nvSpPr>
        <p:spPr bwMode="auto">
          <a:xfrm>
            <a:off x="4989513" y="3003550"/>
            <a:ext cx="6477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400" b="1">
                <a:solidFill>
                  <a:srgbClr val="FF0101"/>
                </a:solidFill>
              </a:rPr>
              <a:t>用户</a:t>
            </a:r>
          </a:p>
        </p:txBody>
      </p:sp>
      <p:sp>
        <p:nvSpPr>
          <p:cNvPr id="27656" name="Rectangle 9">
            <a:extLst>
              <a:ext uri="{FF2B5EF4-FFF2-40B4-BE49-F238E27FC236}">
                <a16:creationId xmlns:a16="http://schemas.microsoft.com/office/drawing/2014/main" id="{EDD3F230-67B4-4431-A67D-C6B1C0AA909F}"/>
              </a:ext>
            </a:extLst>
          </p:cNvPr>
          <p:cNvSpPr>
            <a:spLocks noChangeArrowheads="1"/>
          </p:cNvSpPr>
          <p:nvPr/>
        </p:nvSpPr>
        <p:spPr bwMode="auto">
          <a:xfrm>
            <a:off x="3924300" y="3003550"/>
            <a:ext cx="6477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400" b="1">
                <a:solidFill>
                  <a:srgbClr val="FF0101"/>
                </a:solidFill>
              </a:rPr>
              <a:t>角色</a:t>
            </a:r>
          </a:p>
        </p:txBody>
      </p:sp>
      <p:sp>
        <p:nvSpPr>
          <p:cNvPr id="27657" name="Rectangle 9">
            <a:extLst>
              <a:ext uri="{FF2B5EF4-FFF2-40B4-BE49-F238E27FC236}">
                <a16:creationId xmlns:a16="http://schemas.microsoft.com/office/drawing/2014/main" id="{2E080A18-F183-48CA-821B-9DCF20401931}"/>
              </a:ext>
            </a:extLst>
          </p:cNvPr>
          <p:cNvSpPr>
            <a:spLocks noChangeArrowheads="1"/>
          </p:cNvSpPr>
          <p:nvPr/>
        </p:nvSpPr>
        <p:spPr bwMode="auto">
          <a:xfrm>
            <a:off x="2965450" y="3003550"/>
            <a:ext cx="6477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400" b="1">
                <a:solidFill>
                  <a:srgbClr val="FF0101"/>
                </a:solidFill>
              </a:rPr>
              <a:t>权限</a:t>
            </a:r>
          </a:p>
        </p:txBody>
      </p:sp>
    </p:spTree>
  </p:cSld>
  <p:clrMapOvr>
    <a:masterClrMapping/>
  </p:clrMapOvr>
  <p:transition spd="med">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1A9ACE67-730A-4DB9-8F0F-FF08CA044DE2}"/>
              </a:ext>
            </a:extLst>
          </p:cNvPr>
          <p:cNvSpPr>
            <a:spLocks noGrp="1"/>
          </p:cNvSpPr>
          <p:nvPr>
            <p:ph idx="1"/>
          </p:nvPr>
        </p:nvSpPr>
        <p:spPr>
          <a:xfrm>
            <a:off x="428625" y="1000125"/>
            <a:ext cx="3929063" cy="444500"/>
          </a:xfrm>
        </p:spPr>
        <p:txBody>
          <a:bodyPr/>
          <a:lstStyle/>
          <a:p>
            <a:pPr marL="0" indent="0">
              <a:buFont typeface="Wingdings" panose="05000000000000000000" pitchFamily="2" charset="2"/>
              <a:buNone/>
            </a:pPr>
            <a:r>
              <a:rPr lang="en-US" altLang="zh-CN" b="1">
                <a:solidFill>
                  <a:srgbClr val="0033CC"/>
                </a:solidFill>
              </a:rPr>
              <a:t>3</a:t>
            </a:r>
            <a:r>
              <a:rPr lang="zh-CN" altLang="zh-CN" b="1">
                <a:solidFill>
                  <a:srgbClr val="0033CC"/>
                </a:solidFill>
              </a:rPr>
              <a:t>）基于角色的访问控制（</a:t>
            </a:r>
            <a:r>
              <a:rPr lang="en-US" altLang="zh-CN" b="1">
                <a:solidFill>
                  <a:srgbClr val="0033CC"/>
                </a:solidFill>
              </a:rPr>
              <a:t>RBAC</a:t>
            </a:r>
            <a:r>
              <a:rPr lang="zh-CN" altLang="zh-CN" b="1">
                <a:solidFill>
                  <a:srgbClr val="0033CC"/>
                </a:solidFill>
              </a:rPr>
              <a:t>）模型</a:t>
            </a:r>
            <a:endParaRPr lang="zh-CN" altLang="en-US" b="1">
              <a:solidFill>
                <a:srgbClr val="0033CC"/>
              </a:solidFill>
            </a:endParaRPr>
          </a:p>
        </p:txBody>
      </p:sp>
      <p:sp>
        <p:nvSpPr>
          <p:cNvPr id="4" name="内容占位符 2">
            <a:extLst>
              <a:ext uri="{FF2B5EF4-FFF2-40B4-BE49-F238E27FC236}">
                <a16:creationId xmlns:a16="http://schemas.microsoft.com/office/drawing/2014/main" id="{A38BA3FC-17E7-4F29-848C-A3A61C7C4764}"/>
              </a:ext>
            </a:extLst>
          </p:cNvPr>
          <p:cNvSpPr txBox="1">
            <a:spLocks/>
          </p:cNvSpPr>
          <p:nvPr/>
        </p:nvSpPr>
        <p:spPr bwMode="auto">
          <a:xfrm>
            <a:off x="428625" y="1428750"/>
            <a:ext cx="8229600" cy="3143250"/>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提供了</a:t>
            </a:r>
            <a:r>
              <a:rPr lang="zh-CN" altLang="zh-CN" sz="1600" b="1" kern="0" dirty="0">
                <a:solidFill>
                  <a:srgbClr val="FF0000"/>
                </a:solidFill>
                <a:latin typeface="+mj-ea"/>
                <a:ea typeface="+mj-ea"/>
              </a:rPr>
              <a:t>一种</a:t>
            </a:r>
            <a:r>
              <a:rPr lang="zh-CN" altLang="zh-CN" sz="1600" b="1" kern="0" dirty="0">
                <a:solidFill>
                  <a:srgbClr val="0033CC"/>
                </a:solidFill>
                <a:latin typeface="+mj-ea"/>
                <a:ea typeface="+mj-ea"/>
              </a:rPr>
              <a:t>强制访问控制机制</a:t>
            </a:r>
            <a:endParaRPr lang="en-US" altLang="zh-CN" sz="1600" b="1" kern="0" dirty="0">
              <a:solidFill>
                <a:srgbClr val="0033CC"/>
              </a:solidFill>
              <a:latin typeface="+mj-ea"/>
              <a:ea typeface="+mj-ea"/>
            </a:endParaRPr>
          </a:p>
          <a:p>
            <a:pPr marL="342900" indent="-342900">
              <a:lnSpc>
                <a:spcPct val="150000"/>
              </a:lnSpc>
              <a:buClr>
                <a:srgbClr val="C00000"/>
              </a:buClr>
              <a:buFont typeface="Wingdings" pitchFamily="2" charset="2"/>
              <a:buChar char="n"/>
              <a:defRPr/>
            </a:pPr>
            <a:r>
              <a:rPr lang="zh-CN" altLang="zh-CN" sz="1600" b="1" kern="0" dirty="0">
                <a:latin typeface="+mj-ea"/>
                <a:ea typeface="+mj-ea"/>
              </a:rPr>
              <a:t>由</a:t>
            </a:r>
            <a:r>
              <a:rPr lang="zh-CN" altLang="zh-CN" sz="1600" b="1" kern="0" dirty="0">
                <a:solidFill>
                  <a:srgbClr val="0033CC"/>
                </a:solidFill>
                <a:latin typeface="+mj-ea"/>
                <a:ea typeface="+mj-ea"/>
              </a:rPr>
              <a:t>系统管理员</a:t>
            </a:r>
            <a:r>
              <a:rPr lang="zh-CN" altLang="zh-CN" sz="1600" b="1" kern="0" dirty="0">
                <a:latin typeface="+mj-ea"/>
                <a:ea typeface="+mj-ea"/>
              </a:rPr>
              <a:t>负责管理系统的角色集合和访问权限集合，</a:t>
            </a:r>
            <a:r>
              <a:rPr lang="zh-CN" altLang="zh-CN" sz="1600" b="1" kern="0" dirty="0">
                <a:solidFill>
                  <a:srgbClr val="FF0000"/>
                </a:solidFill>
                <a:latin typeface="+mj-ea"/>
                <a:ea typeface="+mj-ea"/>
              </a:rPr>
              <a:t>并将</a:t>
            </a:r>
            <a:r>
              <a:rPr lang="zh-CN" altLang="zh-CN" sz="1600" b="1" kern="0" dirty="0">
                <a:solidFill>
                  <a:srgbClr val="0033CC"/>
                </a:solidFill>
                <a:latin typeface="+mj-ea"/>
                <a:ea typeface="+mj-ea"/>
              </a:rPr>
              <a:t>这些权限（不同类别和级别）</a:t>
            </a:r>
            <a:r>
              <a:rPr lang="zh-CN" altLang="zh-CN" sz="1600" b="1" kern="0" dirty="0">
                <a:solidFill>
                  <a:srgbClr val="FF0000"/>
                </a:solidFill>
                <a:latin typeface="+mj-ea"/>
                <a:ea typeface="+mj-ea"/>
              </a:rPr>
              <a:t>通过相应的角色分别赋予</a:t>
            </a:r>
            <a:r>
              <a:rPr lang="zh-CN" altLang="zh-CN" sz="1600" b="1" kern="0" dirty="0">
                <a:solidFill>
                  <a:srgbClr val="0033CC"/>
                </a:solidFill>
                <a:latin typeface="+mj-ea"/>
                <a:ea typeface="+mj-ea"/>
              </a:rPr>
              <a:t>承担不同工作职责的终端用户</a:t>
            </a:r>
            <a:r>
              <a:rPr lang="zh-CN" altLang="zh-CN" sz="1600" b="1" kern="0" dirty="0">
                <a:latin typeface="+mj-ea"/>
                <a:ea typeface="+mj-ea"/>
              </a:rPr>
              <a:t>，</a:t>
            </a:r>
            <a:r>
              <a:rPr lang="zh-CN" altLang="zh-CN" sz="1600" b="1" kern="0" dirty="0">
                <a:solidFill>
                  <a:srgbClr val="FF0000"/>
                </a:solidFill>
                <a:latin typeface="+mj-ea"/>
                <a:ea typeface="+mj-ea"/>
              </a:rPr>
              <a:t>而且还可以随时</a:t>
            </a:r>
            <a:r>
              <a:rPr lang="zh-CN" altLang="zh-CN" sz="1600" b="1" kern="0" dirty="0">
                <a:latin typeface="+mj-ea"/>
                <a:ea typeface="+mj-ea"/>
              </a:rPr>
              <a:t>根据业务的要求或变化对角色的访问权限集和用户所拥有的角色集</a:t>
            </a:r>
            <a:r>
              <a:rPr lang="zh-CN" altLang="zh-CN" sz="1600" b="1" kern="0" dirty="0">
                <a:solidFill>
                  <a:srgbClr val="FF0000"/>
                </a:solidFill>
                <a:latin typeface="+mj-ea"/>
                <a:ea typeface="+mj-ea"/>
              </a:rPr>
              <a:t>进行调整</a:t>
            </a:r>
            <a:r>
              <a:rPr lang="zh-CN" altLang="zh-CN" sz="1600" b="1" kern="0" dirty="0">
                <a:latin typeface="+mj-ea"/>
                <a:ea typeface="+mj-ea"/>
              </a:rPr>
              <a:t>。</a:t>
            </a:r>
          </a:p>
          <a:p>
            <a:pPr marL="342900" indent="-342900">
              <a:lnSpc>
                <a:spcPct val="150000"/>
              </a:lnSpc>
              <a:buClr>
                <a:srgbClr val="C00000"/>
              </a:buClr>
              <a:buFont typeface="Wingdings" pitchFamily="2" charset="2"/>
              <a:buChar char="n"/>
              <a:defRPr/>
            </a:pPr>
            <a:r>
              <a:rPr lang="zh-CN" altLang="zh-CN" sz="1600" b="1" kern="0" dirty="0">
                <a:latin typeface="+mj-ea"/>
                <a:ea typeface="+mj-ea"/>
              </a:rPr>
              <a:t>明确区分权限（</a:t>
            </a:r>
            <a:r>
              <a:rPr lang="en-US" altLang="zh-CN" sz="1600" b="1" kern="0" dirty="0">
                <a:latin typeface="+mj-ea"/>
                <a:ea typeface="+mj-ea"/>
              </a:rPr>
              <a:t>Authority</a:t>
            </a:r>
            <a:r>
              <a:rPr lang="zh-CN" altLang="zh-CN" sz="1600" b="1" kern="0" dirty="0">
                <a:latin typeface="+mj-ea"/>
                <a:ea typeface="+mj-ea"/>
              </a:rPr>
              <a:t>）和职责（</a:t>
            </a:r>
            <a:r>
              <a:rPr lang="en-US" altLang="zh-CN" sz="1600" b="1" kern="0" dirty="0">
                <a:latin typeface="+mj-ea"/>
                <a:ea typeface="+mj-ea"/>
              </a:rPr>
              <a:t>Responsibility</a:t>
            </a:r>
            <a:r>
              <a:rPr lang="zh-CN" altLang="zh-CN" sz="1600" b="1" kern="0" dirty="0">
                <a:latin typeface="+mj-ea"/>
                <a:ea typeface="+mj-ea"/>
              </a:rPr>
              <a:t>）这两个概念</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r>
              <a:rPr lang="zh-CN" altLang="zh-CN" sz="1600" b="1" kern="0" dirty="0">
                <a:latin typeface="+mj-ea"/>
                <a:ea typeface="+mj-ea"/>
              </a:rPr>
              <a:t>功能相当强大，适用于许多类型（从政府机构到商业应用）的用户需求</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r>
              <a:rPr lang="en-US" altLang="zh-CN" sz="1600" b="1" kern="0" dirty="0">
                <a:latin typeface="+mj-ea"/>
                <a:ea typeface="+mj-ea"/>
              </a:rPr>
              <a:t>Netware</a:t>
            </a:r>
            <a:r>
              <a:rPr lang="zh-CN" altLang="zh-CN" sz="1600" b="1" kern="0" dirty="0">
                <a:latin typeface="+mj-ea"/>
                <a:ea typeface="+mj-ea"/>
              </a:rPr>
              <a:t>、</a:t>
            </a:r>
            <a:r>
              <a:rPr lang="en-US" altLang="zh-CN" sz="1600" b="1" kern="0" dirty="0">
                <a:latin typeface="+mj-ea"/>
                <a:ea typeface="+mj-ea"/>
              </a:rPr>
              <a:t>Windows NT</a:t>
            </a:r>
            <a:r>
              <a:rPr lang="zh-CN" altLang="zh-CN" sz="1600" b="1" kern="0" dirty="0">
                <a:latin typeface="+mj-ea"/>
                <a:ea typeface="+mj-ea"/>
              </a:rPr>
              <a:t>、</a:t>
            </a:r>
            <a:r>
              <a:rPr lang="en-US" altLang="zh-CN" sz="1600" b="1" kern="0" dirty="0">
                <a:latin typeface="+mj-ea"/>
                <a:ea typeface="+mj-ea"/>
              </a:rPr>
              <a:t>Solaris</a:t>
            </a:r>
            <a:r>
              <a:rPr lang="zh-CN" altLang="zh-CN" sz="1600" b="1" kern="0" dirty="0">
                <a:latin typeface="+mj-ea"/>
                <a:ea typeface="+mj-ea"/>
              </a:rPr>
              <a:t>和</a:t>
            </a:r>
            <a:r>
              <a:rPr lang="en-US" altLang="zh-CN" sz="1600" b="1" kern="0" dirty="0" err="1">
                <a:latin typeface="+mj-ea"/>
                <a:ea typeface="+mj-ea"/>
              </a:rPr>
              <a:t>Selinux</a:t>
            </a:r>
            <a:r>
              <a:rPr lang="zh-CN" altLang="zh-CN" sz="1600" b="1" kern="0" dirty="0">
                <a:latin typeface="+mj-ea"/>
                <a:ea typeface="+mj-ea"/>
              </a:rPr>
              <a:t>等操作系统中都采用了类似的</a:t>
            </a:r>
            <a:r>
              <a:rPr lang="en-US" altLang="zh-CN" sz="1600" b="1" kern="0" dirty="0">
                <a:latin typeface="+mj-ea"/>
                <a:ea typeface="+mj-ea"/>
              </a:rPr>
              <a:t>RBAC</a:t>
            </a:r>
            <a:r>
              <a:rPr lang="zh-CN" altLang="zh-CN" sz="1600" b="1" kern="0" dirty="0">
                <a:latin typeface="+mj-ea"/>
                <a:ea typeface="+mj-ea"/>
              </a:rPr>
              <a:t>技术作为访问控制手段。</a:t>
            </a:r>
            <a:endParaRPr lang="zh-CN" altLang="en-US" sz="1600" b="1" kern="0" dirty="0">
              <a:latin typeface="+mj-ea"/>
              <a:ea typeface="+mj-ea"/>
            </a:endParaRPr>
          </a:p>
        </p:txBody>
      </p:sp>
      <p:sp>
        <p:nvSpPr>
          <p:cNvPr id="5" name="标题 1">
            <a:extLst>
              <a:ext uri="{FF2B5EF4-FFF2-40B4-BE49-F238E27FC236}">
                <a16:creationId xmlns:a16="http://schemas.microsoft.com/office/drawing/2014/main" id="{D3E55047-8E33-4CE8-A548-91F91094AF7F}"/>
              </a:ext>
            </a:extLst>
          </p:cNvPr>
          <p:cNvSpPr txBox="1">
            <a:spLocks/>
          </p:cNvSpPr>
          <p:nvPr/>
        </p:nvSpPr>
        <p:spPr>
          <a:xfrm>
            <a:off x="5929322" y="142858"/>
            <a:ext cx="307183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安全策略与安全模型</a:t>
            </a:r>
          </a:p>
        </p:txBody>
      </p:sp>
      <p:sp>
        <p:nvSpPr>
          <p:cNvPr id="6" name="标题 1">
            <a:extLst>
              <a:ext uri="{FF2B5EF4-FFF2-40B4-BE49-F238E27FC236}">
                <a16:creationId xmlns:a16="http://schemas.microsoft.com/office/drawing/2014/main" id="{F623C5AC-9A90-4B89-931A-60ED296D4D33}"/>
              </a:ext>
            </a:extLst>
          </p:cNvPr>
          <p:cNvSpPr txBox="1">
            <a:spLocks/>
          </p:cNvSpPr>
          <p:nvPr/>
        </p:nvSpPr>
        <p:spPr>
          <a:xfrm>
            <a:off x="357158" y="642924"/>
            <a:ext cx="200026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5.2.2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安全模型</a:t>
            </a:r>
          </a:p>
        </p:txBody>
      </p:sp>
    </p:spTree>
  </p:cSld>
  <p:clrMapOvr>
    <a:masterClrMapping/>
  </p:clrMapOvr>
  <p:transition spd="med">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1A6E5-11FF-404E-A23F-09FB801DFC2D}"/>
              </a:ext>
            </a:extLst>
          </p:cNvPr>
          <p:cNvSpPr>
            <a:spLocks noGrp="1"/>
          </p:cNvSpPr>
          <p:nvPr>
            <p:ph type="title"/>
          </p:nvPr>
        </p:nvSpPr>
        <p:spPr>
          <a:xfrm>
            <a:off x="1500169" y="500048"/>
            <a:ext cx="5614987" cy="857250"/>
          </a:xfrm>
        </p:spPr>
        <p:txBody>
          <a:bodyPr/>
          <a:lstStyle/>
          <a:p>
            <a:pPr>
              <a:defRPr/>
            </a:pPr>
            <a:r>
              <a:rPr altLang="en-US" sz="2800" dirty="0"/>
              <a:t>内容提纲</a:t>
            </a:r>
          </a:p>
        </p:txBody>
      </p:sp>
      <p:sp>
        <p:nvSpPr>
          <p:cNvPr id="29699" name="五边形 3">
            <a:extLst>
              <a:ext uri="{FF2B5EF4-FFF2-40B4-BE49-F238E27FC236}">
                <a16:creationId xmlns:a16="http://schemas.microsoft.com/office/drawing/2014/main" id="{55614CEB-62E9-4CC7-939F-3EE4A8DD6AFE}"/>
              </a:ext>
            </a:extLst>
          </p:cNvPr>
          <p:cNvSpPr>
            <a:spLocks noChangeArrowheads="1"/>
          </p:cNvSpPr>
          <p:nvPr/>
        </p:nvSpPr>
        <p:spPr bwMode="auto">
          <a:xfrm rot="10800000">
            <a:off x="2286000" y="1500188"/>
            <a:ext cx="4071938" cy="428625"/>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00" name="椭圆 4">
            <a:extLst>
              <a:ext uri="{FF2B5EF4-FFF2-40B4-BE49-F238E27FC236}">
                <a16:creationId xmlns:a16="http://schemas.microsoft.com/office/drawing/2014/main" id="{33F45384-EB71-4220-8D21-46A024DAFF29}"/>
              </a:ext>
            </a:extLst>
          </p:cNvPr>
          <p:cNvSpPr>
            <a:spLocks noChangeArrowheads="1"/>
          </p:cNvSpPr>
          <p:nvPr/>
        </p:nvSpPr>
        <p:spPr bwMode="auto">
          <a:xfrm>
            <a:off x="2071688" y="1500188"/>
            <a:ext cx="428625" cy="428625"/>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01" name="TextBox 6">
            <a:extLst>
              <a:ext uri="{FF2B5EF4-FFF2-40B4-BE49-F238E27FC236}">
                <a16:creationId xmlns:a16="http://schemas.microsoft.com/office/drawing/2014/main" id="{630260A8-1080-41A0-9834-9F89E30C3E39}"/>
              </a:ext>
            </a:extLst>
          </p:cNvPr>
          <p:cNvSpPr txBox="1">
            <a:spLocks noChangeArrowheads="1"/>
          </p:cNvSpPr>
          <p:nvPr/>
        </p:nvSpPr>
        <p:spPr bwMode="auto">
          <a:xfrm>
            <a:off x="3214688" y="1500188"/>
            <a:ext cx="215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安全操作系统概述</a:t>
            </a:r>
          </a:p>
        </p:txBody>
      </p:sp>
      <p:grpSp>
        <p:nvGrpSpPr>
          <p:cNvPr id="29702" name="组合 8">
            <a:extLst>
              <a:ext uri="{FF2B5EF4-FFF2-40B4-BE49-F238E27FC236}">
                <a16:creationId xmlns:a16="http://schemas.microsoft.com/office/drawing/2014/main" id="{C2C17699-A225-474F-A435-FC5778FE3060}"/>
              </a:ext>
            </a:extLst>
          </p:cNvPr>
          <p:cNvGrpSpPr>
            <a:grpSpLocks/>
          </p:cNvGrpSpPr>
          <p:nvPr/>
        </p:nvGrpSpPr>
        <p:grpSpPr bwMode="auto">
          <a:xfrm>
            <a:off x="2071688" y="2143125"/>
            <a:ext cx="4286250" cy="428625"/>
            <a:chOff x="571472" y="1142990"/>
            <a:chExt cx="4286280" cy="428628"/>
          </a:xfrm>
        </p:grpSpPr>
        <p:sp>
          <p:nvSpPr>
            <p:cNvPr id="29714" name="五边形 9">
              <a:extLst>
                <a:ext uri="{FF2B5EF4-FFF2-40B4-BE49-F238E27FC236}">
                  <a16:creationId xmlns:a16="http://schemas.microsoft.com/office/drawing/2014/main" id="{C033AB78-7D3F-4AFA-9A2D-DA98AB6F2EC6}"/>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15" name="椭圆 10">
              <a:extLst>
                <a:ext uri="{FF2B5EF4-FFF2-40B4-BE49-F238E27FC236}">
                  <a16:creationId xmlns:a16="http://schemas.microsoft.com/office/drawing/2014/main" id="{617F9F6D-ACF6-45DA-AA9E-C419E0A4BA11}"/>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16" name="TextBox 11">
              <a:extLst>
                <a:ext uri="{FF2B5EF4-FFF2-40B4-BE49-F238E27FC236}">
                  <a16:creationId xmlns:a16="http://schemas.microsoft.com/office/drawing/2014/main" id="{EAD5476E-895C-44BC-A089-271C888D0FA9}"/>
                </a:ext>
              </a:extLst>
            </p:cNvPr>
            <p:cNvSpPr txBox="1">
              <a:spLocks noChangeArrowheads="1"/>
            </p:cNvSpPr>
            <p:nvPr/>
          </p:nvSpPr>
          <p:spPr bwMode="auto">
            <a:xfrm>
              <a:off x="1714480" y="1142991"/>
              <a:ext cx="2357461"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安全策略与安全模型</a:t>
              </a:r>
            </a:p>
          </p:txBody>
        </p:sp>
      </p:grpSp>
      <p:sp>
        <p:nvSpPr>
          <p:cNvPr id="29703" name="五边形 13">
            <a:extLst>
              <a:ext uri="{FF2B5EF4-FFF2-40B4-BE49-F238E27FC236}">
                <a16:creationId xmlns:a16="http://schemas.microsoft.com/office/drawing/2014/main" id="{1B4A78B3-F6A0-4936-A45A-69F6378DCF0A}"/>
              </a:ext>
            </a:extLst>
          </p:cNvPr>
          <p:cNvSpPr>
            <a:spLocks noChangeArrowheads="1"/>
          </p:cNvSpPr>
          <p:nvPr/>
        </p:nvSpPr>
        <p:spPr bwMode="auto">
          <a:xfrm rot="10800000">
            <a:off x="2286000" y="2786063"/>
            <a:ext cx="4071938" cy="428625"/>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04" name="椭圆 14">
            <a:extLst>
              <a:ext uri="{FF2B5EF4-FFF2-40B4-BE49-F238E27FC236}">
                <a16:creationId xmlns:a16="http://schemas.microsoft.com/office/drawing/2014/main" id="{30BA9D86-3ADE-4183-828A-C1F801019F8B}"/>
              </a:ext>
            </a:extLst>
          </p:cNvPr>
          <p:cNvSpPr>
            <a:spLocks noChangeArrowheads="1"/>
          </p:cNvSpPr>
          <p:nvPr/>
        </p:nvSpPr>
        <p:spPr bwMode="auto">
          <a:xfrm>
            <a:off x="2071688" y="2786063"/>
            <a:ext cx="428625" cy="428625"/>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05" name="TextBox 15">
            <a:extLst>
              <a:ext uri="{FF2B5EF4-FFF2-40B4-BE49-F238E27FC236}">
                <a16:creationId xmlns:a16="http://schemas.microsoft.com/office/drawing/2014/main" id="{235E74F1-7343-4308-A360-EB32CCEEAF00}"/>
              </a:ext>
            </a:extLst>
          </p:cNvPr>
          <p:cNvSpPr txBox="1">
            <a:spLocks noChangeArrowheads="1"/>
          </p:cNvSpPr>
          <p:nvPr/>
        </p:nvSpPr>
        <p:spPr bwMode="auto">
          <a:xfrm>
            <a:off x="3000375" y="2786063"/>
            <a:ext cx="2714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solidFill>
                  <a:srgbClr val="FF0000"/>
                </a:solidFill>
                <a:latin typeface="黑体" panose="02010609060101010101" pitchFamily="49" charset="-122"/>
                <a:ea typeface="黑体" panose="02010609060101010101" pitchFamily="49" charset="-122"/>
              </a:rPr>
              <a:t>访问控制</a:t>
            </a:r>
          </a:p>
        </p:txBody>
      </p:sp>
      <p:grpSp>
        <p:nvGrpSpPr>
          <p:cNvPr id="29706" name="组合 16">
            <a:extLst>
              <a:ext uri="{FF2B5EF4-FFF2-40B4-BE49-F238E27FC236}">
                <a16:creationId xmlns:a16="http://schemas.microsoft.com/office/drawing/2014/main" id="{9DE80FA4-2521-4A52-8803-8C08290CBAD9}"/>
              </a:ext>
            </a:extLst>
          </p:cNvPr>
          <p:cNvGrpSpPr>
            <a:grpSpLocks/>
          </p:cNvGrpSpPr>
          <p:nvPr/>
        </p:nvGrpSpPr>
        <p:grpSpPr bwMode="auto">
          <a:xfrm>
            <a:off x="2071688" y="3357563"/>
            <a:ext cx="4286250" cy="428625"/>
            <a:chOff x="571472" y="1142990"/>
            <a:chExt cx="4286280" cy="428628"/>
          </a:xfrm>
        </p:grpSpPr>
        <p:sp>
          <p:nvSpPr>
            <p:cNvPr id="29711" name="五边形 17">
              <a:extLst>
                <a:ext uri="{FF2B5EF4-FFF2-40B4-BE49-F238E27FC236}">
                  <a16:creationId xmlns:a16="http://schemas.microsoft.com/office/drawing/2014/main" id="{CAA72997-097E-4B22-AC12-6630F6D93EE2}"/>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12" name="椭圆 18">
              <a:extLst>
                <a:ext uri="{FF2B5EF4-FFF2-40B4-BE49-F238E27FC236}">
                  <a16:creationId xmlns:a16="http://schemas.microsoft.com/office/drawing/2014/main" id="{5732E103-BC62-4849-8576-FCF214A802F4}"/>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13" name="TextBox 19">
              <a:extLst>
                <a:ext uri="{FF2B5EF4-FFF2-40B4-BE49-F238E27FC236}">
                  <a16:creationId xmlns:a16="http://schemas.microsoft.com/office/drawing/2014/main" id="{C19F71AE-3677-4ECD-AB7E-51BAEE90807A}"/>
                </a:ext>
              </a:extLst>
            </p:cNvPr>
            <p:cNvSpPr txBox="1">
              <a:spLocks noChangeArrowheads="1"/>
            </p:cNvSpPr>
            <p:nvPr/>
          </p:nvSpPr>
          <p:spPr bwMode="auto">
            <a:xfrm>
              <a:off x="1714480" y="1142990"/>
              <a:ext cx="2152664"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安全操作系统评测</a:t>
              </a:r>
            </a:p>
          </p:txBody>
        </p:sp>
      </p:grpSp>
      <p:grpSp>
        <p:nvGrpSpPr>
          <p:cNvPr id="29707" name="组合 20">
            <a:extLst>
              <a:ext uri="{FF2B5EF4-FFF2-40B4-BE49-F238E27FC236}">
                <a16:creationId xmlns:a16="http://schemas.microsoft.com/office/drawing/2014/main" id="{D756B459-9109-485D-BC23-BE7715D3EF48}"/>
              </a:ext>
            </a:extLst>
          </p:cNvPr>
          <p:cNvGrpSpPr>
            <a:grpSpLocks/>
          </p:cNvGrpSpPr>
          <p:nvPr/>
        </p:nvGrpSpPr>
        <p:grpSpPr bwMode="auto">
          <a:xfrm>
            <a:off x="2071688" y="3929063"/>
            <a:ext cx="4286250" cy="428625"/>
            <a:chOff x="571472" y="1142990"/>
            <a:chExt cx="4286280" cy="428628"/>
          </a:xfrm>
        </p:grpSpPr>
        <p:sp>
          <p:nvSpPr>
            <p:cNvPr id="29708" name="五边形 21">
              <a:extLst>
                <a:ext uri="{FF2B5EF4-FFF2-40B4-BE49-F238E27FC236}">
                  <a16:creationId xmlns:a16="http://schemas.microsoft.com/office/drawing/2014/main" id="{A17AAE4A-FEF2-4C00-B75D-2953BC5F6358}"/>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09" name="椭圆 22">
              <a:extLst>
                <a:ext uri="{FF2B5EF4-FFF2-40B4-BE49-F238E27FC236}">
                  <a16:creationId xmlns:a16="http://schemas.microsoft.com/office/drawing/2014/main" id="{33D25E3D-D528-46DB-9370-02EBD59DF056}"/>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29710" name="TextBox 23">
              <a:extLst>
                <a:ext uri="{FF2B5EF4-FFF2-40B4-BE49-F238E27FC236}">
                  <a16:creationId xmlns:a16="http://schemas.microsoft.com/office/drawing/2014/main" id="{7C673D72-127A-4556-9688-B845409E2D98}"/>
                </a:ext>
              </a:extLst>
            </p:cNvPr>
            <p:cNvSpPr txBox="1">
              <a:spLocks noChangeArrowheads="1"/>
            </p:cNvSpPr>
            <p:nvPr/>
          </p:nvSpPr>
          <p:spPr bwMode="auto">
            <a:xfrm>
              <a:off x="1714480" y="1142990"/>
              <a:ext cx="2152664"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本章小结</a:t>
              </a:r>
            </a:p>
          </p:txBody>
        </p:sp>
      </p:grpSp>
    </p:spTree>
  </p:cSld>
  <p:clrMapOvr>
    <a:masterClrMapping/>
  </p:clrMapOvr>
  <p:transition spd="med">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a:extLst>
              <a:ext uri="{FF2B5EF4-FFF2-40B4-BE49-F238E27FC236}">
                <a16:creationId xmlns:a16="http://schemas.microsoft.com/office/drawing/2014/main" id="{7C02C1E0-0516-4FDB-95CC-4ADA7E8E0CED}"/>
              </a:ext>
            </a:extLst>
          </p:cNvPr>
          <p:cNvSpPr>
            <a:spLocks noChangeArrowheads="1"/>
          </p:cNvSpPr>
          <p:nvPr/>
        </p:nvSpPr>
        <p:spPr bwMode="auto">
          <a:xfrm>
            <a:off x="3000375" y="2000250"/>
            <a:ext cx="37322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5.3.1  </a:t>
            </a:r>
            <a:r>
              <a:rPr lang="zh-CN" altLang="en-US" sz="2000" b="1">
                <a:latin typeface="Comic Sans MS" panose="030F0702030302020204" pitchFamily="66" charset="0"/>
                <a:ea typeface="黑体" panose="02010609060101010101" pitchFamily="49" charset="-122"/>
                <a:cs typeface="Arial" panose="020B0604020202020204" pitchFamily="34" charset="0"/>
              </a:rPr>
              <a:t>自主访问控制</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5.3.2  </a:t>
            </a:r>
            <a:r>
              <a:rPr lang="zh-CN" altLang="en-US" sz="2000" b="1">
                <a:latin typeface="Comic Sans MS" panose="030F0702030302020204" pitchFamily="66" charset="0"/>
                <a:ea typeface="黑体" panose="02010609060101010101" pitchFamily="49" charset="-122"/>
                <a:cs typeface="Arial" panose="020B0604020202020204" pitchFamily="34" charset="0"/>
              </a:rPr>
              <a:t>强制访问控制</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5.3.3  </a:t>
            </a:r>
            <a:r>
              <a:rPr lang="zh-CN" altLang="en-US" sz="2000" b="1">
                <a:latin typeface="Comic Sans MS" panose="030F0702030302020204" pitchFamily="66" charset="0"/>
                <a:ea typeface="黑体" panose="02010609060101010101" pitchFamily="49" charset="-122"/>
                <a:cs typeface="Arial" panose="020B0604020202020204" pitchFamily="34" charset="0"/>
              </a:rPr>
              <a:t>基于角色的访问控制</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2C75F8ED-EF9E-46C8-B1C1-697E608A8532}"/>
              </a:ext>
            </a:extLst>
          </p:cNvPr>
          <p:cNvSpPr txBox="1">
            <a:spLocks/>
          </p:cNvSpPr>
          <p:nvPr/>
        </p:nvSpPr>
        <p:spPr>
          <a:xfrm>
            <a:off x="2357422" y="1071552"/>
            <a:ext cx="4000528" cy="857256"/>
          </a:xfrm>
          <a:prstGeom prst="rect">
            <a:avLst/>
          </a:prstGeom>
        </p:spPr>
        <p:txBody>
          <a:bodyPr/>
          <a:lstStyle/>
          <a:p>
            <a:pPr algn="ctr">
              <a:defRPr/>
            </a:pPr>
            <a:r>
              <a:rPr lang="en-US" altLang="zh-CN" sz="3200" b="1" dirty="0">
                <a:solidFill>
                  <a:srgbClr val="C00000"/>
                </a:solidFill>
                <a:effectLst>
                  <a:reflection blurRad="6350" stA="50000" endA="300" endPos="50000" dist="60007" dir="5400000" sy="-100000" algn="bl" rotWithShape="0"/>
                </a:effectLst>
                <a:latin typeface="Cambria Math" pitchFamily="18" charset="0"/>
                <a:ea typeface="Cambria Math" pitchFamily="18" charset="0"/>
                <a:cs typeface="+mj-cs"/>
              </a:rPr>
              <a:t>5.3</a:t>
            </a:r>
            <a:r>
              <a:rPr lang="en-US" altLang="zh-CN" sz="3200" b="1" dirty="0">
                <a:solidFill>
                  <a:srgbClr val="C00000"/>
                </a:solidFill>
                <a:effectLst>
                  <a:reflection blurRad="6350" stA="50000" endA="300" endPos="50000" dist="60007" dir="5400000" sy="-100000" algn="bl" rotWithShape="0"/>
                </a:effectLst>
                <a:latin typeface="+mj-ea"/>
                <a:ea typeface="+mj-ea"/>
                <a:cs typeface="+mj-cs"/>
              </a:rPr>
              <a:t>  </a:t>
            </a:r>
            <a:r>
              <a:rPr lang="zh-CN" altLang="en-US" sz="3200" b="1" dirty="0">
                <a:solidFill>
                  <a:srgbClr val="C00000"/>
                </a:solidFill>
                <a:effectLst>
                  <a:reflection blurRad="6350" stA="50000" endA="300" endPos="50000" dist="60007" dir="5400000" sy="-100000" algn="bl" rotWithShape="0"/>
                </a:effectLst>
                <a:latin typeface="+mj-ea"/>
                <a:ea typeface="+mj-ea"/>
                <a:cs typeface="+mj-cs"/>
              </a:rPr>
              <a:t>访问控制</a:t>
            </a:r>
          </a:p>
        </p:txBody>
      </p:sp>
    </p:spTree>
  </p:cSld>
  <p:clrMapOvr>
    <a:masterClrMapping/>
  </p:clrMapOvr>
  <p:transition spd="med">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65705-F81E-4C66-98C7-FD2C7155C3E2}"/>
              </a:ext>
            </a:extLst>
          </p:cNvPr>
          <p:cNvSpPr>
            <a:spLocks noGrp="1"/>
          </p:cNvSpPr>
          <p:nvPr>
            <p:ph type="title"/>
          </p:nvPr>
        </p:nvSpPr>
        <p:spPr>
          <a:xfrm>
            <a:off x="1500169" y="500048"/>
            <a:ext cx="5614987" cy="857250"/>
          </a:xfrm>
        </p:spPr>
        <p:txBody>
          <a:bodyPr/>
          <a:lstStyle/>
          <a:p>
            <a:pPr>
              <a:defRPr/>
            </a:pPr>
            <a:r>
              <a:rPr altLang="en-US" sz="2800" dirty="0"/>
              <a:t>内容提纲</a:t>
            </a:r>
          </a:p>
        </p:txBody>
      </p:sp>
      <p:sp>
        <p:nvSpPr>
          <p:cNvPr id="6147" name="五边形 3">
            <a:extLst>
              <a:ext uri="{FF2B5EF4-FFF2-40B4-BE49-F238E27FC236}">
                <a16:creationId xmlns:a16="http://schemas.microsoft.com/office/drawing/2014/main" id="{1B7FD7FE-B03C-4E85-ABE3-1AC0DB7231EA}"/>
              </a:ext>
            </a:extLst>
          </p:cNvPr>
          <p:cNvSpPr>
            <a:spLocks noChangeArrowheads="1"/>
          </p:cNvSpPr>
          <p:nvPr/>
        </p:nvSpPr>
        <p:spPr bwMode="auto">
          <a:xfrm rot="10800000">
            <a:off x="2286000" y="1500188"/>
            <a:ext cx="4071938" cy="428625"/>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48" name="椭圆 4">
            <a:extLst>
              <a:ext uri="{FF2B5EF4-FFF2-40B4-BE49-F238E27FC236}">
                <a16:creationId xmlns:a16="http://schemas.microsoft.com/office/drawing/2014/main" id="{5807AEA3-EDF5-413C-8594-EC58D72E72D7}"/>
              </a:ext>
            </a:extLst>
          </p:cNvPr>
          <p:cNvSpPr>
            <a:spLocks noChangeArrowheads="1"/>
          </p:cNvSpPr>
          <p:nvPr/>
        </p:nvSpPr>
        <p:spPr bwMode="auto">
          <a:xfrm>
            <a:off x="2071688" y="1500188"/>
            <a:ext cx="428625" cy="428625"/>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49" name="TextBox 6">
            <a:extLst>
              <a:ext uri="{FF2B5EF4-FFF2-40B4-BE49-F238E27FC236}">
                <a16:creationId xmlns:a16="http://schemas.microsoft.com/office/drawing/2014/main" id="{A308B1E5-9E63-47C7-8E0A-876AEA84F870}"/>
              </a:ext>
            </a:extLst>
          </p:cNvPr>
          <p:cNvSpPr txBox="1">
            <a:spLocks noChangeArrowheads="1"/>
          </p:cNvSpPr>
          <p:nvPr/>
        </p:nvSpPr>
        <p:spPr bwMode="auto">
          <a:xfrm>
            <a:off x="3214688" y="1500188"/>
            <a:ext cx="215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solidFill>
                  <a:srgbClr val="FF0000"/>
                </a:solidFill>
                <a:latin typeface="黑体" panose="02010609060101010101" pitchFamily="49" charset="-122"/>
                <a:ea typeface="黑体" panose="02010609060101010101" pitchFamily="49" charset="-122"/>
              </a:rPr>
              <a:t>安全操作系统概述</a:t>
            </a:r>
          </a:p>
        </p:txBody>
      </p:sp>
      <p:grpSp>
        <p:nvGrpSpPr>
          <p:cNvPr id="6150" name="组合 8">
            <a:extLst>
              <a:ext uri="{FF2B5EF4-FFF2-40B4-BE49-F238E27FC236}">
                <a16:creationId xmlns:a16="http://schemas.microsoft.com/office/drawing/2014/main" id="{9875A6BD-1B3A-4B40-A645-48ABF1903EF9}"/>
              </a:ext>
            </a:extLst>
          </p:cNvPr>
          <p:cNvGrpSpPr>
            <a:grpSpLocks/>
          </p:cNvGrpSpPr>
          <p:nvPr/>
        </p:nvGrpSpPr>
        <p:grpSpPr bwMode="auto">
          <a:xfrm>
            <a:off x="2071688" y="2143125"/>
            <a:ext cx="4286250" cy="428625"/>
            <a:chOff x="571472" y="1142990"/>
            <a:chExt cx="4286280" cy="428628"/>
          </a:xfrm>
        </p:grpSpPr>
        <p:sp>
          <p:nvSpPr>
            <p:cNvPr id="6163" name="五边形 9">
              <a:extLst>
                <a:ext uri="{FF2B5EF4-FFF2-40B4-BE49-F238E27FC236}">
                  <a16:creationId xmlns:a16="http://schemas.microsoft.com/office/drawing/2014/main" id="{35C74380-79F3-45F9-ADAC-2ED37B2AF768}"/>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64" name="椭圆 10">
              <a:extLst>
                <a:ext uri="{FF2B5EF4-FFF2-40B4-BE49-F238E27FC236}">
                  <a16:creationId xmlns:a16="http://schemas.microsoft.com/office/drawing/2014/main" id="{8674C2D5-8E69-47BA-B3AD-CB8427D60D32}"/>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65" name="TextBox 11">
              <a:extLst>
                <a:ext uri="{FF2B5EF4-FFF2-40B4-BE49-F238E27FC236}">
                  <a16:creationId xmlns:a16="http://schemas.microsoft.com/office/drawing/2014/main" id="{040F79E5-8FB6-4629-B6BC-3E19966589BD}"/>
                </a:ext>
              </a:extLst>
            </p:cNvPr>
            <p:cNvSpPr txBox="1">
              <a:spLocks noChangeArrowheads="1"/>
            </p:cNvSpPr>
            <p:nvPr/>
          </p:nvSpPr>
          <p:spPr bwMode="auto">
            <a:xfrm>
              <a:off x="1714480" y="1142991"/>
              <a:ext cx="2357461"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安全策略与安全模型</a:t>
              </a:r>
            </a:p>
          </p:txBody>
        </p:sp>
      </p:grpSp>
      <p:grpSp>
        <p:nvGrpSpPr>
          <p:cNvPr id="6151" name="组合 12">
            <a:extLst>
              <a:ext uri="{FF2B5EF4-FFF2-40B4-BE49-F238E27FC236}">
                <a16:creationId xmlns:a16="http://schemas.microsoft.com/office/drawing/2014/main" id="{436B38CF-5109-4F21-98BE-81A59A8DDA4D}"/>
              </a:ext>
            </a:extLst>
          </p:cNvPr>
          <p:cNvGrpSpPr>
            <a:grpSpLocks/>
          </p:cNvGrpSpPr>
          <p:nvPr/>
        </p:nvGrpSpPr>
        <p:grpSpPr bwMode="auto">
          <a:xfrm>
            <a:off x="2071688" y="2786063"/>
            <a:ext cx="4286250" cy="428625"/>
            <a:chOff x="571472" y="1142990"/>
            <a:chExt cx="4286280" cy="428628"/>
          </a:xfrm>
        </p:grpSpPr>
        <p:sp>
          <p:nvSpPr>
            <p:cNvPr id="6160" name="五边形 13">
              <a:extLst>
                <a:ext uri="{FF2B5EF4-FFF2-40B4-BE49-F238E27FC236}">
                  <a16:creationId xmlns:a16="http://schemas.microsoft.com/office/drawing/2014/main" id="{065BF62A-2DCA-4ED5-B891-34E8BB891F5A}"/>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61" name="椭圆 14">
              <a:extLst>
                <a:ext uri="{FF2B5EF4-FFF2-40B4-BE49-F238E27FC236}">
                  <a16:creationId xmlns:a16="http://schemas.microsoft.com/office/drawing/2014/main" id="{4F9C802A-97A4-4CBC-AD8B-4B677E3C3E5D}"/>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62" name="TextBox 15">
              <a:extLst>
                <a:ext uri="{FF2B5EF4-FFF2-40B4-BE49-F238E27FC236}">
                  <a16:creationId xmlns:a16="http://schemas.microsoft.com/office/drawing/2014/main" id="{0F5CD9C1-0D11-40FE-8B92-15B35901F2F3}"/>
                </a:ext>
              </a:extLst>
            </p:cNvPr>
            <p:cNvSpPr txBox="1">
              <a:spLocks noChangeArrowheads="1"/>
            </p:cNvSpPr>
            <p:nvPr/>
          </p:nvSpPr>
          <p:spPr bwMode="auto">
            <a:xfrm>
              <a:off x="1357277" y="1142991"/>
              <a:ext cx="2714653"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访问控制</a:t>
              </a:r>
            </a:p>
          </p:txBody>
        </p:sp>
      </p:grpSp>
      <p:grpSp>
        <p:nvGrpSpPr>
          <p:cNvPr id="6152" name="组合 16">
            <a:extLst>
              <a:ext uri="{FF2B5EF4-FFF2-40B4-BE49-F238E27FC236}">
                <a16:creationId xmlns:a16="http://schemas.microsoft.com/office/drawing/2014/main" id="{575BF4EF-4FC6-4F40-99AE-FF78AE8087D4}"/>
              </a:ext>
            </a:extLst>
          </p:cNvPr>
          <p:cNvGrpSpPr>
            <a:grpSpLocks/>
          </p:cNvGrpSpPr>
          <p:nvPr/>
        </p:nvGrpSpPr>
        <p:grpSpPr bwMode="auto">
          <a:xfrm>
            <a:off x="2071688" y="3357563"/>
            <a:ext cx="4286250" cy="428625"/>
            <a:chOff x="571472" y="1142990"/>
            <a:chExt cx="4286280" cy="428628"/>
          </a:xfrm>
        </p:grpSpPr>
        <p:sp>
          <p:nvSpPr>
            <p:cNvPr id="6157" name="五边形 17">
              <a:extLst>
                <a:ext uri="{FF2B5EF4-FFF2-40B4-BE49-F238E27FC236}">
                  <a16:creationId xmlns:a16="http://schemas.microsoft.com/office/drawing/2014/main" id="{12DDB011-5B61-4468-966E-4C4459D45927}"/>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58" name="椭圆 18">
              <a:extLst>
                <a:ext uri="{FF2B5EF4-FFF2-40B4-BE49-F238E27FC236}">
                  <a16:creationId xmlns:a16="http://schemas.microsoft.com/office/drawing/2014/main" id="{3EE979EB-2E48-49BA-8921-B2E05ECB4BA7}"/>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59" name="TextBox 19">
              <a:extLst>
                <a:ext uri="{FF2B5EF4-FFF2-40B4-BE49-F238E27FC236}">
                  <a16:creationId xmlns:a16="http://schemas.microsoft.com/office/drawing/2014/main" id="{82FC4A8B-62DE-4457-95F1-A6B2301BF04A}"/>
                </a:ext>
              </a:extLst>
            </p:cNvPr>
            <p:cNvSpPr txBox="1">
              <a:spLocks noChangeArrowheads="1"/>
            </p:cNvSpPr>
            <p:nvPr/>
          </p:nvSpPr>
          <p:spPr bwMode="auto">
            <a:xfrm>
              <a:off x="1714480" y="1142990"/>
              <a:ext cx="2152664"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安全操作系统评测</a:t>
              </a:r>
            </a:p>
          </p:txBody>
        </p:sp>
      </p:grpSp>
      <p:grpSp>
        <p:nvGrpSpPr>
          <p:cNvPr id="6153" name="组合 20">
            <a:extLst>
              <a:ext uri="{FF2B5EF4-FFF2-40B4-BE49-F238E27FC236}">
                <a16:creationId xmlns:a16="http://schemas.microsoft.com/office/drawing/2014/main" id="{4513F69A-707A-4E78-BD29-5BC3848A8ED6}"/>
              </a:ext>
            </a:extLst>
          </p:cNvPr>
          <p:cNvGrpSpPr>
            <a:grpSpLocks/>
          </p:cNvGrpSpPr>
          <p:nvPr/>
        </p:nvGrpSpPr>
        <p:grpSpPr bwMode="auto">
          <a:xfrm>
            <a:off x="2071688" y="3929063"/>
            <a:ext cx="4286250" cy="428625"/>
            <a:chOff x="571472" y="1142990"/>
            <a:chExt cx="4286280" cy="428628"/>
          </a:xfrm>
        </p:grpSpPr>
        <p:sp>
          <p:nvSpPr>
            <p:cNvPr id="6154" name="五边形 21">
              <a:extLst>
                <a:ext uri="{FF2B5EF4-FFF2-40B4-BE49-F238E27FC236}">
                  <a16:creationId xmlns:a16="http://schemas.microsoft.com/office/drawing/2014/main" id="{031907F9-3A5A-4FF7-ADB5-A79D7E4F876A}"/>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55" name="椭圆 22">
              <a:extLst>
                <a:ext uri="{FF2B5EF4-FFF2-40B4-BE49-F238E27FC236}">
                  <a16:creationId xmlns:a16="http://schemas.microsoft.com/office/drawing/2014/main" id="{CBBE9818-E3CE-4288-A799-312D11E13FCF}"/>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6156" name="TextBox 23">
              <a:extLst>
                <a:ext uri="{FF2B5EF4-FFF2-40B4-BE49-F238E27FC236}">
                  <a16:creationId xmlns:a16="http://schemas.microsoft.com/office/drawing/2014/main" id="{844DFDBF-8B9B-484C-8925-81DF38B5F2B3}"/>
                </a:ext>
              </a:extLst>
            </p:cNvPr>
            <p:cNvSpPr txBox="1">
              <a:spLocks noChangeArrowheads="1"/>
            </p:cNvSpPr>
            <p:nvPr/>
          </p:nvSpPr>
          <p:spPr bwMode="auto">
            <a:xfrm>
              <a:off x="1714480" y="1142990"/>
              <a:ext cx="2152664"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本章小结</a:t>
              </a:r>
            </a:p>
          </p:txBody>
        </p:sp>
      </p:grpSp>
    </p:spTree>
  </p:cSld>
  <p:clrMapOvr>
    <a:masterClrMapping/>
  </p:clrMapOvr>
  <p:transition spd="med">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D1A208A3-4666-421A-AAC6-E00B6FBE8770}"/>
              </a:ext>
            </a:extLst>
          </p:cNvPr>
          <p:cNvSpPr>
            <a:spLocks noGrp="1"/>
          </p:cNvSpPr>
          <p:nvPr>
            <p:ph idx="1"/>
          </p:nvPr>
        </p:nvSpPr>
        <p:spPr>
          <a:xfrm>
            <a:off x="357188" y="1000125"/>
            <a:ext cx="8229600" cy="428625"/>
          </a:xfrm>
        </p:spPr>
        <p:txBody>
          <a:bodyPr/>
          <a:lstStyle/>
          <a:p>
            <a:r>
              <a:rPr lang="zh-CN" altLang="zh-CN" b="1"/>
              <a:t>在计算机系统中，安全机制的主要内容是访问控制，包括以下</a:t>
            </a:r>
            <a:r>
              <a:rPr lang="en-US" altLang="zh-CN" b="1"/>
              <a:t>3</a:t>
            </a:r>
            <a:r>
              <a:rPr lang="zh-CN" altLang="zh-CN" b="1"/>
              <a:t>个任务：</a:t>
            </a:r>
            <a:endParaRPr lang="zh-CN" altLang="en-US" b="1"/>
          </a:p>
        </p:txBody>
      </p:sp>
      <p:sp>
        <p:nvSpPr>
          <p:cNvPr id="6" name="内容占位符 2">
            <a:extLst>
              <a:ext uri="{FF2B5EF4-FFF2-40B4-BE49-F238E27FC236}">
                <a16:creationId xmlns:a16="http://schemas.microsoft.com/office/drawing/2014/main" id="{851BA9AC-7564-49D0-A89A-AB5C1DF6E08F}"/>
              </a:ext>
            </a:extLst>
          </p:cNvPr>
          <p:cNvSpPr txBox="1">
            <a:spLocks/>
          </p:cNvSpPr>
          <p:nvPr/>
        </p:nvSpPr>
        <p:spPr bwMode="auto">
          <a:xfrm>
            <a:off x="357188" y="2857500"/>
            <a:ext cx="8229600" cy="1214438"/>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Ø"/>
              <a:defRPr/>
            </a:pPr>
            <a:r>
              <a:rPr lang="zh-CN" altLang="zh-CN" sz="1600" b="1" kern="0" dirty="0">
                <a:latin typeface="+mj-ea"/>
                <a:ea typeface="+mj-ea"/>
              </a:rPr>
              <a:t>这里，“访问控制”仅适用于计算机系统内的主体和客体，而不包括外界对系统的访问。控制外界对系统访问的技术是标识与鉴别。</a:t>
            </a:r>
          </a:p>
          <a:p>
            <a:pPr marL="342900" indent="-342900">
              <a:lnSpc>
                <a:spcPct val="150000"/>
              </a:lnSpc>
              <a:buClr>
                <a:srgbClr val="C00000"/>
              </a:buClr>
              <a:buFont typeface="Wingdings" pitchFamily="2" charset="2"/>
              <a:buChar char="Ø"/>
              <a:defRPr/>
            </a:pPr>
            <a:r>
              <a:rPr lang="zh-CN" altLang="zh-CN" sz="1600" b="1" kern="0" dirty="0">
                <a:latin typeface="+mj-ea"/>
                <a:ea typeface="+mj-ea"/>
              </a:rPr>
              <a:t>主要讲述</a:t>
            </a:r>
            <a:r>
              <a:rPr lang="zh-CN" altLang="zh-CN" sz="1600" b="1" kern="0" dirty="0">
                <a:solidFill>
                  <a:srgbClr val="FF0000"/>
                </a:solidFill>
                <a:latin typeface="+mj-ea"/>
                <a:ea typeface="+mj-ea"/>
              </a:rPr>
              <a:t>自主访问控制</a:t>
            </a:r>
            <a:r>
              <a:rPr lang="zh-CN" altLang="zh-CN" sz="1600" b="1" kern="0" dirty="0">
                <a:solidFill>
                  <a:schemeClr val="bg2">
                    <a:lumMod val="25000"/>
                  </a:schemeClr>
                </a:solidFill>
                <a:latin typeface="+mj-ea"/>
                <a:ea typeface="+mj-ea"/>
              </a:rPr>
              <a:t>、</a:t>
            </a:r>
            <a:r>
              <a:rPr lang="zh-CN" altLang="zh-CN" sz="1600" b="1" kern="0" dirty="0">
                <a:solidFill>
                  <a:srgbClr val="FF0000"/>
                </a:solidFill>
                <a:latin typeface="+mj-ea"/>
                <a:ea typeface="+mj-ea"/>
              </a:rPr>
              <a:t>强制访问控制</a:t>
            </a:r>
            <a:r>
              <a:rPr lang="zh-CN" altLang="zh-CN" sz="1600" b="1" kern="0" dirty="0">
                <a:solidFill>
                  <a:schemeClr val="bg2">
                    <a:lumMod val="25000"/>
                  </a:schemeClr>
                </a:solidFill>
                <a:latin typeface="+mj-ea"/>
                <a:ea typeface="+mj-ea"/>
              </a:rPr>
              <a:t>和</a:t>
            </a:r>
            <a:r>
              <a:rPr lang="zh-CN" altLang="zh-CN" sz="1600" b="1" kern="0" dirty="0">
                <a:solidFill>
                  <a:srgbClr val="FF0000"/>
                </a:solidFill>
                <a:latin typeface="+mj-ea"/>
                <a:ea typeface="+mj-ea"/>
              </a:rPr>
              <a:t>基于角色的访问控制</a:t>
            </a:r>
            <a:r>
              <a:rPr lang="zh-CN" altLang="zh-CN" sz="1600" b="1" kern="0" dirty="0">
                <a:latin typeface="+mj-ea"/>
                <a:ea typeface="+mj-ea"/>
              </a:rPr>
              <a:t>三种形式</a:t>
            </a:r>
            <a:r>
              <a:rPr lang="zh-CN" altLang="en-US" sz="1600" b="1" kern="0" dirty="0">
                <a:latin typeface="+mj-ea"/>
                <a:ea typeface="+mj-ea"/>
              </a:rPr>
              <a:t>。</a:t>
            </a:r>
          </a:p>
        </p:txBody>
      </p:sp>
      <p:sp>
        <p:nvSpPr>
          <p:cNvPr id="31748" name="左大括号 4">
            <a:extLst>
              <a:ext uri="{FF2B5EF4-FFF2-40B4-BE49-F238E27FC236}">
                <a16:creationId xmlns:a16="http://schemas.microsoft.com/office/drawing/2014/main" id="{54F4704E-8932-449D-876B-17D45CFB6682}"/>
              </a:ext>
            </a:extLst>
          </p:cNvPr>
          <p:cNvSpPr>
            <a:spLocks/>
          </p:cNvSpPr>
          <p:nvPr/>
        </p:nvSpPr>
        <p:spPr bwMode="auto">
          <a:xfrm>
            <a:off x="1643063" y="1714500"/>
            <a:ext cx="357187" cy="928688"/>
          </a:xfrm>
          <a:prstGeom prst="leftBrace">
            <a:avLst>
              <a:gd name="adj1" fmla="val 42539"/>
              <a:gd name="adj2"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b="1"/>
          </a:p>
        </p:txBody>
      </p:sp>
      <p:sp>
        <p:nvSpPr>
          <p:cNvPr id="31749" name="TextBox 7">
            <a:extLst>
              <a:ext uri="{FF2B5EF4-FFF2-40B4-BE49-F238E27FC236}">
                <a16:creationId xmlns:a16="http://schemas.microsoft.com/office/drawing/2014/main" id="{C26249A5-DCFE-47AD-9B90-2DD5DC1EC1FD}"/>
              </a:ext>
            </a:extLst>
          </p:cNvPr>
          <p:cNvSpPr txBox="1">
            <a:spLocks noChangeArrowheads="1"/>
          </p:cNvSpPr>
          <p:nvPr/>
        </p:nvSpPr>
        <p:spPr bwMode="auto">
          <a:xfrm>
            <a:off x="1928813" y="1571625"/>
            <a:ext cx="4714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marL="0" lvl="1"/>
            <a:r>
              <a:rPr lang="zh-CN" altLang="zh-CN" sz="1600" b="1">
                <a:solidFill>
                  <a:srgbClr val="FF0000"/>
                </a:solidFill>
              </a:rPr>
              <a:t>授权</a:t>
            </a:r>
            <a:r>
              <a:rPr lang="zh-CN" altLang="zh-CN" sz="1600" b="1"/>
              <a:t>，即确定可给予哪些主体访问客体的权力；</a:t>
            </a:r>
          </a:p>
        </p:txBody>
      </p:sp>
      <p:sp>
        <p:nvSpPr>
          <p:cNvPr id="31750" name="TextBox 8">
            <a:extLst>
              <a:ext uri="{FF2B5EF4-FFF2-40B4-BE49-F238E27FC236}">
                <a16:creationId xmlns:a16="http://schemas.microsoft.com/office/drawing/2014/main" id="{92BA00FD-7B32-4074-B8B6-8F561D038817}"/>
              </a:ext>
            </a:extLst>
          </p:cNvPr>
          <p:cNvSpPr txBox="1">
            <a:spLocks noChangeArrowheads="1"/>
          </p:cNvSpPr>
          <p:nvPr/>
        </p:nvSpPr>
        <p:spPr bwMode="auto">
          <a:xfrm>
            <a:off x="1928813" y="2000250"/>
            <a:ext cx="6215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marL="0" lvl="1"/>
            <a:r>
              <a:rPr lang="zh-CN" altLang="zh-CN" sz="1600" b="1">
                <a:solidFill>
                  <a:srgbClr val="FF0000"/>
                </a:solidFill>
              </a:rPr>
              <a:t>确定访问权限</a:t>
            </a:r>
            <a:r>
              <a:rPr lang="zh-CN" altLang="zh-CN" sz="1600" b="1"/>
              <a:t>（读、写、执行、删除、追加等访问方式的组合）；</a:t>
            </a:r>
          </a:p>
        </p:txBody>
      </p:sp>
      <p:sp>
        <p:nvSpPr>
          <p:cNvPr id="31751" name="TextBox 9">
            <a:extLst>
              <a:ext uri="{FF2B5EF4-FFF2-40B4-BE49-F238E27FC236}">
                <a16:creationId xmlns:a16="http://schemas.microsoft.com/office/drawing/2014/main" id="{36EBBB48-D168-49E5-928A-687BFD509823}"/>
              </a:ext>
            </a:extLst>
          </p:cNvPr>
          <p:cNvSpPr txBox="1">
            <a:spLocks noChangeArrowheads="1"/>
          </p:cNvSpPr>
          <p:nvPr/>
        </p:nvSpPr>
        <p:spPr bwMode="auto">
          <a:xfrm>
            <a:off x="1928813" y="2428875"/>
            <a:ext cx="164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marL="0" lvl="1"/>
            <a:r>
              <a:rPr lang="zh-CN" altLang="zh-CN" sz="1600" b="1">
                <a:solidFill>
                  <a:srgbClr val="FF0000"/>
                </a:solidFill>
              </a:rPr>
              <a:t>实施访问</a:t>
            </a:r>
            <a:endParaRPr lang="zh-CN" altLang="zh-CN" sz="1600" b="1"/>
          </a:p>
        </p:txBody>
      </p:sp>
      <p:sp>
        <p:nvSpPr>
          <p:cNvPr id="11" name="标题 1">
            <a:extLst>
              <a:ext uri="{FF2B5EF4-FFF2-40B4-BE49-F238E27FC236}">
                <a16:creationId xmlns:a16="http://schemas.microsoft.com/office/drawing/2014/main" id="{805EE067-17E0-41E9-9992-6CD467628534}"/>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Tree>
  </p:cSld>
  <p:clrMapOvr>
    <a:masterClrMapping/>
  </p:clrMapOvr>
  <p:transition spd="med">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D517964-75C8-4918-A6D4-B087538A0BCF}"/>
              </a:ext>
            </a:extLst>
          </p:cNvPr>
          <p:cNvSpPr txBox="1">
            <a:spLocks/>
          </p:cNvSpPr>
          <p:nvPr/>
        </p:nvSpPr>
        <p:spPr bwMode="auto">
          <a:xfrm>
            <a:off x="428625" y="1071563"/>
            <a:ext cx="1428750" cy="428625"/>
          </a:xfrm>
          <a:prstGeom prst="rect">
            <a:avLst/>
          </a:prstGeom>
          <a:noFill/>
          <a:ln w="9525">
            <a:noFill/>
            <a:miter lim="800000"/>
            <a:headEnd/>
            <a:tailEnd/>
          </a:ln>
        </p:spPr>
        <p:txBody>
          <a:bodyPr/>
          <a:lstStyle/>
          <a:p>
            <a:pPr>
              <a:lnSpc>
                <a:spcPct val="150000"/>
              </a:lnSpc>
              <a:buClr>
                <a:srgbClr val="E46C0A"/>
              </a:buClr>
              <a:buFont typeface="Wingdings" pitchFamily="2" charset="2"/>
              <a:buNone/>
              <a:defRPr/>
            </a:pPr>
            <a:r>
              <a:rPr lang="en-US" altLang="zh-CN" sz="1800" b="1" kern="0" dirty="0">
                <a:solidFill>
                  <a:srgbClr val="1AB39F"/>
                </a:solidFill>
                <a:latin typeface="+mj-ea"/>
                <a:ea typeface="+mj-ea"/>
              </a:rPr>
              <a:t>1.</a:t>
            </a:r>
            <a:r>
              <a:rPr lang="zh-CN" altLang="zh-CN" sz="1800" b="1" kern="0" dirty="0">
                <a:solidFill>
                  <a:srgbClr val="1AB39F"/>
                </a:solidFill>
                <a:latin typeface="+mj-ea"/>
                <a:ea typeface="+mj-ea"/>
              </a:rPr>
              <a:t>基本概念</a:t>
            </a:r>
            <a:endParaRPr lang="zh-CN" altLang="en-US" sz="1800" b="1" kern="0" dirty="0">
              <a:solidFill>
                <a:srgbClr val="1AB39F"/>
              </a:solidFill>
              <a:latin typeface="+mj-ea"/>
              <a:ea typeface="+mj-ea"/>
            </a:endParaRPr>
          </a:p>
        </p:txBody>
      </p:sp>
      <p:sp>
        <p:nvSpPr>
          <p:cNvPr id="5" name="内容占位符 2">
            <a:extLst>
              <a:ext uri="{FF2B5EF4-FFF2-40B4-BE49-F238E27FC236}">
                <a16:creationId xmlns:a16="http://schemas.microsoft.com/office/drawing/2014/main" id="{A6004C3F-BD3E-4C43-BC29-DAB0CCAB2DDA}"/>
              </a:ext>
            </a:extLst>
          </p:cNvPr>
          <p:cNvSpPr txBox="1">
            <a:spLocks/>
          </p:cNvSpPr>
          <p:nvPr/>
        </p:nvSpPr>
        <p:spPr bwMode="auto">
          <a:xfrm>
            <a:off x="428625" y="1428750"/>
            <a:ext cx="8607425" cy="1143000"/>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最常用的一类访问控制机制</a:t>
            </a:r>
            <a:r>
              <a:rPr lang="zh-CN" altLang="zh-CN" sz="1600" b="1" kern="0">
                <a:latin typeface="+mj-ea"/>
                <a:ea typeface="+mj-ea"/>
              </a:rPr>
              <a:t>，</a:t>
            </a:r>
            <a:r>
              <a:rPr lang="zh-CN" altLang="zh-CN" sz="1600" b="1" kern="0">
                <a:solidFill>
                  <a:srgbClr val="FF0000"/>
                </a:solidFill>
                <a:latin typeface="+mj-ea"/>
                <a:ea typeface="+mj-ea"/>
              </a:rPr>
              <a:t>是</a:t>
            </a:r>
            <a:r>
              <a:rPr lang="zh-CN" altLang="en-US" sz="1600" b="1" kern="0">
                <a:solidFill>
                  <a:srgbClr val="FF0000"/>
                </a:solidFill>
                <a:latin typeface="+mj-ea"/>
                <a:ea typeface="+mj-ea"/>
              </a:rPr>
              <a:t>由</a:t>
            </a:r>
            <a:r>
              <a:rPr lang="zh-CN" altLang="en-US" sz="1600" b="1" kern="0">
                <a:solidFill>
                  <a:srgbClr val="0033CC"/>
                </a:solidFill>
                <a:latin typeface="+mj-ea"/>
              </a:rPr>
              <a:t>客体</a:t>
            </a:r>
            <a:r>
              <a:rPr lang="zh-CN" altLang="en-US" sz="1600" b="1" kern="0" dirty="0">
                <a:solidFill>
                  <a:srgbClr val="0033CC"/>
                </a:solidFill>
                <a:latin typeface="+mj-ea"/>
              </a:rPr>
              <a:t>所有者</a:t>
            </a:r>
            <a:r>
              <a:rPr lang="zh-CN" altLang="zh-CN" sz="1600" b="1" kern="0" dirty="0">
                <a:solidFill>
                  <a:srgbClr val="FF0000"/>
                </a:solidFill>
                <a:latin typeface="+mj-ea"/>
              </a:rPr>
              <a:t>决定</a:t>
            </a:r>
            <a:r>
              <a:rPr lang="zh-CN" altLang="zh-CN" sz="1600" b="1" kern="0" dirty="0">
                <a:solidFill>
                  <a:srgbClr val="0033CC"/>
                </a:solidFill>
                <a:latin typeface="+mj-ea"/>
                <a:ea typeface="+mj-ea"/>
              </a:rPr>
              <a:t>一个用户是否有权访问一些特定客体的</a:t>
            </a:r>
            <a:r>
              <a:rPr lang="zh-CN" altLang="zh-CN" sz="1600" b="1" kern="0" dirty="0">
                <a:solidFill>
                  <a:srgbClr val="FF0000"/>
                </a:solidFill>
                <a:latin typeface="+mj-ea"/>
                <a:ea typeface="+mj-ea"/>
              </a:rPr>
              <a:t>一种访问约束机制</a:t>
            </a:r>
            <a:r>
              <a:rPr lang="zh-CN" altLang="zh-CN" sz="1600" b="1" kern="0" dirty="0">
                <a:latin typeface="+mj-ea"/>
                <a:ea typeface="+mj-ea"/>
              </a:rPr>
              <a:t>。</a:t>
            </a:r>
          </a:p>
          <a:p>
            <a:pPr marL="342900" indent="-342900">
              <a:lnSpc>
                <a:spcPct val="150000"/>
              </a:lnSpc>
              <a:buClr>
                <a:srgbClr val="C00000"/>
              </a:buClr>
              <a:buFont typeface="Wingdings" pitchFamily="2" charset="2"/>
              <a:buChar char="n"/>
              <a:defRPr/>
            </a:pPr>
            <a:r>
              <a:rPr lang="zh-CN" altLang="zh-CN" sz="1600" b="1" kern="0" dirty="0">
                <a:latin typeface="+mj-ea"/>
                <a:ea typeface="+mj-ea"/>
              </a:rPr>
              <a:t>目前在操作系统中实现的</a:t>
            </a:r>
            <a:r>
              <a:rPr lang="en-US" altLang="zh-CN" sz="1600" b="1" kern="0" dirty="0">
                <a:latin typeface="+mj-ea"/>
                <a:ea typeface="+mj-ea"/>
              </a:rPr>
              <a:t>DAC</a:t>
            </a:r>
            <a:r>
              <a:rPr lang="zh-CN" altLang="zh-CN" sz="1600" b="1" kern="0" dirty="0">
                <a:latin typeface="+mj-ea"/>
                <a:ea typeface="+mj-ea"/>
              </a:rPr>
              <a:t>机制是</a:t>
            </a:r>
            <a:r>
              <a:rPr lang="zh-CN" altLang="zh-CN" sz="1600" b="1" kern="0" dirty="0">
                <a:solidFill>
                  <a:srgbClr val="0033CC"/>
                </a:solidFill>
                <a:latin typeface="+mj-ea"/>
                <a:ea typeface="+mj-ea"/>
              </a:rPr>
              <a:t>基于矩阵的行</a:t>
            </a:r>
            <a:r>
              <a:rPr lang="zh-CN" altLang="zh-CN" sz="1600" b="1" kern="0" dirty="0">
                <a:latin typeface="+mj-ea"/>
                <a:ea typeface="+mj-ea"/>
              </a:rPr>
              <a:t>或</a:t>
            </a:r>
            <a:r>
              <a:rPr lang="zh-CN" altLang="zh-CN" sz="1600" b="1" kern="0" dirty="0">
                <a:solidFill>
                  <a:srgbClr val="0033CC"/>
                </a:solidFill>
                <a:latin typeface="+mj-ea"/>
                <a:ea typeface="+mj-ea"/>
              </a:rPr>
              <a:t>列</a:t>
            </a:r>
            <a:r>
              <a:rPr lang="zh-CN" altLang="zh-CN" sz="1600" b="1" kern="0" dirty="0">
                <a:latin typeface="+mj-ea"/>
                <a:ea typeface="+mj-ea"/>
              </a:rPr>
              <a:t>表达访问控制信息</a:t>
            </a:r>
            <a:r>
              <a:rPr lang="zh-CN" altLang="en-US" sz="1400" b="1" kern="0" dirty="0">
                <a:solidFill>
                  <a:srgbClr val="FF0000"/>
                </a:solidFill>
                <a:latin typeface="+mj-ea"/>
                <a:ea typeface="+mj-ea"/>
              </a:rPr>
              <a:t>（访问控制矩阵）</a:t>
            </a:r>
          </a:p>
        </p:txBody>
      </p:sp>
      <p:sp>
        <p:nvSpPr>
          <p:cNvPr id="10" name="标题 1">
            <a:extLst>
              <a:ext uri="{FF2B5EF4-FFF2-40B4-BE49-F238E27FC236}">
                <a16:creationId xmlns:a16="http://schemas.microsoft.com/office/drawing/2014/main" id="{3050076D-54D0-4A19-A58C-EDB6D8FD13A8}"/>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11" name="标题 1">
            <a:extLst>
              <a:ext uri="{FF2B5EF4-FFF2-40B4-BE49-F238E27FC236}">
                <a16:creationId xmlns:a16="http://schemas.microsoft.com/office/drawing/2014/main" id="{8C933260-581F-434B-A391-32AC7798C64E}"/>
              </a:ext>
            </a:extLst>
          </p:cNvPr>
          <p:cNvSpPr txBox="1">
            <a:spLocks/>
          </p:cNvSpPr>
          <p:nvPr/>
        </p:nvSpPr>
        <p:spPr>
          <a:xfrm>
            <a:off x="285720" y="642924"/>
            <a:ext cx="250033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自主访问控制</a:t>
            </a:r>
          </a:p>
        </p:txBody>
      </p:sp>
      <p:pic>
        <p:nvPicPr>
          <p:cNvPr id="32774" name="Picture 5">
            <a:extLst>
              <a:ext uri="{FF2B5EF4-FFF2-40B4-BE49-F238E27FC236}">
                <a16:creationId xmlns:a16="http://schemas.microsoft.com/office/drawing/2014/main" id="{AB94466C-21EE-4D2D-B85D-C77C99FF3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716213"/>
            <a:ext cx="414178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6">
            <a:extLst>
              <a:ext uri="{FF2B5EF4-FFF2-40B4-BE49-F238E27FC236}">
                <a16:creationId xmlns:a16="http://schemas.microsoft.com/office/drawing/2014/main" id="{95A7CB47-DF0B-4C65-9155-411C2C604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3567113"/>
            <a:ext cx="4133850"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5">
            <a:extLst>
              <a:ext uri="{FF2B5EF4-FFF2-40B4-BE49-F238E27FC236}">
                <a16:creationId xmlns:a16="http://schemas.microsoft.com/office/drawing/2014/main" id="{586FDA9F-F74A-4E13-9094-8F43B34DE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783" t="8838"/>
          <a:stretch>
            <a:fillRect/>
          </a:stretch>
        </p:blipFill>
        <p:spPr bwMode="auto">
          <a:xfrm>
            <a:off x="5830888" y="2533650"/>
            <a:ext cx="291782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AutoShape 10">
            <a:extLst>
              <a:ext uri="{FF2B5EF4-FFF2-40B4-BE49-F238E27FC236}">
                <a16:creationId xmlns:a16="http://schemas.microsoft.com/office/drawing/2014/main" id="{65AB3705-808D-4B86-BDD5-0950FBA3DA4C}"/>
              </a:ext>
            </a:extLst>
          </p:cNvPr>
          <p:cNvSpPr>
            <a:spLocks noChangeArrowheads="1"/>
          </p:cNvSpPr>
          <p:nvPr/>
        </p:nvSpPr>
        <p:spPr bwMode="auto">
          <a:xfrm>
            <a:off x="4533900" y="4011613"/>
            <a:ext cx="936625" cy="360362"/>
          </a:xfrm>
          <a:prstGeom prst="rightArrow">
            <a:avLst>
              <a:gd name="adj1" fmla="val 50000"/>
              <a:gd name="adj2" fmla="val 64978"/>
            </a:avLst>
          </a:prstGeom>
          <a:solidFill>
            <a:schemeClr val="accent1"/>
          </a:solidFill>
          <a:ln w="9525">
            <a:solidFill>
              <a:schemeClr val="tx1"/>
            </a:solidFill>
            <a:miter lim="800000"/>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2778" name="Rectangle 13">
            <a:extLst>
              <a:ext uri="{FF2B5EF4-FFF2-40B4-BE49-F238E27FC236}">
                <a16:creationId xmlns:a16="http://schemas.microsoft.com/office/drawing/2014/main" id="{2965329F-B95B-4C08-809E-5DFC6DB130AD}"/>
              </a:ext>
            </a:extLst>
          </p:cNvPr>
          <p:cNvSpPr>
            <a:spLocks noChangeArrowheads="1"/>
          </p:cNvSpPr>
          <p:nvPr/>
        </p:nvSpPr>
        <p:spPr bwMode="auto">
          <a:xfrm>
            <a:off x="5437188" y="2540000"/>
            <a:ext cx="3603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2000" b="1">
                <a:solidFill>
                  <a:srgbClr val="FF0101"/>
                </a:solidFill>
              </a:rPr>
              <a:t>主</a:t>
            </a:r>
          </a:p>
          <a:p>
            <a:pPr algn="ctr"/>
            <a:r>
              <a:rPr lang="zh-CN" altLang="en-US" sz="2000" b="1">
                <a:solidFill>
                  <a:srgbClr val="FF0101"/>
                </a:solidFill>
              </a:rPr>
              <a:t>体</a:t>
            </a:r>
          </a:p>
        </p:txBody>
      </p:sp>
      <p:sp>
        <p:nvSpPr>
          <p:cNvPr id="32779" name="Rectangle 14">
            <a:extLst>
              <a:ext uri="{FF2B5EF4-FFF2-40B4-BE49-F238E27FC236}">
                <a16:creationId xmlns:a16="http://schemas.microsoft.com/office/drawing/2014/main" id="{2C27E3F9-5BBA-47BB-BE5E-3EDB9720CBAC}"/>
              </a:ext>
            </a:extLst>
          </p:cNvPr>
          <p:cNvSpPr>
            <a:spLocks noChangeArrowheads="1"/>
          </p:cNvSpPr>
          <p:nvPr/>
        </p:nvSpPr>
        <p:spPr bwMode="auto">
          <a:xfrm>
            <a:off x="5830888" y="1820863"/>
            <a:ext cx="30241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2000" b="1">
                <a:solidFill>
                  <a:srgbClr val="FF0101"/>
                </a:solidFill>
              </a:rPr>
              <a:t>客体</a:t>
            </a:r>
          </a:p>
        </p:txBody>
      </p:sp>
    </p:spTree>
  </p:cSld>
  <p:clrMapOvr>
    <a:masterClrMapping/>
  </p:clrMapOvr>
  <p:transition spd="med">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2ECD259-63E7-476B-A463-42C8EA792B32}"/>
              </a:ext>
            </a:extLst>
          </p:cNvPr>
          <p:cNvSpPr txBox="1">
            <a:spLocks/>
          </p:cNvSpPr>
          <p:nvPr/>
        </p:nvSpPr>
        <p:spPr bwMode="auto">
          <a:xfrm>
            <a:off x="428625" y="1071563"/>
            <a:ext cx="1428750" cy="428625"/>
          </a:xfrm>
          <a:prstGeom prst="rect">
            <a:avLst/>
          </a:prstGeom>
          <a:noFill/>
          <a:ln w="9525">
            <a:noFill/>
            <a:miter lim="800000"/>
            <a:headEnd/>
            <a:tailEnd/>
          </a:ln>
        </p:spPr>
        <p:txBody>
          <a:bodyPr/>
          <a:lstStyle/>
          <a:p>
            <a:pPr>
              <a:lnSpc>
                <a:spcPct val="150000"/>
              </a:lnSpc>
              <a:buClr>
                <a:srgbClr val="E46C0A"/>
              </a:buClr>
              <a:buFont typeface="Wingdings" pitchFamily="2" charset="2"/>
              <a:buNone/>
              <a:defRPr/>
            </a:pPr>
            <a:r>
              <a:rPr lang="en-US" altLang="zh-CN" sz="1800" b="1" kern="0" dirty="0">
                <a:solidFill>
                  <a:srgbClr val="1AB39F"/>
                </a:solidFill>
                <a:latin typeface="+mj-ea"/>
                <a:ea typeface="+mj-ea"/>
              </a:rPr>
              <a:t>1.</a:t>
            </a:r>
            <a:r>
              <a:rPr lang="zh-CN" altLang="zh-CN" sz="1800" b="1" kern="0" dirty="0">
                <a:solidFill>
                  <a:srgbClr val="1AB39F"/>
                </a:solidFill>
                <a:latin typeface="+mj-ea"/>
                <a:ea typeface="+mj-ea"/>
              </a:rPr>
              <a:t>基本概念</a:t>
            </a:r>
            <a:endParaRPr lang="zh-CN" altLang="en-US" sz="1800" b="1" kern="0" dirty="0">
              <a:solidFill>
                <a:srgbClr val="1AB39F"/>
              </a:solidFill>
              <a:latin typeface="+mj-ea"/>
              <a:ea typeface="+mj-ea"/>
            </a:endParaRPr>
          </a:p>
        </p:txBody>
      </p:sp>
      <p:sp>
        <p:nvSpPr>
          <p:cNvPr id="5" name="内容占位符 2">
            <a:extLst>
              <a:ext uri="{FF2B5EF4-FFF2-40B4-BE49-F238E27FC236}">
                <a16:creationId xmlns:a16="http://schemas.microsoft.com/office/drawing/2014/main" id="{5ED90C1A-CA9D-4F08-9F36-A52AB74571C8}"/>
              </a:ext>
            </a:extLst>
          </p:cNvPr>
          <p:cNvSpPr txBox="1">
            <a:spLocks/>
          </p:cNvSpPr>
          <p:nvPr/>
        </p:nvSpPr>
        <p:spPr bwMode="auto">
          <a:xfrm>
            <a:off x="428625" y="1428750"/>
            <a:ext cx="8229600" cy="1143000"/>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最常用的一类访问控制机制，是</a:t>
            </a:r>
            <a:r>
              <a:rPr lang="zh-CN" altLang="en-US" sz="1600" b="1" kern="0" dirty="0">
                <a:latin typeface="+mj-ea"/>
                <a:ea typeface="+mj-ea"/>
              </a:rPr>
              <a:t>由</a:t>
            </a:r>
            <a:r>
              <a:rPr lang="zh-CN" altLang="en-US" sz="1600" b="1" kern="0" dirty="0">
                <a:solidFill>
                  <a:srgbClr val="0033CC"/>
                </a:solidFill>
                <a:latin typeface="+mj-ea"/>
                <a:ea typeface="+mj-ea"/>
              </a:rPr>
              <a:t>客体所有者</a:t>
            </a:r>
            <a:r>
              <a:rPr lang="zh-CN" altLang="zh-CN" sz="1600" b="1" kern="0" dirty="0">
                <a:solidFill>
                  <a:srgbClr val="FF0000"/>
                </a:solidFill>
                <a:latin typeface="+mj-ea"/>
                <a:ea typeface="+mj-ea"/>
              </a:rPr>
              <a:t>决定</a:t>
            </a:r>
            <a:r>
              <a:rPr lang="zh-CN" altLang="zh-CN" sz="1600" b="1" kern="0" dirty="0">
                <a:solidFill>
                  <a:srgbClr val="0033CC"/>
                </a:solidFill>
                <a:latin typeface="+mj-ea"/>
                <a:ea typeface="+mj-ea"/>
              </a:rPr>
              <a:t>一个</a:t>
            </a:r>
            <a:r>
              <a:rPr lang="zh-CN" altLang="en-US" sz="1600" b="1" kern="0" dirty="0">
                <a:solidFill>
                  <a:srgbClr val="0033CC"/>
                </a:solidFill>
                <a:latin typeface="+mj-ea"/>
                <a:ea typeface="+mj-ea"/>
              </a:rPr>
              <a:t>主体（如：</a:t>
            </a:r>
            <a:r>
              <a:rPr lang="zh-CN" altLang="zh-CN" sz="1600" b="1" kern="0" dirty="0">
                <a:solidFill>
                  <a:srgbClr val="0033CC"/>
                </a:solidFill>
                <a:latin typeface="+mj-ea"/>
                <a:ea typeface="+mj-ea"/>
              </a:rPr>
              <a:t>用户</a:t>
            </a:r>
            <a:r>
              <a:rPr lang="zh-CN" altLang="en-US" sz="1600" b="1" kern="0" dirty="0">
                <a:solidFill>
                  <a:srgbClr val="0033CC"/>
                </a:solidFill>
                <a:latin typeface="+mj-ea"/>
                <a:ea typeface="+mj-ea"/>
              </a:rPr>
              <a:t>）</a:t>
            </a:r>
            <a:r>
              <a:rPr lang="zh-CN" altLang="zh-CN" sz="1600" b="1" kern="0" dirty="0">
                <a:solidFill>
                  <a:srgbClr val="0033CC"/>
                </a:solidFill>
                <a:latin typeface="+mj-ea"/>
                <a:ea typeface="+mj-ea"/>
              </a:rPr>
              <a:t>是否有权访问一些特定客体</a:t>
            </a:r>
            <a:r>
              <a:rPr lang="zh-CN" altLang="zh-CN" sz="1600" b="1" kern="0" dirty="0">
                <a:latin typeface="+mj-ea"/>
                <a:ea typeface="+mj-ea"/>
              </a:rPr>
              <a:t>的一种访问约束机制。</a:t>
            </a:r>
          </a:p>
          <a:p>
            <a:pPr marL="342900" indent="-342900">
              <a:lnSpc>
                <a:spcPct val="150000"/>
              </a:lnSpc>
              <a:buClr>
                <a:srgbClr val="C00000"/>
              </a:buClr>
              <a:buFont typeface="Wingdings" pitchFamily="2" charset="2"/>
              <a:buChar char="n"/>
              <a:defRPr/>
            </a:pPr>
            <a:r>
              <a:rPr lang="zh-CN" altLang="zh-CN" sz="1600" b="1" kern="0" dirty="0">
                <a:latin typeface="+mj-ea"/>
                <a:ea typeface="+mj-ea"/>
              </a:rPr>
              <a:t>目前在操作系统中实现的</a:t>
            </a:r>
            <a:r>
              <a:rPr lang="en-US" altLang="zh-CN" sz="1600" b="1" kern="0" dirty="0">
                <a:latin typeface="+mj-ea"/>
                <a:ea typeface="+mj-ea"/>
              </a:rPr>
              <a:t>DAC</a:t>
            </a:r>
            <a:r>
              <a:rPr lang="zh-CN" altLang="zh-CN" sz="1600" b="1" kern="0" dirty="0">
                <a:latin typeface="+mj-ea"/>
                <a:ea typeface="+mj-ea"/>
              </a:rPr>
              <a:t>机制是基于矩阵的行或列表达访问控制信息。</a:t>
            </a:r>
            <a:endParaRPr lang="zh-CN" altLang="en-US" sz="1600" b="1" kern="0" dirty="0">
              <a:latin typeface="+mj-ea"/>
              <a:ea typeface="+mj-ea"/>
            </a:endParaRPr>
          </a:p>
        </p:txBody>
      </p:sp>
      <p:sp>
        <p:nvSpPr>
          <p:cNvPr id="6" name="内容占位符 2">
            <a:extLst>
              <a:ext uri="{FF2B5EF4-FFF2-40B4-BE49-F238E27FC236}">
                <a16:creationId xmlns:a16="http://schemas.microsoft.com/office/drawing/2014/main" id="{2541C427-303C-45AC-9E25-C980ACCCFCAD}"/>
              </a:ext>
            </a:extLst>
          </p:cNvPr>
          <p:cNvSpPr txBox="1">
            <a:spLocks/>
          </p:cNvSpPr>
          <p:nvPr/>
        </p:nvSpPr>
        <p:spPr bwMode="auto">
          <a:xfrm>
            <a:off x="428625" y="2571750"/>
            <a:ext cx="3143250" cy="428625"/>
          </a:xfrm>
          <a:prstGeom prst="rect">
            <a:avLst/>
          </a:prstGeom>
          <a:noFill/>
          <a:ln w="9525">
            <a:noFill/>
            <a:miter lim="800000"/>
            <a:headEnd/>
            <a:tailEnd/>
          </a:ln>
        </p:spPr>
        <p:txBody>
          <a:bodyPr/>
          <a:lstStyle/>
          <a:p>
            <a:pPr algn="ctr">
              <a:lnSpc>
                <a:spcPct val="150000"/>
              </a:lnSpc>
              <a:buClr>
                <a:srgbClr val="E46C0A"/>
              </a:buClr>
              <a:buFont typeface="Wingdings" pitchFamily="2" charset="2"/>
              <a:buNone/>
              <a:defRPr/>
            </a:pPr>
            <a:r>
              <a:rPr lang="en-US" altLang="zh-CN" sz="1600" b="1" kern="0" dirty="0">
                <a:solidFill>
                  <a:srgbClr val="0033CC"/>
                </a:solidFill>
                <a:latin typeface="+mj-ea"/>
                <a:ea typeface="+mj-ea"/>
              </a:rPr>
              <a:t>1) </a:t>
            </a:r>
            <a:r>
              <a:rPr lang="zh-CN" altLang="zh-CN" sz="1600" b="1" kern="0" dirty="0">
                <a:solidFill>
                  <a:srgbClr val="0033CC"/>
                </a:solidFill>
                <a:latin typeface="+mj-ea"/>
                <a:ea typeface="+mj-ea"/>
              </a:rPr>
              <a:t>基于行的自主访问控制机制</a:t>
            </a:r>
            <a:endParaRPr lang="zh-CN" altLang="en-US" sz="1600" b="1" kern="0" dirty="0">
              <a:solidFill>
                <a:srgbClr val="0033CC"/>
              </a:solidFill>
              <a:latin typeface="+mj-ea"/>
              <a:ea typeface="+mj-ea"/>
            </a:endParaRPr>
          </a:p>
        </p:txBody>
      </p:sp>
      <p:sp>
        <p:nvSpPr>
          <p:cNvPr id="7" name="内容占位符 2">
            <a:extLst>
              <a:ext uri="{FF2B5EF4-FFF2-40B4-BE49-F238E27FC236}">
                <a16:creationId xmlns:a16="http://schemas.microsoft.com/office/drawing/2014/main" id="{EF23372D-D524-4E8B-B11B-4E8878514D6D}"/>
              </a:ext>
            </a:extLst>
          </p:cNvPr>
          <p:cNvSpPr txBox="1">
            <a:spLocks/>
          </p:cNvSpPr>
          <p:nvPr/>
        </p:nvSpPr>
        <p:spPr bwMode="auto">
          <a:xfrm>
            <a:off x="428625" y="3000375"/>
            <a:ext cx="7383463"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在每个主体上都附加一个该主体可访问的客体明细表</a:t>
            </a:r>
            <a:r>
              <a:rPr lang="zh-CN" altLang="en-US" sz="1600" b="1" kern="0" dirty="0">
                <a:solidFill>
                  <a:srgbClr val="FF0000"/>
                </a:solidFill>
                <a:latin typeface="+mj-ea"/>
                <a:ea typeface="+mj-ea"/>
              </a:rPr>
              <a:t>（单维数组表示）</a:t>
            </a:r>
          </a:p>
        </p:txBody>
      </p:sp>
      <p:sp>
        <p:nvSpPr>
          <p:cNvPr id="8" name="内容占位符 2">
            <a:extLst>
              <a:ext uri="{FF2B5EF4-FFF2-40B4-BE49-F238E27FC236}">
                <a16:creationId xmlns:a16="http://schemas.microsoft.com/office/drawing/2014/main" id="{D4C0CCD2-59FC-4069-8F4E-916451DA6FF1}"/>
              </a:ext>
            </a:extLst>
          </p:cNvPr>
          <p:cNvSpPr txBox="1">
            <a:spLocks/>
          </p:cNvSpPr>
          <p:nvPr/>
        </p:nvSpPr>
        <p:spPr bwMode="auto">
          <a:xfrm>
            <a:off x="428625" y="3429000"/>
            <a:ext cx="3071813" cy="428625"/>
          </a:xfrm>
          <a:prstGeom prst="rect">
            <a:avLst/>
          </a:prstGeom>
          <a:noFill/>
          <a:ln w="9525">
            <a:noFill/>
            <a:miter lim="800000"/>
            <a:headEnd/>
            <a:tailEnd/>
          </a:ln>
        </p:spPr>
        <p:txBody>
          <a:bodyPr/>
          <a:lstStyle/>
          <a:p>
            <a:pPr algn="ctr">
              <a:lnSpc>
                <a:spcPct val="150000"/>
              </a:lnSpc>
              <a:buClr>
                <a:srgbClr val="E46C0A"/>
              </a:buClr>
              <a:buFont typeface="Wingdings" pitchFamily="2" charset="2"/>
              <a:buNone/>
              <a:defRPr/>
            </a:pPr>
            <a:r>
              <a:rPr lang="en-US" altLang="zh-CN" sz="1600" b="1" kern="0" dirty="0">
                <a:solidFill>
                  <a:srgbClr val="0033CC"/>
                </a:solidFill>
                <a:latin typeface="+mj-ea"/>
                <a:ea typeface="+mj-ea"/>
              </a:rPr>
              <a:t>2) </a:t>
            </a:r>
            <a:r>
              <a:rPr lang="zh-CN" altLang="zh-CN" sz="1600" b="1" kern="0" dirty="0">
                <a:solidFill>
                  <a:srgbClr val="0033CC"/>
                </a:solidFill>
                <a:latin typeface="+mj-ea"/>
                <a:ea typeface="+mj-ea"/>
              </a:rPr>
              <a:t>基于列的自主访问控制机制</a:t>
            </a:r>
            <a:endParaRPr lang="zh-CN" altLang="en-US" sz="1600" b="1" kern="0" dirty="0">
              <a:solidFill>
                <a:srgbClr val="0033CC"/>
              </a:solidFill>
              <a:latin typeface="+mj-ea"/>
              <a:ea typeface="+mj-ea"/>
            </a:endParaRPr>
          </a:p>
        </p:txBody>
      </p:sp>
      <p:sp>
        <p:nvSpPr>
          <p:cNvPr id="9" name="内容占位符 2">
            <a:extLst>
              <a:ext uri="{FF2B5EF4-FFF2-40B4-BE49-F238E27FC236}">
                <a16:creationId xmlns:a16="http://schemas.microsoft.com/office/drawing/2014/main" id="{A8A78C3F-E282-4FB9-8919-648E812E18A7}"/>
              </a:ext>
            </a:extLst>
          </p:cNvPr>
          <p:cNvSpPr txBox="1">
            <a:spLocks/>
          </p:cNvSpPr>
          <p:nvPr/>
        </p:nvSpPr>
        <p:spPr bwMode="auto">
          <a:xfrm>
            <a:off x="428625" y="3857625"/>
            <a:ext cx="8229600" cy="785813"/>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在每个客体上都附加一个可访问它的主体明细表，它有两种形式，即保护位和访问控制表</a:t>
            </a:r>
            <a:r>
              <a:rPr lang="zh-CN" altLang="en-US" sz="1600" b="1" kern="0" dirty="0">
                <a:solidFill>
                  <a:srgbClr val="FF0000"/>
                </a:solidFill>
                <a:latin typeface="+mj-ea"/>
              </a:rPr>
              <a:t>（单维数组表示）</a:t>
            </a:r>
            <a:endParaRPr lang="zh-CN" altLang="zh-CN" sz="1600" kern="0" dirty="0">
              <a:latin typeface="+mj-ea"/>
              <a:ea typeface="+mj-ea"/>
            </a:endParaRPr>
          </a:p>
          <a:p>
            <a:pPr marL="342900" indent="-342900">
              <a:lnSpc>
                <a:spcPct val="150000"/>
              </a:lnSpc>
              <a:buClr>
                <a:srgbClr val="C00000"/>
              </a:buClr>
              <a:buFont typeface="Wingdings" pitchFamily="2" charset="2"/>
              <a:buChar char="n"/>
              <a:defRPr/>
            </a:pPr>
            <a:endParaRPr lang="zh-CN" altLang="en-US" sz="1600" b="1" kern="0" dirty="0">
              <a:latin typeface="+mj-ea"/>
              <a:ea typeface="+mj-ea"/>
            </a:endParaRPr>
          </a:p>
        </p:txBody>
      </p:sp>
      <p:sp>
        <p:nvSpPr>
          <p:cNvPr id="10" name="标题 1">
            <a:extLst>
              <a:ext uri="{FF2B5EF4-FFF2-40B4-BE49-F238E27FC236}">
                <a16:creationId xmlns:a16="http://schemas.microsoft.com/office/drawing/2014/main" id="{50519CA5-57AD-4E99-A528-C664967A0C8D}"/>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11" name="标题 1">
            <a:extLst>
              <a:ext uri="{FF2B5EF4-FFF2-40B4-BE49-F238E27FC236}">
                <a16:creationId xmlns:a16="http://schemas.microsoft.com/office/drawing/2014/main" id="{3C5E3C04-6673-40F7-A0FD-3116DD36E316}"/>
              </a:ext>
            </a:extLst>
          </p:cNvPr>
          <p:cNvSpPr txBox="1">
            <a:spLocks/>
          </p:cNvSpPr>
          <p:nvPr/>
        </p:nvSpPr>
        <p:spPr>
          <a:xfrm>
            <a:off x="285720" y="642924"/>
            <a:ext cx="250033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自主访问控制</a:t>
            </a:r>
          </a:p>
        </p:txBody>
      </p:sp>
    </p:spTree>
  </p:cSld>
  <p:clrMapOvr>
    <a:masterClrMapping/>
  </p:clrMapOvr>
  <p:transition spd="med">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BE4CA644-227A-4E7A-A92F-8893E60E719B}"/>
              </a:ext>
            </a:extLst>
          </p:cNvPr>
          <p:cNvGraphicFramePr>
            <a:graphicFrameLocks noGrp="1"/>
          </p:cNvGraphicFramePr>
          <p:nvPr>
            <p:ph idx="1"/>
          </p:nvPr>
        </p:nvGraphicFramePr>
        <p:xfrm>
          <a:off x="1214438" y="1214438"/>
          <a:ext cx="6265860" cy="334996"/>
        </p:xfrm>
        <a:graphic>
          <a:graphicData uri="http://schemas.openxmlformats.org/drawingml/2006/table">
            <a:tbl>
              <a:tblPr/>
              <a:tblGrid>
                <a:gridCol w="1044310">
                  <a:extLst>
                    <a:ext uri="{9D8B030D-6E8A-4147-A177-3AD203B41FA5}">
                      <a16:colId xmlns:a16="http://schemas.microsoft.com/office/drawing/2014/main" val="20000"/>
                    </a:ext>
                  </a:extLst>
                </a:gridCol>
                <a:gridCol w="1044310">
                  <a:extLst>
                    <a:ext uri="{9D8B030D-6E8A-4147-A177-3AD203B41FA5}">
                      <a16:colId xmlns:a16="http://schemas.microsoft.com/office/drawing/2014/main" val="20001"/>
                    </a:ext>
                  </a:extLst>
                </a:gridCol>
                <a:gridCol w="1044310">
                  <a:extLst>
                    <a:ext uri="{9D8B030D-6E8A-4147-A177-3AD203B41FA5}">
                      <a16:colId xmlns:a16="http://schemas.microsoft.com/office/drawing/2014/main" val="20002"/>
                    </a:ext>
                  </a:extLst>
                </a:gridCol>
                <a:gridCol w="1044310">
                  <a:extLst>
                    <a:ext uri="{9D8B030D-6E8A-4147-A177-3AD203B41FA5}">
                      <a16:colId xmlns:a16="http://schemas.microsoft.com/office/drawing/2014/main" val="20003"/>
                    </a:ext>
                  </a:extLst>
                </a:gridCol>
                <a:gridCol w="1044310">
                  <a:extLst>
                    <a:ext uri="{9D8B030D-6E8A-4147-A177-3AD203B41FA5}">
                      <a16:colId xmlns:a16="http://schemas.microsoft.com/office/drawing/2014/main" val="20004"/>
                    </a:ext>
                  </a:extLst>
                </a:gridCol>
                <a:gridCol w="1044310">
                  <a:extLst>
                    <a:ext uri="{9D8B030D-6E8A-4147-A177-3AD203B41FA5}">
                      <a16:colId xmlns:a16="http://schemas.microsoft.com/office/drawing/2014/main" val="20005"/>
                    </a:ext>
                  </a:extLst>
                </a:gridCol>
              </a:tblGrid>
              <a:tr h="334962">
                <a:tc>
                  <a:txBody>
                    <a:bodyPr/>
                    <a:lstStyle/>
                    <a:p>
                      <a:pPr algn="l" fontAlgn="base">
                        <a:spcBef>
                          <a:spcPts val="575"/>
                        </a:spcBef>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rPr>
                        <a:t>客体</a:t>
                      </a:r>
                      <a:r>
                        <a:rPr lang="en-US" sz="1600" b="1" kern="1200" dirty="0">
                          <a:solidFill>
                            <a:srgbClr val="000000"/>
                          </a:solidFill>
                          <a:effectLst/>
                          <a:latin typeface="Times New Roman" panose="02020603050405020304" pitchFamily="18" charset="0"/>
                          <a:ea typeface="宋体" panose="02010600030101010101" pitchFamily="2" charset="-122"/>
                        </a:rPr>
                        <a:t>file1:</a:t>
                      </a:r>
                      <a:endParaRPr lang="zh-CN" sz="1600" b="1" kern="100" dirty="0">
                        <a:effectLst/>
                        <a:latin typeface="Times New Roman" panose="02020603050405020304" pitchFamily="18" charset="0"/>
                        <a:ea typeface="宋体" panose="02010600030101010101" pitchFamily="2" charset="-122"/>
                      </a:endParaRPr>
                    </a:p>
                  </a:txBody>
                  <a:tcPr marL="91457" marR="91457" marT="45578" marB="45578">
                    <a:lnL>
                      <a:noFill/>
                    </a:lnL>
                    <a:lnR w="28575" cap="flat" cmpd="sng" algn="ctr">
                      <a:solidFill>
                        <a:srgbClr val="000000"/>
                      </a:solidFill>
                      <a:prstDash val="solid"/>
                      <a:round/>
                      <a:headEnd type="none" w="med" len="med"/>
                      <a:tailEnd type="none" w="med" len="med"/>
                    </a:lnR>
                    <a:lnT>
                      <a:noFill/>
                    </a:lnT>
                    <a:lnB>
                      <a:noFill/>
                    </a:lnB>
                  </a:tcPr>
                </a:tc>
                <a:tc>
                  <a:txBody>
                    <a:bodyPr/>
                    <a:lstStyle/>
                    <a:p>
                      <a:pPr algn="l"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ID1.rx</a:t>
                      </a:r>
                      <a:endParaRPr lang="zh-CN" sz="1600" b="1" kern="100" dirty="0">
                        <a:effectLst/>
                        <a:latin typeface="Times New Roman" panose="02020603050405020304" pitchFamily="18" charset="0"/>
                        <a:ea typeface="宋体" panose="02010600030101010101" pitchFamily="2" charset="-122"/>
                      </a:endParaRPr>
                    </a:p>
                  </a:txBody>
                  <a:tcPr marL="91457" marR="91457" marT="45578" marB="45578">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ID2.r</a:t>
                      </a:r>
                      <a:endParaRPr lang="zh-CN" sz="1600" b="1" kern="100" dirty="0">
                        <a:effectLst/>
                        <a:latin typeface="Times New Roman" panose="02020603050405020304" pitchFamily="18" charset="0"/>
                        <a:ea typeface="宋体" panose="02010600030101010101" pitchFamily="2" charset="-122"/>
                      </a:endParaRPr>
                    </a:p>
                  </a:txBody>
                  <a:tcPr marL="91457" marR="91457" marT="45578" marB="455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ID3.x</a:t>
                      </a:r>
                      <a:endParaRPr lang="zh-CN" sz="1600" b="1" kern="100" dirty="0">
                        <a:effectLst/>
                        <a:latin typeface="Times New Roman" panose="02020603050405020304" pitchFamily="18" charset="0"/>
                        <a:ea typeface="宋体" panose="02010600030101010101" pitchFamily="2" charset="-122"/>
                      </a:endParaRPr>
                    </a:p>
                  </a:txBody>
                  <a:tcPr marL="91457" marR="91457" marT="45578" marB="455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a:t>
                      </a:r>
                      <a:endParaRPr lang="zh-CN" sz="1600" b="1" kern="100" dirty="0">
                        <a:effectLst/>
                        <a:latin typeface="Times New Roman" panose="02020603050405020304" pitchFamily="18" charset="0"/>
                        <a:ea typeface="宋体" panose="02010600030101010101" pitchFamily="2" charset="-122"/>
                      </a:endParaRPr>
                    </a:p>
                  </a:txBody>
                  <a:tcPr marL="91457" marR="91457" marT="45578" marB="455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fontAlgn="base">
                        <a:spcBef>
                          <a:spcPts val="575"/>
                        </a:spcBef>
                        <a:spcAft>
                          <a:spcPts val="0"/>
                        </a:spcAft>
                      </a:pPr>
                      <a:r>
                        <a:rPr lang="en-US" sz="1600" b="1" kern="1200" dirty="0" err="1">
                          <a:solidFill>
                            <a:srgbClr val="000000"/>
                          </a:solidFill>
                          <a:effectLst/>
                          <a:latin typeface="Times New Roman" panose="02020603050405020304" pitchFamily="18" charset="0"/>
                          <a:ea typeface="宋体" panose="02010600030101010101" pitchFamily="2" charset="-122"/>
                        </a:rPr>
                        <a:t>IDn.rwx</a:t>
                      </a:r>
                      <a:endParaRPr lang="zh-CN" sz="1600" b="1" kern="100" dirty="0">
                        <a:effectLst/>
                        <a:latin typeface="Times New Roman" panose="02020603050405020304" pitchFamily="18" charset="0"/>
                        <a:ea typeface="宋体" panose="02010600030101010101" pitchFamily="2" charset="-122"/>
                      </a:endParaRPr>
                    </a:p>
                  </a:txBody>
                  <a:tcPr marL="91457" marR="91457" marT="45578" marB="45578">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内容占位符 2">
            <a:extLst>
              <a:ext uri="{FF2B5EF4-FFF2-40B4-BE49-F238E27FC236}">
                <a16:creationId xmlns:a16="http://schemas.microsoft.com/office/drawing/2014/main" id="{72166E0D-6057-48F6-BBC9-6742A1F35B7C}"/>
              </a:ext>
            </a:extLst>
          </p:cNvPr>
          <p:cNvSpPr txBox="1">
            <a:spLocks/>
          </p:cNvSpPr>
          <p:nvPr/>
        </p:nvSpPr>
        <p:spPr bwMode="auto">
          <a:xfrm>
            <a:off x="428625" y="2071688"/>
            <a:ext cx="8229600" cy="2295525"/>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a:buClr>
                <a:srgbClr val="C00000"/>
              </a:buClr>
              <a:buFont typeface="Wingdings" panose="05000000000000000000" pitchFamily="2" charset="2"/>
              <a:buChar char="n"/>
              <a:defRPr/>
            </a:pPr>
            <a:r>
              <a:rPr lang="zh-CN" altLang="zh-CN" b="1" dirty="0"/>
              <a:t>对于客体</a:t>
            </a:r>
            <a:r>
              <a:rPr lang="en-US" altLang="zh-CN" b="1" dirty="0"/>
              <a:t>file1</a:t>
            </a:r>
            <a:r>
              <a:rPr lang="zh-CN" altLang="zh-CN" b="1" dirty="0"/>
              <a:t>，主体</a:t>
            </a:r>
            <a:r>
              <a:rPr lang="en-US" altLang="zh-CN" b="1" dirty="0"/>
              <a:t>ID1</a:t>
            </a:r>
            <a:r>
              <a:rPr lang="zh-CN" altLang="zh-CN" b="1" dirty="0"/>
              <a:t>对它只具有读（</a:t>
            </a:r>
            <a:r>
              <a:rPr lang="en-US" altLang="zh-CN" b="1" dirty="0"/>
              <a:t>r</a:t>
            </a:r>
            <a:r>
              <a:rPr lang="zh-CN" altLang="zh-CN" b="1" dirty="0"/>
              <a:t>）和运行（</a:t>
            </a:r>
            <a:r>
              <a:rPr lang="en-US" altLang="zh-CN" b="1" dirty="0"/>
              <a:t>x</a:t>
            </a:r>
            <a:r>
              <a:rPr lang="zh-CN" altLang="zh-CN" b="1" dirty="0"/>
              <a:t>）的权力，主体</a:t>
            </a:r>
            <a:r>
              <a:rPr lang="en-US" altLang="zh-CN" b="1" dirty="0"/>
              <a:t>ID2</a:t>
            </a:r>
            <a:r>
              <a:rPr lang="zh-CN" altLang="zh-CN" b="1" dirty="0"/>
              <a:t>只具有读权力，主体</a:t>
            </a:r>
            <a:r>
              <a:rPr lang="en-US" altLang="zh-CN" b="1" dirty="0"/>
              <a:t>ID3</a:t>
            </a:r>
            <a:r>
              <a:rPr lang="zh-CN" altLang="zh-CN" b="1" dirty="0"/>
              <a:t>只具有运行的权力，而主体</a:t>
            </a:r>
            <a:r>
              <a:rPr lang="en-US" altLang="zh-CN" b="1" dirty="0" err="1"/>
              <a:t>IDn</a:t>
            </a:r>
            <a:r>
              <a:rPr lang="zh-CN" altLang="zh-CN" b="1" dirty="0"/>
              <a:t>则对它同时具有读、写和运行的权力。</a:t>
            </a:r>
            <a:endParaRPr lang="en-US" altLang="zh-CN" b="1" dirty="0"/>
          </a:p>
          <a:p>
            <a:pPr>
              <a:buClr>
                <a:srgbClr val="C00000"/>
              </a:buClr>
              <a:buFont typeface="Wingdings" panose="05000000000000000000" pitchFamily="2" charset="2"/>
              <a:buChar char="n"/>
              <a:defRPr/>
            </a:pPr>
            <a:r>
              <a:rPr lang="zh-CN" altLang="zh-CN" b="1" dirty="0"/>
              <a:t>但在实际应用中，当对某客体可访问的主体很多时，访问控制表将会变得很长。</a:t>
            </a:r>
            <a:endParaRPr lang="en-US" altLang="zh-CN" b="1" dirty="0"/>
          </a:p>
          <a:p>
            <a:pPr>
              <a:buClr>
                <a:srgbClr val="C00000"/>
              </a:buClr>
              <a:buFont typeface="Wingdings" panose="05000000000000000000" pitchFamily="2" charset="2"/>
              <a:buChar char="n"/>
              <a:defRPr/>
            </a:pPr>
            <a:r>
              <a:rPr lang="zh-CN" altLang="zh-CN" b="1" dirty="0">
                <a:solidFill>
                  <a:srgbClr val="FF0000"/>
                </a:solidFill>
              </a:rPr>
              <a:t>访问控制表必须简化</a:t>
            </a:r>
            <a:r>
              <a:rPr lang="zh-CN" altLang="zh-CN" b="1" dirty="0"/>
              <a:t>，如把用户按其所属或其工作性质进行分类，</a:t>
            </a:r>
            <a:r>
              <a:rPr lang="zh-CN" altLang="zh-CN" b="1" dirty="0">
                <a:solidFill>
                  <a:srgbClr val="FF0000"/>
                </a:solidFill>
              </a:rPr>
              <a:t>构成相应的组（</a:t>
            </a:r>
            <a:r>
              <a:rPr lang="en-US" altLang="zh-CN" b="1" dirty="0">
                <a:solidFill>
                  <a:srgbClr val="FF0000"/>
                </a:solidFill>
              </a:rPr>
              <a:t>group</a:t>
            </a:r>
            <a:r>
              <a:rPr lang="zh-CN" altLang="zh-CN" b="1" dirty="0">
                <a:solidFill>
                  <a:srgbClr val="FF0000"/>
                </a:solidFill>
              </a:rPr>
              <a:t>）</a:t>
            </a:r>
            <a:r>
              <a:rPr lang="zh-CN" altLang="zh-CN" b="1" dirty="0"/>
              <a:t>，并设置一个通配符（</a:t>
            </a:r>
            <a:r>
              <a:rPr lang="en-US" altLang="zh-CN" b="1" dirty="0"/>
              <a:t>wild card</a:t>
            </a:r>
            <a:r>
              <a:rPr lang="zh-CN" altLang="zh-CN" b="1" dirty="0"/>
              <a:t>）“</a:t>
            </a:r>
            <a:r>
              <a:rPr lang="en-US" altLang="zh-CN" b="1" dirty="0"/>
              <a:t>*</a:t>
            </a:r>
            <a:r>
              <a:rPr lang="zh-CN" altLang="zh-CN" b="1" dirty="0"/>
              <a:t>”，代表任何组名或主体标识符，</a:t>
            </a:r>
            <a:r>
              <a:rPr lang="zh-CN" altLang="en-US" b="1" dirty="0"/>
              <a:t>如下图</a:t>
            </a:r>
            <a:r>
              <a:rPr lang="zh-CN" altLang="zh-CN" b="1" dirty="0"/>
              <a:t>所示。</a:t>
            </a:r>
            <a:endParaRPr lang="zh-CN" altLang="en-US" b="1" kern="0" dirty="0"/>
          </a:p>
        </p:txBody>
      </p:sp>
      <p:sp>
        <p:nvSpPr>
          <p:cNvPr id="4" name="标题 1">
            <a:extLst>
              <a:ext uri="{FF2B5EF4-FFF2-40B4-BE49-F238E27FC236}">
                <a16:creationId xmlns:a16="http://schemas.microsoft.com/office/drawing/2014/main" id="{8BCDE07D-B1CB-481B-89D5-EE2B148802AC}"/>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7" name="标题 1">
            <a:extLst>
              <a:ext uri="{FF2B5EF4-FFF2-40B4-BE49-F238E27FC236}">
                <a16:creationId xmlns:a16="http://schemas.microsoft.com/office/drawing/2014/main" id="{53A46960-3FF6-4918-95EB-3801734ADD09}"/>
              </a:ext>
            </a:extLst>
          </p:cNvPr>
          <p:cNvSpPr txBox="1">
            <a:spLocks/>
          </p:cNvSpPr>
          <p:nvPr/>
        </p:nvSpPr>
        <p:spPr>
          <a:xfrm>
            <a:off x="285720" y="642924"/>
            <a:ext cx="6734552" cy="357190"/>
          </a:xfrm>
          <a:prstGeom prst="rect">
            <a:avLst/>
          </a:prstGeom>
        </p:spPr>
        <p:txBody>
          <a:bodyP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自主访问控制</a:t>
            </a:r>
            <a:r>
              <a:rPr lang="zh-CN" altLang="en-US" sz="2000" b="1" dirty="0">
                <a:solidFill>
                  <a:srgbClr val="FF0000"/>
                </a:solidFill>
                <a:effectLst>
                  <a:reflection blurRad="6350" stA="50000" endA="300" endPos="50000" dist="60007" dir="5400000" sy="-100000" algn="bl" rotWithShape="0"/>
                </a:effectLst>
                <a:latin typeface="+mj-ea"/>
                <a:ea typeface="+mj-ea"/>
                <a:cs typeface="+mj-cs"/>
              </a:rPr>
              <a:t>（基于列的自主访问控制举例）</a:t>
            </a:r>
          </a:p>
        </p:txBody>
      </p:sp>
      <p:sp>
        <p:nvSpPr>
          <p:cNvPr id="34836" name="TextBox 8">
            <a:extLst>
              <a:ext uri="{FF2B5EF4-FFF2-40B4-BE49-F238E27FC236}">
                <a16:creationId xmlns:a16="http://schemas.microsoft.com/office/drawing/2014/main" id="{A6247C98-3DC5-4FE4-B4D9-7682B65B2417}"/>
              </a:ext>
            </a:extLst>
          </p:cNvPr>
          <p:cNvSpPr txBox="1">
            <a:spLocks noChangeArrowheads="1"/>
          </p:cNvSpPr>
          <p:nvPr/>
        </p:nvSpPr>
        <p:spPr bwMode="auto">
          <a:xfrm>
            <a:off x="4143375" y="1643063"/>
            <a:ext cx="164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zh-CN" altLang="en-US" sz="1400" b="1">
                <a:solidFill>
                  <a:srgbClr val="FF0000"/>
                </a:solidFill>
              </a:rPr>
              <a:t>访问控制表</a:t>
            </a:r>
            <a:r>
              <a:rPr lang="en-US" altLang="zh-CN" sz="1400" b="1">
                <a:solidFill>
                  <a:srgbClr val="FF0000"/>
                </a:solidFill>
              </a:rPr>
              <a:t>ACL</a:t>
            </a:r>
            <a:endParaRPr lang="zh-CN" altLang="en-US" sz="1400" b="1">
              <a:solidFill>
                <a:srgbClr val="FF0000"/>
              </a:solidFill>
            </a:endParaRPr>
          </a:p>
        </p:txBody>
      </p:sp>
    </p:spTree>
  </p:cSld>
  <p:clrMapOvr>
    <a:masterClrMapping/>
  </p:clrMapOvr>
  <p:transition spd="med">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a:extLst>
              <a:ext uri="{FF2B5EF4-FFF2-40B4-BE49-F238E27FC236}">
                <a16:creationId xmlns:a16="http://schemas.microsoft.com/office/drawing/2014/main" id="{82B8F10B-990D-4295-83B4-456BC1FF70EC}"/>
              </a:ext>
            </a:extLst>
          </p:cNvPr>
          <p:cNvGraphicFramePr>
            <a:graphicFrameLocks noGrp="1"/>
          </p:cNvGraphicFramePr>
          <p:nvPr>
            <p:ph idx="1"/>
          </p:nvPr>
        </p:nvGraphicFramePr>
        <p:xfrm>
          <a:off x="500063" y="1214438"/>
          <a:ext cx="8229600" cy="1676400"/>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184150">
                <a:tc gridSpan="3">
                  <a:txBody>
                    <a:bodyPr/>
                    <a:lstStyle/>
                    <a:p>
                      <a:pPr algn="ctr" fontAlgn="base">
                        <a:spcBef>
                          <a:spcPts val="575"/>
                        </a:spcBef>
                        <a:spcAft>
                          <a:spcPts val="0"/>
                        </a:spcAft>
                      </a:pPr>
                      <a:r>
                        <a:rPr lang="zh-CN" sz="1600" b="1" kern="1200" dirty="0">
                          <a:solidFill>
                            <a:srgbClr val="0033CC"/>
                          </a:solidFill>
                          <a:effectLst/>
                          <a:latin typeface="Times New Roman" panose="02020603050405020304" pitchFamily="18" charset="0"/>
                          <a:ea typeface="宋体" panose="02010600030101010101" pitchFamily="2" charset="-122"/>
                          <a:cs typeface="Arial" panose="020B0604020202020204" pitchFamily="34" charset="0"/>
                        </a:rPr>
                        <a:t>文件</a:t>
                      </a:r>
                      <a:r>
                        <a:rPr lang="en-US" sz="1600" b="1" kern="1200" dirty="0">
                          <a:solidFill>
                            <a:srgbClr val="0033CC"/>
                          </a:solidFill>
                          <a:effectLst/>
                          <a:latin typeface="Times New Roman" panose="02020603050405020304" pitchFamily="18" charset="0"/>
                          <a:ea typeface="宋体" panose="02010600030101010101" pitchFamily="2" charset="-122"/>
                        </a:rPr>
                        <a:t>ALPHA</a:t>
                      </a:r>
                      <a:endParaRPr lang="zh-CN" sz="1600" b="1" kern="100" dirty="0">
                        <a:solidFill>
                          <a:srgbClr val="0033CC"/>
                        </a:solidFill>
                        <a:effectLst/>
                        <a:latin typeface="Times New Roman" panose="02020603050405020304" pitchFamily="18" charset="0"/>
                        <a:ea typeface="宋体" panose="02010600030101010101" pitchFamily="2" charset="-122"/>
                      </a:endParaRP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a:txBody>
                    <a:bodyPr/>
                    <a:lstStyle/>
                    <a:p>
                      <a:pPr algn="ctr" fontAlgn="base">
                        <a:spcBef>
                          <a:spcPts val="575"/>
                        </a:spcBef>
                        <a:spcAft>
                          <a:spcPts val="0"/>
                        </a:spcAft>
                      </a:pPr>
                      <a:r>
                        <a:rPr lang="en-US" sz="1600" b="1" kern="1200">
                          <a:solidFill>
                            <a:srgbClr val="000000"/>
                          </a:solidFill>
                          <a:effectLst/>
                          <a:latin typeface="Times New Roman" panose="02020603050405020304" pitchFamily="18" charset="0"/>
                          <a:ea typeface="宋体" panose="02010600030101010101" pitchFamily="2" charset="-122"/>
                        </a:rPr>
                        <a:t>Jones</a:t>
                      </a:r>
                      <a:endParaRPr lang="zh-CN" sz="1600" b="1" kern="100">
                        <a:effectLst/>
                        <a:latin typeface="Times New Roman" panose="02020603050405020304" pitchFamily="18" charset="0"/>
                        <a:ea typeface="宋体" panose="02010600030101010101" pitchFamily="2" charset="-122"/>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CRYPTO</a:t>
                      </a:r>
                      <a:endParaRPr lang="zh-CN" sz="1600" b="1" kern="100" dirty="0">
                        <a:effectLst/>
                        <a:latin typeface="Times New Roman" panose="02020603050405020304" pitchFamily="18" charset="0"/>
                        <a:ea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Bef>
                          <a:spcPts val="575"/>
                        </a:spcBef>
                        <a:spcAft>
                          <a:spcPts val="0"/>
                        </a:spcAft>
                      </a:pPr>
                      <a:r>
                        <a:rPr lang="en-US" sz="1600" b="1" kern="1200">
                          <a:solidFill>
                            <a:srgbClr val="000000"/>
                          </a:solidFill>
                          <a:effectLst/>
                          <a:latin typeface="Times New Roman" panose="02020603050405020304" pitchFamily="18" charset="0"/>
                          <a:ea typeface="宋体" panose="02010600030101010101" pitchFamily="2" charset="-122"/>
                        </a:rPr>
                        <a:t>rwx</a:t>
                      </a:r>
                      <a:endParaRPr lang="zh-CN" sz="1600" b="1" kern="100">
                        <a:effectLst/>
                        <a:latin typeface="Times New Roman" panose="02020603050405020304" pitchFamily="18" charset="0"/>
                        <a:ea typeface="宋体" panose="02010600030101010101" pitchFamily="2" charset="-122"/>
                      </a:endParaRP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ase">
                        <a:spcBef>
                          <a:spcPts val="575"/>
                        </a:spcBef>
                        <a:spcAft>
                          <a:spcPts val="0"/>
                        </a:spcAft>
                      </a:pPr>
                      <a:r>
                        <a:rPr lang="en-US" sz="1600" b="1" kern="1200">
                          <a:solidFill>
                            <a:srgbClr val="000000"/>
                          </a:solidFill>
                          <a:effectLst/>
                          <a:latin typeface="Times New Roman" panose="02020603050405020304" pitchFamily="18" charset="0"/>
                          <a:ea typeface="宋体" panose="02010600030101010101" pitchFamily="2" charset="-122"/>
                        </a:rPr>
                        <a:t>*</a:t>
                      </a:r>
                      <a:endParaRPr lang="zh-CN" sz="1600" b="1" kern="100">
                        <a:effectLst/>
                        <a:latin typeface="Times New Roman" panose="02020603050405020304" pitchFamily="18" charset="0"/>
                        <a:ea typeface="宋体" panose="02010600030101010101" pitchFamily="2" charset="-122"/>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CRYPTO</a:t>
                      </a:r>
                      <a:endParaRPr lang="zh-CN" sz="1600" b="1" kern="100" dirty="0">
                        <a:effectLst/>
                        <a:latin typeface="Times New Roman" panose="02020603050405020304" pitchFamily="18" charset="0"/>
                        <a:ea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Bef>
                          <a:spcPts val="575"/>
                        </a:spcBef>
                        <a:spcAft>
                          <a:spcPts val="0"/>
                        </a:spcAft>
                      </a:pPr>
                      <a:r>
                        <a:rPr lang="en-US" sz="1600" b="1" kern="1200">
                          <a:solidFill>
                            <a:srgbClr val="000000"/>
                          </a:solidFill>
                          <a:effectLst/>
                          <a:latin typeface="Times New Roman" panose="02020603050405020304" pitchFamily="18" charset="0"/>
                          <a:ea typeface="宋体" panose="02010600030101010101" pitchFamily="2" charset="-122"/>
                        </a:rPr>
                        <a:t>r_x</a:t>
                      </a:r>
                      <a:endParaRPr lang="zh-CN" sz="1600" b="1" kern="100">
                        <a:effectLst/>
                        <a:latin typeface="Times New Roman" panose="02020603050405020304" pitchFamily="18" charset="0"/>
                        <a:ea typeface="宋体" panose="02010600030101010101" pitchFamily="2" charset="-122"/>
                      </a:endParaRP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Green</a:t>
                      </a:r>
                      <a:endParaRPr lang="zh-CN" sz="1600" b="1" kern="100" dirty="0">
                        <a:effectLst/>
                        <a:latin typeface="Times New Roman" panose="02020603050405020304" pitchFamily="18" charset="0"/>
                        <a:ea typeface="宋体" panose="02010600030101010101" pitchFamily="2" charset="-122"/>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a:t>
                      </a:r>
                      <a:endParaRPr lang="zh-CN" sz="1600" b="1" kern="100" dirty="0">
                        <a:effectLst/>
                        <a:latin typeface="Times New Roman" panose="02020603050405020304" pitchFamily="18" charset="0"/>
                        <a:ea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a:t>
                      </a:r>
                      <a:endParaRPr lang="zh-CN" sz="1600" b="1" kern="100" dirty="0">
                        <a:effectLst/>
                        <a:latin typeface="Times New Roman" panose="02020603050405020304" pitchFamily="18" charset="0"/>
                        <a:ea typeface="宋体" panose="02010600030101010101" pitchFamily="2" charset="-122"/>
                      </a:endParaRP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fontAlgn="base">
                        <a:spcBef>
                          <a:spcPts val="575"/>
                        </a:spcBef>
                        <a:spcAft>
                          <a:spcPts val="0"/>
                        </a:spcAft>
                      </a:pPr>
                      <a:r>
                        <a:rPr lang="en-US" sz="1600" b="1" kern="1200">
                          <a:solidFill>
                            <a:srgbClr val="000000"/>
                          </a:solidFill>
                          <a:effectLst/>
                          <a:latin typeface="Times New Roman" panose="02020603050405020304" pitchFamily="18" charset="0"/>
                          <a:ea typeface="宋体" panose="02010600030101010101" pitchFamily="2" charset="-122"/>
                        </a:rPr>
                        <a:t>*</a:t>
                      </a:r>
                      <a:endParaRPr lang="zh-CN" sz="1600" b="1" kern="100">
                        <a:effectLst/>
                        <a:latin typeface="Times New Roman" panose="02020603050405020304" pitchFamily="18" charset="0"/>
                        <a:ea typeface="宋体" panose="02010600030101010101" pitchFamily="2" charset="-122"/>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a:t>
                      </a:r>
                      <a:endParaRPr lang="zh-CN" sz="1600" b="1" kern="100" dirty="0">
                        <a:effectLst/>
                        <a:latin typeface="Times New Roman" panose="02020603050405020304" pitchFamily="18" charset="0"/>
                        <a:ea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fontAlgn="base">
                        <a:spcBef>
                          <a:spcPts val="575"/>
                        </a:spcBef>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rPr>
                        <a:t>r__</a:t>
                      </a:r>
                      <a:endParaRPr lang="zh-CN" sz="1600" b="1" kern="100" dirty="0">
                        <a:effectLst/>
                        <a:latin typeface="Times New Roman" panose="02020603050405020304" pitchFamily="18" charset="0"/>
                        <a:ea typeface="宋体" panose="02010600030101010101" pitchFamily="2" charset="-122"/>
                      </a:endParaRP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内容占位符 2">
            <a:extLst>
              <a:ext uri="{FF2B5EF4-FFF2-40B4-BE49-F238E27FC236}">
                <a16:creationId xmlns:a16="http://schemas.microsoft.com/office/drawing/2014/main" id="{B92FC2B3-BD6E-4567-B2E8-A37B6048171F}"/>
              </a:ext>
            </a:extLst>
          </p:cNvPr>
          <p:cNvSpPr txBox="1">
            <a:spLocks/>
          </p:cNvSpPr>
          <p:nvPr/>
        </p:nvSpPr>
        <p:spPr bwMode="auto">
          <a:xfrm>
            <a:off x="428625" y="3286125"/>
            <a:ext cx="8229600" cy="1071563"/>
          </a:xfrm>
          <a:prstGeom prst="rect">
            <a:avLst/>
          </a:prstGeom>
          <a:noFill/>
          <a:ln>
            <a:noFill/>
          </a:ln>
        </p:spPr>
        <p:txBody>
          <a:bodyPr/>
          <a:lstStyle>
            <a:lvl1pPr marL="342900" indent="-34290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cs typeface="+mn-cs"/>
              </a:defRPr>
            </a:lvl1pPr>
            <a:lvl2pPr marL="742950" indent="-28575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defRPr>
            </a:lvl2pPr>
            <a:lvl3pPr marL="1143000" indent="-22860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defRPr>
            </a:lvl3pPr>
            <a:lvl4pPr marL="1600200" indent="-22860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defRPr>
            </a:lvl4pPr>
            <a:lvl5pPr marL="2057400" indent="-228600" algn="l" rtl="0" eaLnBrk="0" fontAlgn="base" hangingPunct="0">
              <a:lnSpc>
                <a:spcPct val="150000"/>
              </a:lnSpc>
              <a:spcBef>
                <a:spcPct val="0"/>
              </a:spcBef>
              <a:spcAft>
                <a:spcPct val="0"/>
              </a:spcAft>
              <a:buClr>
                <a:srgbClr val="E46C0A"/>
              </a:buClr>
              <a:buFont typeface="Wingdings" panose="05000000000000000000" pitchFamily="2" charset="2"/>
              <a:buChar char="ü"/>
              <a:defRPr sz="1600">
                <a:solidFill>
                  <a:schemeClr val="tx1"/>
                </a:solidFill>
                <a:latin typeface="+mj-ea"/>
                <a:ea typeface="+mj-ea"/>
              </a:defRPr>
            </a:lvl5pPr>
            <a:lvl6pPr marL="25146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6pPr>
            <a:lvl7pPr marL="29718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7pPr>
            <a:lvl8pPr marL="34290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8pPr>
            <a:lvl9pPr marL="3886200" indent="-228600" algn="l" rtl="0" eaLnBrk="0" fontAlgn="base" hangingPunct="0">
              <a:spcBef>
                <a:spcPct val="20000"/>
              </a:spcBef>
              <a:spcAft>
                <a:spcPct val="0"/>
              </a:spcAft>
              <a:buClr>
                <a:srgbClr val="E46C0A"/>
              </a:buClr>
              <a:buFont typeface="Wingdings" pitchFamily="2" charset="2"/>
              <a:buChar char="ü"/>
              <a:defRPr sz="2000">
                <a:solidFill>
                  <a:schemeClr val="tx1"/>
                </a:solidFill>
                <a:latin typeface="+mn-lt"/>
                <a:ea typeface="+mn-ea"/>
              </a:defRPr>
            </a:lvl9pPr>
          </a:lstStyle>
          <a:p>
            <a:pPr>
              <a:buClr>
                <a:srgbClr val="C00000"/>
              </a:buClr>
              <a:buFont typeface="Wingdings" panose="05000000000000000000" pitchFamily="2" charset="2"/>
              <a:buChar char="n"/>
              <a:defRPr/>
            </a:pPr>
            <a:r>
              <a:rPr lang="en-US" altLang="zh-CN" sz="1400" b="1" dirty="0"/>
              <a:t>CRYPTO</a:t>
            </a:r>
            <a:r>
              <a:rPr lang="zh-CN" altLang="zh-CN" sz="1400" b="1" dirty="0"/>
              <a:t>组中的用户</a:t>
            </a:r>
            <a:r>
              <a:rPr lang="en-US" altLang="zh-CN" sz="1400" b="1" dirty="0"/>
              <a:t>Jones</a:t>
            </a:r>
            <a:r>
              <a:rPr lang="zh-CN" altLang="zh-CN" sz="1400" b="1" dirty="0"/>
              <a:t>对文件</a:t>
            </a:r>
            <a:r>
              <a:rPr lang="en-US" altLang="zh-CN" sz="1400" b="1" dirty="0"/>
              <a:t>ALPHA</a:t>
            </a:r>
            <a:r>
              <a:rPr lang="zh-CN" altLang="zh-CN" sz="1400" b="1" dirty="0"/>
              <a:t>拥有</a:t>
            </a:r>
            <a:r>
              <a:rPr lang="en-US" altLang="zh-CN" sz="1400" b="1" dirty="0" err="1"/>
              <a:t>rwx</a:t>
            </a:r>
            <a:r>
              <a:rPr lang="zh-CN" altLang="zh-CN" sz="1400" b="1" dirty="0"/>
              <a:t>访问权限。</a:t>
            </a:r>
            <a:r>
              <a:rPr lang="en-US" altLang="zh-CN" sz="1400" b="1" dirty="0"/>
              <a:t>CRYPTO</a:t>
            </a:r>
            <a:r>
              <a:rPr lang="zh-CN" altLang="zh-CN" sz="1400" b="1" dirty="0"/>
              <a:t>同组中的其他用户拥有</a:t>
            </a:r>
            <a:r>
              <a:rPr lang="en-US" altLang="zh-CN" sz="1400" b="1" dirty="0" err="1"/>
              <a:t>rx</a:t>
            </a:r>
            <a:r>
              <a:rPr lang="zh-CN" altLang="zh-CN" sz="1400" b="1" dirty="0"/>
              <a:t>权限。</a:t>
            </a:r>
            <a:r>
              <a:rPr lang="en-US" altLang="zh-CN" sz="1400" b="1" dirty="0"/>
              <a:t>Green</a:t>
            </a:r>
            <a:r>
              <a:rPr lang="zh-CN" altLang="zh-CN" sz="1400" b="1" dirty="0"/>
              <a:t>如果不在</a:t>
            </a:r>
            <a:r>
              <a:rPr lang="en-US" altLang="zh-CN" sz="1400" b="1" dirty="0"/>
              <a:t>CRYPTO</a:t>
            </a:r>
            <a:r>
              <a:rPr lang="zh-CN" altLang="zh-CN" sz="1400" b="1" dirty="0"/>
              <a:t>同组中，就没有任何权限。其他用户拥有</a:t>
            </a:r>
            <a:r>
              <a:rPr lang="en-US" altLang="zh-CN" sz="1400" b="1" dirty="0"/>
              <a:t>r</a:t>
            </a:r>
            <a:r>
              <a:rPr lang="zh-CN" altLang="zh-CN" sz="1400" b="1" dirty="0"/>
              <a:t>权限。</a:t>
            </a:r>
            <a:endParaRPr lang="en-US" altLang="zh-CN" sz="1400" b="1" dirty="0"/>
          </a:p>
          <a:p>
            <a:pPr>
              <a:buClr>
                <a:srgbClr val="C00000"/>
              </a:buClr>
              <a:buFont typeface="Wingdings" panose="05000000000000000000" pitchFamily="2" charset="2"/>
              <a:buChar char="n"/>
              <a:defRPr/>
            </a:pPr>
            <a:r>
              <a:rPr lang="zh-CN" altLang="zh-CN" sz="1400" b="1" dirty="0"/>
              <a:t>通过简化，访问控制表大大缩小，效率提高，并且也能够满足自主访问控制的需要</a:t>
            </a:r>
            <a:r>
              <a:rPr lang="zh-CN" altLang="zh-CN" b="1" dirty="0"/>
              <a:t>。</a:t>
            </a:r>
            <a:endParaRPr lang="zh-CN" altLang="en-US" b="1" kern="0" dirty="0"/>
          </a:p>
        </p:txBody>
      </p:sp>
      <p:sp>
        <p:nvSpPr>
          <p:cNvPr id="4" name="标题 1">
            <a:extLst>
              <a:ext uri="{FF2B5EF4-FFF2-40B4-BE49-F238E27FC236}">
                <a16:creationId xmlns:a16="http://schemas.microsoft.com/office/drawing/2014/main" id="{9FC60559-3E40-4D67-92E3-0B1C254BF327}"/>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5" name="标题 1">
            <a:extLst>
              <a:ext uri="{FF2B5EF4-FFF2-40B4-BE49-F238E27FC236}">
                <a16:creationId xmlns:a16="http://schemas.microsoft.com/office/drawing/2014/main" id="{972F83D5-10B7-459B-B599-F97DD46D748A}"/>
              </a:ext>
            </a:extLst>
          </p:cNvPr>
          <p:cNvSpPr txBox="1">
            <a:spLocks/>
          </p:cNvSpPr>
          <p:nvPr/>
        </p:nvSpPr>
        <p:spPr>
          <a:xfrm>
            <a:off x="285720" y="642924"/>
            <a:ext cx="8030696" cy="357190"/>
          </a:xfrm>
          <a:prstGeom prst="rect">
            <a:avLst/>
          </a:prstGeom>
        </p:spPr>
        <p:txBody>
          <a:bodyPr/>
          <a:lstStyle/>
          <a:p>
            <a:pP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自主访问控制</a:t>
            </a:r>
            <a:r>
              <a:rPr lang="zh-CN" altLang="en-US" sz="2000" b="1" dirty="0">
                <a:solidFill>
                  <a:srgbClr val="FF0000"/>
                </a:solidFill>
                <a:effectLst>
                  <a:reflection blurRad="6350" stA="50000" endA="300" endPos="50000" dist="60007" dir="5400000" sy="-100000" algn="bl" rotWithShape="0"/>
                </a:effectLst>
                <a:latin typeface="+mj-ea"/>
              </a:rPr>
              <a:t>（基于列的自主访问控制举例）</a:t>
            </a:r>
          </a:p>
          <a:p>
            <a:pPr>
              <a:defRPr/>
            </a:pP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
        <p:nvSpPr>
          <p:cNvPr id="35869" name="TextBox 5">
            <a:extLst>
              <a:ext uri="{FF2B5EF4-FFF2-40B4-BE49-F238E27FC236}">
                <a16:creationId xmlns:a16="http://schemas.microsoft.com/office/drawing/2014/main" id="{EB25B1E8-40A1-46A8-B76A-06BF8CF16D9D}"/>
              </a:ext>
            </a:extLst>
          </p:cNvPr>
          <p:cNvSpPr txBox="1">
            <a:spLocks noChangeArrowheads="1"/>
          </p:cNvSpPr>
          <p:nvPr/>
        </p:nvSpPr>
        <p:spPr bwMode="auto">
          <a:xfrm>
            <a:off x="3857625" y="2928938"/>
            <a:ext cx="164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zh-CN" altLang="en-US" sz="1400" b="1"/>
              <a:t>访问控制表的优化</a:t>
            </a:r>
          </a:p>
        </p:txBody>
      </p:sp>
      <p:sp>
        <p:nvSpPr>
          <p:cNvPr id="35870" name="Rectangle 14">
            <a:extLst>
              <a:ext uri="{FF2B5EF4-FFF2-40B4-BE49-F238E27FC236}">
                <a16:creationId xmlns:a16="http://schemas.microsoft.com/office/drawing/2014/main" id="{DD8549C1-CA35-4CCA-A17E-133CEB068623}"/>
              </a:ext>
            </a:extLst>
          </p:cNvPr>
          <p:cNvSpPr>
            <a:spLocks noChangeArrowheads="1"/>
          </p:cNvSpPr>
          <p:nvPr/>
        </p:nvSpPr>
        <p:spPr bwMode="auto">
          <a:xfrm>
            <a:off x="323850" y="2859088"/>
            <a:ext cx="30241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600" b="1">
                <a:solidFill>
                  <a:srgbClr val="FF0101"/>
                </a:solidFill>
              </a:rPr>
              <a:t>用户名</a:t>
            </a:r>
          </a:p>
        </p:txBody>
      </p:sp>
      <p:sp>
        <p:nvSpPr>
          <p:cNvPr id="35871" name="Rectangle 14">
            <a:extLst>
              <a:ext uri="{FF2B5EF4-FFF2-40B4-BE49-F238E27FC236}">
                <a16:creationId xmlns:a16="http://schemas.microsoft.com/office/drawing/2014/main" id="{11069DA9-3CBD-4628-A45B-B933FB2AF161}"/>
              </a:ext>
            </a:extLst>
          </p:cNvPr>
          <p:cNvSpPr>
            <a:spLocks noChangeArrowheads="1"/>
          </p:cNvSpPr>
          <p:nvPr/>
        </p:nvSpPr>
        <p:spPr bwMode="auto">
          <a:xfrm>
            <a:off x="3132138" y="3106738"/>
            <a:ext cx="30241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600" b="1">
                <a:solidFill>
                  <a:srgbClr val="FF0101"/>
                </a:solidFill>
              </a:rPr>
              <a:t>组名</a:t>
            </a:r>
          </a:p>
        </p:txBody>
      </p:sp>
      <p:sp>
        <p:nvSpPr>
          <p:cNvPr id="35872" name="Rectangle 14">
            <a:extLst>
              <a:ext uri="{FF2B5EF4-FFF2-40B4-BE49-F238E27FC236}">
                <a16:creationId xmlns:a16="http://schemas.microsoft.com/office/drawing/2014/main" id="{3D474415-2547-4C3C-B59F-7CDB64902942}"/>
              </a:ext>
            </a:extLst>
          </p:cNvPr>
          <p:cNvSpPr>
            <a:spLocks noChangeArrowheads="1"/>
          </p:cNvSpPr>
          <p:nvPr/>
        </p:nvSpPr>
        <p:spPr bwMode="auto">
          <a:xfrm>
            <a:off x="5868988" y="2932113"/>
            <a:ext cx="30241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600" b="1">
                <a:solidFill>
                  <a:srgbClr val="FF0101"/>
                </a:solidFill>
              </a:rPr>
              <a:t>权限</a:t>
            </a:r>
          </a:p>
        </p:txBody>
      </p:sp>
    </p:spTree>
  </p:cSld>
  <p:clrMapOvr>
    <a:masterClrMapping/>
  </p:clrMapOvr>
  <p:transition spd="med">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A5742E9F-7690-4994-8CF2-E562578F63E8}"/>
              </a:ext>
            </a:extLst>
          </p:cNvPr>
          <p:cNvSpPr txBox="1">
            <a:spLocks/>
          </p:cNvSpPr>
          <p:nvPr/>
        </p:nvSpPr>
        <p:spPr bwMode="auto">
          <a:xfrm>
            <a:off x="571500" y="1428750"/>
            <a:ext cx="8229600" cy="1714500"/>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en-US" altLang="zh-CN" sz="1600" b="1" kern="0" dirty="0">
                <a:solidFill>
                  <a:srgbClr val="0033CC"/>
                </a:solidFill>
                <a:latin typeface="+mj-ea"/>
                <a:ea typeface="+mj-ea"/>
              </a:rPr>
              <a:t>UNIX</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Linux</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VMS</a:t>
            </a:r>
            <a:r>
              <a:rPr lang="zh-CN" altLang="zh-CN" sz="1600" b="1" kern="0" dirty="0">
                <a:solidFill>
                  <a:srgbClr val="0033CC"/>
                </a:solidFill>
                <a:latin typeface="+mj-ea"/>
                <a:ea typeface="+mj-ea"/>
              </a:rPr>
              <a:t>等系统中，在每个文件上附加一段有关访问控制信息的二进制位</a:t>
            </a:r>
            <a:endParaRPr lang="en-US" altLang="zh-CN" sz="1600" b="1" kern="0" dirty="0">
              <a:solidFill>
                <a:srgbClr val="0033CC"/>
              </a:solidFill>
              <a:latin typeface="+mj-ea"/>
              <a:ea typeface="+mj-ea"/>
            </a:endParaRPr>
          </a:p>
          <a:p>
            <a:pPr marL="342900" indent="-342900">
              <a:lnSpc>
                <a:spcPct val="150000"/>
              </a:lnSpc>
              <a:buClr>
                <a:srgbClr val="C00000"/>
              </a:buClr>
              <a:defRPr/>
            </a:pPr>
            <a:r>
              <a:rPr lang="en-US" altLang="zh-CN" sz="1600" b="1" kern="0" dirty="0">
                <a:latin typeface="+mj-ea"/>
                <a:ea typeface="+mj-ea"/>
              </a:rPr>
              <a:t>	</a:t>
            </a:r>
            <a:r>
              <a:rPr lang="zh-CN" altLang="en-US" sz="1600" b="1" kern="0" dirty="0">
                <a:latin typeface="+mj-ea"/>
                <a:ea typeface="+mj-ea"/>
              </a:rPr>
              <a:t>使用命令：</a:t>
            </a:r>
            <a:r>
              <a:rPr lang="en-US" altLang="zh-CN" sz="1600" b="1" kern="0" dirty="0" err="1">
                <a:latin typeface="+mj-ea"/>
                <a:ea typeface="+mj-ea"/>
              </a:rPr>
              <a:t>ls</a:t>
            </a:r>
            <a:r>
              <a:rPr lang="en-US" altLang="zh-CN" sz="1600" b="1" kern="0" dirty="0">
                <a:latin typeface="+mj-ea"/>
                <a:ea typeface="+mj-ea"/>
              </a:rPr>
              <a:t> –la </a:t>
            </a:r>
            <a:r>
              <a:rPr lang="zh-CN" altLang="en-US" sz="1600" b="1" kern="0" dirty="0">
                <a:latin typeface="+mj-ea"/>
                <a:ea typeface="+mj-ea"/>
              </a:rPr>
              <a:t>将出现每个文件的具体</a:t>
            </a:r>
            <a:r>
              <a:rPr lang="en-US" altLang="zh-CN" sz="1600" b="1" kern="0" dirty="0">
                <a:latin typeface="+mj-ea"/>
                <a:ea typeface="+mj-ea"/>
              </a:rPr>
              <a:t>DAC</a:t>
            </a:r>
            <a:r>
              <a:rPr lang="zh-CN" altLang="en-US" sz="1600" b="1" kern="0" dirty="0">
                <a:latin typeface="+mj-ea"/>
                <a:ea typeface="+mj-ea"/>
              </a:rPr>
              <a:t>信息</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endParaRPr lang="en-US" altLang="zh-CN" sz="1600" b="1" kern="0" dirty="0">
              <a:latin typeface="+mj-ea"/>
              <a:ea typeface="+mj-ea"/>
            </a:endParaRPr>
          </a:p>
          <a:p>
            <a:pPr marL="342900" indent="-342900">
              <a:lnSpc>
                <a:spcPts val="2300"/>
              </a:lnSpc>
              <a:buClr>
                <a:srgbClr val="C00000"/>
              </a:buClr>
              <a:buFont typeface="Wingdings" pitchFamily="2" charset="2"/>
              <a:buChar char="n"/>
              <a:defRPr/>
            </a:pPr>
            <a:r>
              <a:rPr lang="zh-CN" altLang="zh-CN" sz="1600" b="1" kern="0" dirty="0">
                <a:latin typeface="+mj-ea"/>
                <a:ea typeface="+mj-ea"/>
              </a:rPr>
              <a:t>这些二进制位反映了不同类别用户的访问方式，他们是文件的拥有者，与文件拥有者同组的用户及其他用户（一般称为</a:t>
            </a:r>
            <a:r>
              <a:rPr lang="en-US" altLang="zh-CN" sz="1600" b="1" kern="0" dirty="0">
                <a:latin typeface="+mj-ea"/>
                <a:ea typeface="+mj-ea"/>
              </a:rPr>
              <a:t>9</a:t>
            </a:r>
            <a:r>
              <a:rPr lang="zh-CN" altLang="zh-CN" sz="1600" b="1" kern="0" dirty="0">
                <a:latin typeface="+mj-ea"/>
                <a:ea typeface="+mj-ea"/>
              </a:rPr>
              <a:t>比特位模式）。即</a:t>
            </a:r>
            <a:r>
              <a:rPr lang="en-US" altLang="zh-CN" sz="1600" b="1" kern="0" dirty="0">
                <a:latin typeface="+mj-ea"/>
                <a:ea typeface="+mj-ea"/>
              </a:rPr>
              <a:t>:</a:t>
            </a:r>
            <a:endParaRPr lang="zh-CN" altLang="en-US" sz="1600" b="1" kern="0" dirty="0">
              <a:latin typeface="+mj-ea"/>
              <a:ea typeface="+mj-ea"/>
            </a:endParaRPr>
          </a:p>
        </p:txBody>
      </p:sp>
      <p:sp>
        <p:nvSpPr>
          <p:cNvPr id="36867" name="内容占位符 2">
            <a:extLst>
              <a:ext uri="{FF2B5EF4-FFF2-40B4-BE49-F238E27FC236}">
                <a16:creationId xmlns:a16="http://schemas.microsoft.com/office/drawing/2014/main" id="{0D7C108B-640D-4D0B-8CF9-247BACC8544A}"/>
              </a:ext>
            </a:extLst>
          </p:cNvPr>
          <p:cNvSpPr>
            <a:spLocks noGrp="1"/>
          </p:cNvSpPr>
          <p:nvPr>
            <p:ph idx="1"/>
          </p:nvPr>
        </p:nvSpPr>
        <p:spPr>
          <a:xfrm>
            <a:off x="357188" y="1071563"/>
            <a:ext cx="1571625" cy="444500"/>
          </a:xfrm>
        </p:spPr>
        <p:txBody>
          <a:bodyPr/>
          <a:lstStyle/>
          <a:p>
            <a:pPr marL="0" indent="0">
              <a:buFont typeface="Wingdings" panose="05000000000000000000" pitchFamily="2" charset="2"/>
              <a:buNone/>
            </a:pPr>
            <a:r>
              <a:rPr lang="en-US" altLang="zh-CN" sz="1800" b="1">
                <a:solidFill>
                  <a:srgbClr val="FF0000"/>
                </a:solidFill>
              </a:rPr>
              <a:t>2.</a:t>
            </a:r>
            <a:r>
              <a:rPr lang="zh-CN" altLang="zh-CN" sz="1800" b="1">
                <a:solidFill>
                  <a:srgbClr val="FF0000"/>
                </a:solidFill>
              </a:rPr>
              <a:t>实现举例</a:t>
            </a:r>
            <a:endParaRPr lang="zh-CN" altLang="en-US" sz="1800" b="1">
              <a:solidFill>
                <a:srgbClr val="FF0000"/>
              </a:solidFill>
            </a:endParaRPr>
          </a:p>
        </p:txBody>
      </p:sp>
      <p:graphicFrame>
        <p:nvGraphicFramePr>
          <p:cNvPr id="5" name="表格 4">
            <a:extLst>
              <a:ext uri="{FF2B5EF4-FFF2-40B4-BE49-F238E27FC236}">
                <a16:creationId xmlns:a16="http://schemas.microsoft.com/office/drawing/2014/main" id="{F9148652-F66E-4F5C-B863-EFCD00C3F8E1}"/>
              </a:ext>
            </a:extLst>
          </p:cNvPr>
          <p:cNvGraphicFramePr>
            <a:graphicFrameLocks noGrp="1"/>
          </p:cNvGraphicFramePr>
          <p:nvPr/>
        </p:nvGraphicFramePr>
        <p:xfrm>
          <a:off x="5580063" y="1857375"/>
          <a:ext cx="3240087" cy="670016"/>
        </p:xfrm>
        <a:graphic>
          <a:graphicData uri="http://schemas.openxmlformats.org/drawingml/2006/table">
            <a:tbl>
              <a:tblPr/>
              <a:tblGrid>
                <a:gridCol w="1080029">
                  <a:extLst>
                    <a:ext uri="{9D8B030D-6E8A-4147-A177-3AD203B41FA5}">
                      <a16:colId xmlns:a16="http://schemas.microsoft.com/office/drawing/2014/main" val="20000"/>
                    </a:ext>
                  </a:extLst>
                </a:gridCol>
                <a:gridCol w="1080029">
                  <a:extLst>
                    <a:ext uri="{9D8B030D-6E8A-4147-A177-3AD203B41FA5}">
                      <a16:colId xmlns:a16="http://schemas.microsoft.com/office/drawing/2014/main" val="20001"/>
                    </a:ext>
                  </a:extLst>
                </a:gridCol>
                <a:gridCol w="1080029">
                  <a:extLst>
                    <a:ext uri="{9D8B030D-6E8A-4147-A177-3AD203B41FA5}">
                      <a16:colId xmlns:a16="http://schemas.microsoft.com/office/drawing/2014/main" val="20002"/>
                    </a:ext>
                  </a:extLst>
                </a:gridCol>
              </a:tblGrid>
              <a:tr h="334963">
                <a:tc>
                  <a:txBody>
                    <a:bodyPr/>
                    <a:lstStyle/>
                    <a:p>
                      <a:pPr algn="l" fontAlgn="base">
                        <a:spcBef>
                          <a:spcPts val="575"/>
                        </a:spcBef>
                        <a:spcAft>
                          <a:spcPts val="0"/>
                        </a:spcAft>
                      </a:pPr>
                      <a:r>
                        <a:rPr lang="en-US" sz="1600" kern="1200" dirty="0">
                          <a:solidFill>
                            <a:srgbClr val="000000"/>
                          </a:solidFill>
                          <a:effectLst/>
                          <a:latin typeface="Times New Roman" panose="02020603050405020304" pitchFamily="18" charset="0"/>
                          <a:ea typeface="宋体" panose="02010600030101010101" pitchFamily="2" charset="-122"/>
                        </a:rPr>
                        <a:t>r  w  x</a:t>
                      </a:r>
                      <a:endParaRPr lang="zh-CN" sz="1600" kern="100" dirty="0">
                        <a:effectLst/>
                        <a:latin typeface="Times New Roman" panose="02020603050405020304" pitchFamily="18" charset="0"/>
                        <a:ea typeface="宋体" panose="02010600030101010101" pitchFamily="2" charset="-122"/>
                      </a:endParaRPr>
                    </a:p>
                  </a:txBody>
                  <a:tcPr marL="91432" marR="91432" marT="45584" marB="45584">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spcBef>
                          <a:spcPts val="575"/>
                        </a:spcBef>
                        <a:spcAft>
                          <a:spcPts val="0"/>
                        </a:spcAft>
                      </a:pPr>
                      <a:r>
                        <a:rPr lang="en-US" sz="1600" kern="1200">
                          <a:solidFill>
                            <a:srgbClr val="000000"/>
                          </a:solidFill>
                          <a:effectLst/>
                          <a:latin typeface="Times New Roman" panose="02020603050405020304" pitchFamily="18" charset="0"/>
                          <a:ea typeface="宋体" panose="02010600030101010101" pitchFamily="2" charset="-122"/>
                        </a:rPr>
                        <a:t>r  w  x</a:t>
                      </a:r>
                      <a:endParaRPr lang="zh-CN" sz="1600" kern="100">
                        <a:effectLst/>
                        <a:latin typeface="Times New Roman" panose="02020603050405020304" pitchFamily="18" charset="0"/>
                        <a:ea typeface="宋体" panose="02010600030101010101" pitchFamily="2" charset="-122"/>
                      </a:endParaRPr>
                    </a:p>
                  </a:txBody>
                  <a:tcPr marL="91432" marR="91432" marT="45584" marB="45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spcBef>
                          <a:spcPts val="575"/>
                        </a:spcBef>
                        <a:spcAft>
                          <a:spcPts val="0"/>
                        </a:spcAft>
                      </a:pPr>
                      <a:r>
                        <a:rPr lang="en-US" sz="1600" kern="1200">
                          <a:solidFill>
                            <a:srgbClr val="000000"/>
                          </a:solidFill>
                          <a:effectLst/>
                          <a:latin typeface="Times New Roman" panose="02020603050405020304" pitchFamily="18" charset="0"/>
                          <a:ea typeface="宋体" panose="02010600030101010101" pitchFamily="2" charset="-122"/>
                        </a:rPr>
                        <a:t>r  w  x</a:t>
                      </a:r>
                      <a:endParaRPr lang="zh-CN" sz="1600" kern="100">
                        <a:effectLst/>
                        <a:latin typeface="Times New Roman" panose="02020603050405020304" pitchFamily="18" charset="0"/>
                        <a:ea typeface="宋体" panose="02010600030101010101" pitchFamily="2" charset="-122"/>
                      </a:endParaRPr>
                    </a:p>
                  </a:txBody>
                  <a:tcPr marL="91432" marR="91432" marT="45584" marB="45584">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4963">
                <a:tc>
                  <a:txBody>
                    <a:bodyPr/>
                    <a:lstStyle/>
                    <a:p>
                      <a:pPr algn="l" fontAlgn="base">
                        <a:spcBef>
                          <a:spcPts val="575"/>
                        </a:spcBef>
                        <a:spcAft>
                          <a:spcPts val="0"/>
                        </a:spcAft>
                      </a:pPr>
                      <a:r>
                        <a:rPr lang="zh-CN" sz="1600" b="1" kern="12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拥有者</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91432" marR="91432" marT="45584" marB="45584">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fontAlgn="base">
                        <a:spcBef>
                          <a:spcPts val="575"/>
                        </a:spcBef>
                        <a:spcAft>
                          <a:spcPts val="0"/>
                        </a:spcAft>
                      </a:pPr>
                      <a:r>
                        <a:rPr lang="zh-CN" sz="1600" b="1" kern="12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同组用户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91432" marR="91432" marT="45584" marB="45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fontAlgn="base">
                        <a:spcBef>
                          <a:spcPts val="575"/>
                        </a:spcBef>
                        <a:spcAft>
                          <a:spcPts val="0"/>
                        </a:spcAft>
                      </a:pPr>
                      <a:r>
                        <a:rPr lang="zh-CN" sz="1600" b="1" kern="12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rPr>
                        <a:t>其他用户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91432" marR="91432" marT="45584" marB="45584">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内容占位符 2">
            <a:extLst>
              <a:ext uri="{FF2B5EF4-FFF2-40B4-BE49-F238E27FC236}">
                <a16:creationId xmlns:a16="http://schemas.microsoft.com/office/drawing/2014/main" id="{E21C42DD-D7E8-4727-ABA3-844B3ABF0781}"/>
              </a:ext>
            </a:extLst>
          </p:cNvPr>
          <p:cNvSpPr txBox="1">
            <a:spLocks/>
          </p:cNvSpPr>
          <p:nvPr/>
        </p:nvSpPr>
        <p:spPr bwMode="auto">
          <a:xfrm>
            <a:off x="1857375" y="1143000"/>
            <a:ext cx="3357563" cy="357188"/>
          </a:xfrm>
          <a:prstGeom prst="rect">
            <a:avLst/>
          </a:prstGeom>
          <a:noFill/>
          <a:ln w="9525">
            <a:noFill/>
            <a:miter lim="800000"/>
            <a:headEnd/>
            <a:tailEnd/>
          </a:ln>
        </p:spPr>
        <p:txBody>
          <a:bodyPr/>
          <a:lstStyle/>
          <a:p>
            <a:pPr>
              <a:buClr>
                <a:srgbClr val="E46C0A"/>
              </a:buClr>
              <a:buFont typeface="Wingdings" pitchFamily="2" charset="2"/>
              <a:buNone/>
              <a:defRPr/>
            </a:pPr>
            <a:r>
              <a:rPr lang="en-US" altLang="zh-CN" sz="1600" b="1" kern="0" dirty="0">
                <a:solidFill>
                  <a:srgbClr val="0033CC"/>
                </a:solidFill>
                <a:latin typeface="+mj-ea"/>
                <a:ea typeface="+mj-ea"/>
              </a:rPr>
              <a:t>1) </a:t>
            </a:r>
            <a:r>
              <a:rPr lang="zh-CN" altLang="zh-CN" sz="1600" b="1" kern="0" dirty="0">
                <a:solidFill>
                  <a:srgbClr val="0033CC"/>
                </a:solidFill>
                <a:latin typeface="+mj-ea"/>
                <a:ea typeface="+mj-ea"/>
              </a:rPr>
              <a:t>拥有者</a:t>
            </a:r>
            <a:r>
              <a:rPr lang="en-US" altLang="zh-CN" sz="1600" b="1" kern="0" dirty="0">
                <a:solidFill>
                  <a:srgbClr val="0033CC"/>
                </a:solidFill>
                <a:latin typeface="+mj-ea"/>
                <a:ea typeface="+mj-ea"/>
              </a:rPr>
              <a:t>/</a:t>
            </a:r>
            <a:r>
              <a:rPr lang="zh-CN" altLang="zh-CN" sz="1600" b="1" kern="0" dirty="0">
                <a:solidFill>
                  <a:srgbClr val="0033CC"/>
                </a:solidFill>
                <a:latin typeface="+mj-ea"/>
                <a:ea typeface="+mj-ea"/>
              </a:rPr>
              <a:t>同组用户</a:t>
            </a:r>
            <a:r>
              <a:rPr lang="en-US" altLang="zh-CN" sz="1600" b="1" kern="0" dirty="0">
                <a:solidFill>
                  <a:srgbClr val="0033CC"/>
                </a:solidFill>
                <a:latin typeface="+mj-ea"/>
                <a:ea typeface="+mj-ea"/>
              </a:rPr>
              <a:t>/</a:t>
            </a:r>
            <a:r>
              <a:rPr lang="zh-CN" altLang="zh-CN" sz="1600" b="1" kern="0" dirty="0">
                <a:solidFill>
                  <a:srgbClr val="0033CC"/>
                </a:solidFill>
                <a:latin typeface="+mj-ea"/>
                <a:ea typeface="+mj-ea"/>
              </a:rPr>
              <a:t>其他用户模式</a:t>
            </a:r>
            <a:endParaRPr lang="zh-CN" altLang="en-US" sz="1600" b="1" kern="0" dirty="0">
              <a:solidFill>
                <a:srgbClr val="0033CC"/>
              </a:solidFill>
              <a:latin typeface="+mj-ea"/>
              <a:ea typeface="+mj-ea"/>
            </a:endParaRPr>
          </a:p>
        </p:txBody>
      </p:sp>
      <p:sp>
        <p:nvSpPr>
          <p:cNvPr id="7" name="内容占位符 2">
            <a:extLst>
              <a:ext uri="{FF2B5EF4-FFF2-40B4-BE49-F238E27FC236}">
                <a16:creationId xmlns:a16="http://schemas.microsoft.com/office/drawing/2014/main" id="{785A2552-4B8C-4AB4-8B25-D604FA09E197}"/>
              </a:ext>
            </a:extLst>
          </p:cNvPr>
          <p:cNvSpPr txBox="1">
            <a:spLocks/>
          </p:cNvSpPr>
          <p:nvPr/>
        </p:nvSpPr>
        <p:spPr bwMode="auto">
          <a:xfrm>
            <a:off x="1143000" y="3214688"/>
            <a:ext cx="5500688" cy="357187"/>
          </a:xfrm>
          <a:prstGeom prst="rect">
            <a:avLst/>
          </a:prstGeom>
          <a:noFill/>
          <a:ln w="9525">
            <a:solidFill>
              <a:schemeClr val="bg1"/>
            </a:solidFill>
            <a:miter lim="800000"/>
            <a:headEnd/>
            <a:tailEnd/>
          </a:ln>
        </p:spPr>
        <p:txBody>
          <a:bodyPr/>
          <a:lstStyle/>
          <a:p>
            <a:pPr marL="0" lvl="1" indent="-285750">
              <a:buClr>
                <a:srgbClr val="C00000"/>
              </a:buClr>
              <a:buFont typeface="Wingdings" panose="05000000000000000000" pitchFamily="2" charset="2"/>
              <a:buChar char="Ø"/>
              <a:defRPr/>
            </a:pPr>
            <a:r>
              <a:rPr lang="en-US" altLang="zh-CN" sz="1600" b="1" kern="0" dirty="0">
                <a:solidFill>
                  <a:srgbClr val="FF0000"/>
                </a:solidFill>
                <a:latin typeface="+mj-ea"/>
                <a:ea typeface="+mj-ea"/>
              </a:rPr>
              <a:t>owner</a:t>
            </a:r>
            <a:r>
              <a:rPr lang="zh-CN" altLang="zh-CN" sz="1600" b="1" kern="0" dirty="0">
                <a:solidFill>
                  <a:srgbClr val="FF0000"/>
                </a:solidFill>
                <a:latin typeface="+mj-ea"/>
                <a:ea typeface="+mj-ea"/>
              </a:rPr>
              <a:t>的</a:t>
            </a:r>
            <a:r>
              <a:rPr lang="en-US" altLang="zh-CN" sz="1600" b="1" kern="0" dirty="0">
                <a:solidFill>
                  <a:srgbClr val="FF0000"/>
                </a:solidFill>
                <a:latin typeface="+mj-ea"/>
                <a:ea typeface="+mj-ea"/>
              </a:rPr>
              <a:t>3</a:t>
            </a:r>
            <a:r>
              <a:rPr lang="zh-CN" altLang="zh-CN" sz="1600" b="1" kern="0" dirty="0">
                <a:solidFill>
                  <a:srgbClr val="FF0000"/>
                </a:solidFill>
                <a:latin typeface="+mj-ea"/>
                <a:ea typeface="+mj-ea"/>
              </a:rPr>
              <a:t>位反映此客体的拥有者对它的访问权限；</a:t>
            </a:r>
            <a:endParaRPr lang="zh-CN" altLang="en-US" sz="1600" b="1" kern="0" dirty="0">
              <a:solidFill>
                <a:srgbClr val="FF0000"/>
              </a:solidFill>
              <a:latin typeface="+mj-ea"/>
              <a:ea typeface="+mj-ea"/>
            </a:endParaRPr>
          </a:p>
        </p:txBody>
      </p:sp>
      <p:sp>
        <p:nvSpPr>
          <p:cNvPr id="8" name="内容占位符 2">
            <a:extLst>
              <a:ext uri="{FF2B5EF4-FFF2-40B4-BE49-F238E27FC236}">
                <a16:creationId xmlns:a16="http://schemas.microsoft.com/office/drawing/2014/main" id="{7A5BDCE8-DBC0-4BCC-A03C-59A6547FCFBC}"/>
              </a:ext>
            </a:extLst>
          </p:cNvPr>
          <p:cNvSpPr txBox="1">
            <a:spLocks/>
          </p:cNvSpPr>
          <p:nvPr/>
        </p:nvSpPr>
        <p:spPr bwMode="auto">
          <a:xfrm>
            <a:off x="1143000" y="3571875"/>
            <a:ext cx="5514975" cy="357188"/>
          </a:xfrm>
          <a:prstGeom prst="rect">
            <a:avLst/>
          </a:prstGeom>
          <a:noFill/>
          <a:ln w="9525">
            <a:solidFill>
              <a:schemeClr val="bg1"/>
            </a:solidFill>
            <a:miter lim="800000"/>
            <a:headEnd/>
            <a:tailEnd/>
          </a:ln>
        </p:spPr>
        <p:txBody>
          <a:bodyPr/>
          <a:lstStyle/>
          <a:p>
            <a:pPr marL="0" lvl="1" indent="-285750">
              <a:buClr>
                <a:srgbClr val="C00000"/>
              </a:buClr>
              <a:buFont typeface="Wingdings" panose="05000000000000000000" pitchFamily="2" charset="2"/>
              <a:buChar char="Ø"/>
              <a:defRPr/>
            </a:pPr>
            <a:r>
              <a:rPr lang="en-US" altLang="zh-CN" sz="1600" b="1" kern="0" dirty="0">
                <a:solidFill>
                  <a:srgbClr val="FF0000"/>
                </a:solidFill>
                <a:latin typeface="+mj-ea"/>
                <a:ea typeface="+mj-ea"/>
              </a:rPr>
              <a:t>group</a:t>
            </a:r>
            <a:r>
              <a:rPr lang="zh-CN" altLang="zh-CN" sz="1600" b="1" kern="0" dirty="0">
                <a:solidFill>
                  <a:srgbClr val="FF0000"/>
                </a:solidFill>
                <a:latin typeface="+mj-ea"/>
                <a:ea typeface="+mj-ea"/>
              </a:rPr>
              <a:t>的</a:t>
            </a:r>
            <a:r>
              <a:rPr lang="en-US" altLang="zh-CN" sz="1600" b="1" kern="0" dirty="0">
                <a:solidFill>
                  <a:srgbClr val="FF0000"/>
                </a:solidFill>
                <a:latin typeface="+mj-ea"/>
                <a:ea typeface="+mj-ea"/>
              </a:rPr>
              <a:t>3</a:t>
            </a:r>
            <a:r>
              <a:rPr lang="zh-CN" altLang="zh-CN" sz="1600" b="1" kern="0" dirty="0">
                <a:solidFill>
                  <a:srgbClr val="FF0000"/>
                </a:solidFill>
                <a:latin typeface="+mj-ea"/>
                <a:ea typeface="+mj-ea"/>
              </a:rPr>
              <a:t>位反映</a:t>
            </a:r>
            <a:r>
              <a:rPr lang="en-US" altLang="zh-CN" sz="1600" b="1" kern="0" dirty="0">
                <a:solidFill>
                  <a:srgbClr val="FF0000"/>
                </a:solidFill>
                <a:latin typeface="+mj-ea"/>
                <a:ea typeface="+mj-ea"/>
              </a:rPr>
              <a:t>owner</a:t>
            </a:r>
            <a:r>
              <a:rPr lang="zh-CN" altLang="zh-CN" sz="1600" b="1" kern="0" dirty="0">
                <a:solidFill>
                  <a:srgbClr val="FF0000"/>
                </a:solidFill>
                <a:latin typeface="+mj-ea"/>
                <a:ea typeface="+mj-ea"/>
              </a:rPr>
              <a:t>同组用户对此客体的访问权限；</a:t>
            </a:r>
            <a:endParaRPr lang="zh-CN" altLang="en-US" sz="1600" b="1" kern="0" dirty="0">
              <a:solidFill>
                <a:srgbClr val="FF0000"/>
              </a:solidFill>
              <a:latin typeface="+mj-ea"/>
              <a:ea typeface="+mj-ea"/>
            </a:endParaRPr>
          </a:p>
        </p:txBody>
      </p:sp>
      <p:sp>
        <p:nvSpPr>
          <p:cNvPr id="9" name="内容占位符 2">
            <a:extLst>
              <a:ext uri="{FF2B5EF4-FFF2-40B4-BE49-F238E27FC236}">
                <a16:creationId xmlns:a16="http://schemas.microsoft.com/office/drawing/2014/main" id="{7D37CCBB-56C7-47B9-92EF-7BA445C9A73B}"/>
              </a:ext>
            </a:extLst>
          </p:cNvPr>
          <p:cNvSpPr txBox="1">
            <a:spLocks/>
          </p:cNvSpPr>
          <p:nvPr/>
        </p:nvSpPr>
        <p:spPr bwMode="auto">
          <a:xfrm>
            <a:off x="1143000" y="3929063"/>
            <a:ext cx="5500688" cy="357187"/>
          </a:xfrm>
          <a:prstGeom prst="rect">
            <a:avLst/>
          </a:prstGeom>
          <a:noFill/>
          <a:ln w="9525">
            <a:solidFill>
              <a:schemeClr val="bg1"/>
            </a:solidFill>
            <a:miter lim="800000"/>
            <a:headEnd/>
            <a:tailEnd/>
          </a:ln>
        </p:spPr>
        <p:txBody>
          <a:bodyPr/>
          <a:lstStyle/>
          <a:p>
            <a:pPr marL="0" lvl="1" indent="-285750">
              <a:buClr>
                <a:srgbClr val="C00000"/>
              </a:buClr>
              <a:buFont typeface="Wingdings" panose="05000000000000000000" pitchFamily="2" charset="2"/>
              <a:buChar char="Ø"/>
              <a:defRPr/>
            </a:pPr>
            <a:r>
              <a:rPr lang="en-US" altLang="zh-CN" sz="1600" b="1" kern="0" dirty="0">
                <a:solidFill>
                  <a:srgbClr val="FF0000"/>
                </a:solidFill>
                <a:latin typeface="+mj-ea"/>
                <a:ea typeface="+mj-ea"/>
              </a:rPr>
              <a:t>other</a:t>
            </a:r>
            <a:r>
              <a:rPr lang="zh-CN" altLang="zh-CN" sz="1600" b="1" kern="0" dirty="0">
                <a:solidFill>
                  <a:srgbClr val="FF0000"/>
                </a:solidFill>
                <a:latin typeface="+mj-ea"/>
                <a:ea typeface="+mj-ea"/>
              </a:rPr>
              <a:t>的</a:t>
            </a:r>
            <a:r>
              <a:rPr lang="en-US" altLang="zh-CN" sz="1600" b="1" kern="0" dirty="0">
                <a:solidFill>
                  <a:srgbClr val="FF0000"/>
                </a:solidFill>
                <a:latin typeface="+mj-ea"/>
                <a:ea typeface="+mj-ea"/>
              </a:rPr>
              <a:t>3</a:t>
            </a:r>
            <a:r>
              <a:rPr lang="zh-CN" altLang="zh-CN" sz="1600" b="1" kern="0" dirty="0">
                <a:solidFill>
                  <a:srgbClr val="FF0000"/>
                </a:solidFill>
                <a:latin typeface="+mj-ea"/>
                <a:ea typeface="+mj-ea"/>
              </a:rPr>
              <a:t>位反映其他用户对此客体的访问权限。</a:t>
            </a:r>
            <a:endParaRPr lang="zh-CN" altLang="en-US" sz="1600" b="1" kern="0" dirty="0">
              <a:solidFill>
                <a:srgbClr val="FF0000"/>
              </a:solidFill>
              <a:latin typeface="+mj-ea"/>
              <a:ea typeface="+mj-ea"/>
            </a:endParaRPr>
          </a:p>
        </p:txBody>
      </p:sp>
      <p:sp>
        <p:nvSpPr>
          <p:cNvPr id="10" name="内容占位符 2">
            <a:extLst>
              <a:ext uri="{FF2B5EF4-FFF2-40B4-BE49-F238E27FC236}">
                <a16:creationId xmlns:a16="http://schemas.microsoft.com/office/drawing/2014/main" id="{D60C4CCC-EC5D-44BB-87CE-178558231C4D}"/>
              </a:ext>
            </a:extLst>
          </p:cNvPr>
          <p:cNvSpPr txBox="1">
            <a:spLocks/>
          </p:cNvSpPr>
          <p:nvPr/>
        </p:nvSpPr>
        <p:spPr bwMode="auto">
          <a:xfrm>
            <a:off x="714375" y="4286250"/>
            <a:ext cx="6515100" cy="357188"/>
          </a:xfrm>
          <a:prstGeom prst="rect">
            <a:avLst/>
          </a:prstGeom>
          <a:noFill/>
          <a:ln w="9525">
            <a:noFill/>
            <a:miter lim="800000"/>
            <a:headEnd/>
            <a:tailEnd/>
          </a:ln>
        </p:spPr>
        <p:txBody>
          <a:bodyPr/>
          <a:lstStyle/>
          <a:p>
            <a:pPr marL="342900" indent="-342900">
              <a:buClr>
                <a:srgbClr val="C00000"/>
              </a:buClr>
              <a:buFont typeface="Wingdings" pitchFamily="2" charset="2"/>
              <a:buChar char="n"/>
              <a:defRPr/>
            </a:pPr>
            <a:r>
              <a:rPr lang="zh-CN" altLang="zh-CN" sz="1600" b="1" kern="0" dirty="0">
                <a:latin typeface="+mj-ea"/>
                <a:ea typeface="+mj-ea"/>
              </a:rPr>
              <a:t>缺点是客体的拥有者不能够精确控制某个用户对其客体的访问权。</a:t>
            </a:r>
            <a:endParaRPr lang="zh-CN" altLang="en-US" sz="1600" b="1" kern="0" dirty="0">
              <a:latin typeface="+mj-ea"/>
              <a:ea typeface="+mj-ea"/>
            </a:endParaRPr>
          </a:p>
        </p:txBody>
      </p:sp>
      <p:sp>
        <p:nvSpPr>
          <p:cNvPr id="11" name="标题 1">
            <a:extLst>
              <a:ext uri="{FF2B5EF4-FFF2-40B4-BE49-F238E27FC236}">
                <a16:creationId xmlns:a16="http://schemas.microsoft.com/office/drawing/2014/main" id="{258689EB-FFC3-4A00-97AF-0CD1942A12B8}"/>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12" name="标题 1">
            <a:extLst>
              <a:ext uri="{FF2B5EF4-FFF2-40B4-BE49-F238E27FC236}">
                <a16:creationId xmlns:a16="http://schemas.microsoft.com/office/drawing/2014/main" id="{423DAA29-E2A4-4EA9-B2EF-AC42A7C3D901}"/>
              </a:ext>
            </a:extLst>
          </p:cNvPr>
          <p:cNvSpPr txBox="1">
            <a:spLocks/>
          </p:cNvSpPr>
          <p:nvPr/>
        </p:nvSpPr>
        <p:spPr>
          <a:xfrm>
            <a:off x="285720" y="642924"/>
            <a:ext cx="250033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自主访问控制</a:t>
            </a:r>
          </a:p>
        </p:txBody>
      </p:sp>
    </p:spTree>
  </p:cSld>
  <p:clrMapOvr>
    <a:masterClrMapping/>
  </p:clrMapOvr>
  <p:transition spd="med">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A268E76-CCB8-405F-9DDE-37452CEE0AD3}"/>
              </a:ext>
            </a:extLst>
          </p:cNvPr>
          <p:cNvSpPr txBox="1">
            <a:spLocks/>
          </p:cNvSpPr>
          <p:nvPr/>
        </p:nvSpPr>
        <p:spPr bwMode="auto">
          <a:xfrm>
            <a:off x="428625" y="1000125"/>
            <a:ext cx="1428750" cy="428625"/>
          </a:xfrm>
          <a:prstGeom prst="rect">
            <a:avLst/>
          </a:prstGeom>
          <a:noFill/>
          <a:ln w="9525">
            <a:noFill/>
            <a:miter lim="800000"/>
            <a:headEnd/>
            <a:tailEnd/>
          </a:ln>
        </p:spPr>
        <p:txBody>
          <a:bodyPr/>
          <a:lstStyle/>
          <a:p>
            <a:pPr>
              <a:lnSpc>
                <a:spcPct val="150000"/>
              </a:lnSpc>
              <a:buClr>
                <a:srgbClr val="E46C0A"/>
              </a:buClr>
              <a:buFont typeface="Wingdings" pitchFamily="2" charset="2"/>
              <a:buNone/>
              <a:defRPr/>
            </a:pPr>
            <a:r>
              <a:rPr lang="en-US" altLang="zh-CN" sz="1800" b="1" kern="0" dirty="0">
                <a:solidFill>
                  <a:srgbClr val="FF0000"/>
                </a:solidFill>
                <a:latin typeface="+mj-ea"/>
                <a:ea typeface="+mj-ea"/>
              </a:rPr>
              <a:t>1.</a:t>
            </a:r>
            <a:r>
              <a:rPr lang="zh-CN" altLang="zh-CN" sz="1800" b="1" kern="0" dirty="0">
                <a:solidFill>
                  <a:srgbClr val="FF0000"/>
                </a:solidFill>
                <a:latin typeface="+mj-ea"/>
                <a:ea typeface="+mj-ea"/>
              </a:rPr>
              <a:t>基本概念</a:t>
            </a:r>
            <a:endParaRPr lang="zh-CN" altLang="en-US" sz="1800" b="1" kern="0" dirty="0">
              <a:solidFill>
                <a:srgbClr val="FF0000"/>
              </a:solidFill>
              <a:latin typeface="+mj-ea"/>
              <a:ea typeface="+mj-ea"/>
            </a:endParaRPr>
          </a:p>
        </p:txBody>
      </p:sp>
      <p:sp>
        <p:nvSpPr>
          <p:cNvPr id="5" name="内容占位符 2">
            <a:extLst>
              <a:ext uri="{FF2B5EF4-FFF2-40B4-BE49-F238E27FC236}">
                <a16:creationId xmlns:a16="http://schemas.microsoft.com/office/drawing/2014/main" id="{2585E446-79A2-4697-B6B0-2F4BD864B4DA}"/>
              </a:ext>
            </a:extLst>
          </p:cNvPr>
          <p:cNvSpPr txBox="1">
            <a:spLocks/>
          </p:cNvSpPr>
          <p:nvPr/>
        </p:nvSpPr>
        <p:spPr bwMode="auto">
          <a:xfrm>
            <a:off x="357188" y="1428750"/>
            <a:ext cx="8607425" cy="300037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0033CC"/>
                </a:solidFill>
                <a:latin typeface="+mj-ea"/>
                <a:ea typeface="+mj-ea"/>
              </a:rPr>
              <a:t>系统中的每个进程、每个文件、每个</a:t>
            </a:r>
            <a:r>
              <a:rPr lang="en-US" altLang="zh-CN" sz="1600" b="1" kern="0" dirty="0">
                <a:solidFill>
                  <a:srgbClr val="0033CC"/>
                </a:solidFill>
                <a:latin typeface="+mj-ea"/>
                <a:ea typeface="+mj-ea"/>
              </a:rPr>
              <a:t>IPC</a:t>
            </a:r>
            <a:r>
              <a:rPr lang="zh-CN" altLang="zh-CN" sz="1600" b="1" kern="0" dirty="0">
                <a:solidFill>
                  <a:srgbClr val="0033CC"/>
                </a:solidFill>
                <a:latin typeface="+mj-ea"/>
                <a:ea typeface="+mj-ea"/>
              </a:rPr>
              <a:t>客体</a:t>
            </a:r>
            <a:r>
              <a:rPr lang="en-US" altLang="zh-CN" sz="1600" b="1" kern="0" dirty="0">
                <a:latin typeface="+mj-ea"/>
                <a:ea typeface="+mj-ea"/>
              </a:rPr>
              <a:t>(</a:t>
            </a:r>
            <a:r>
              <a:rPr lang="zh-CN" altLang="zh-CN" sz="1600" b="1" kern="0" dirty="0">
                <a:latin typeface="+mj-ea"/>
                <a:ea typeface="+mj-ea"/>
              </a:rPr>
              <a:t>消息队列、信号量集合和共享存储区</a:t>
            </a:r>
            <a:r>
              <a:rPr lang="en-US" altLang="zh-CN" sz="1600" b="1" kern="0" dirty="0">
                <a:latin typeface="+mj-ea"/>
                <a:ea typeface="+mj-ea"/>
              </a:rPr>
              <a:t>)</a:t>
            </a:r>
            <a:r>
              <a:rPr lang="zh-CN" altLang="zh-CN" sz="1600" b="1" kern="0" dirty="0">
                <a:solidFill>
                  <a:srgbClr val="FF0000"/>
                </a:solidFill>
                <a:latin typeface="+mj-ea"/>
                <a:ea typeface="+mj-ea"/>
              </a:rPr>
              <a:t>都被赋予了</a:t>
            </a:r>
            <a:r>
              <a:rPr lang="zh-CN" altLang="zh-CN" sz="1600" b="1" kern="0" dirty="0">
                <a:solidFill>
                  <a:srgbClr val="0033CC"/>
                </a:solidFill>
                <a:latin typeface="+mj-ea"/>
                <a:ea typeface="+mj-ea"/>
              </a:rPr>
              <a:t>相应的安全属性</a:t>
            </a:r>
            <a:r>
              <a:rPr lang="zh-CN" altLang="zh-CN" sz="1600" b="1" kern="0" dirty="0">
                <a:latin typeface="+mj-ea"/>
                <a:ea typeface="+mj-ea"/>
              </a:rPr>
              <a:t>，</a:t>
            </a:r>
            <a:r>
              <a:rPr lang="zh-CN" altLang="zh-CN" sz="1600" b="1" kern="0" dirty="0">
                <a:solidFill>
                  <a:srgbClr val="0033CC"/>
                </a:solidFill>
                <a:latin typeface="+mj-ea"/>
                <a:ea typeface="+mj-ea"/>
              </a:rPr>
              <a:t>这些安全属性</a:t>
            </a:r>
            <a:r>
              <a:rPr lang="zh-CN" altLang="zh-CN" sz="1600" b="1" kern="0" dirty="0">
                <a:solidFill>
                  <a:srgbClr val="FF0000"/>
                </a:solidFill>
                <a:latin typeface="+mj-ea"/>
                <a:ea typeface="+mj-ea"/>
              </a:rPr>
              <a:t>是不能改变的</a:t>
            </a:r>
            <a:r>
              <a:rPr lang="zh-CN" altLang="zh-CN" sz="1600" b="1" kern="0" dirty="0">
                <a:latin typeface="+mj-ea"/>
                <a:ea typeface="+mj-ea"/>
              </a:rPr>
              <a:t>，它</a:t>
            </a:r>
            <a:r>
              <a:rPr lang="zh-CN" altLang="zh-CN" sz="1600" b="1" kern="0" dirty="0">
                <a:solidFill>
                  <a:srgbClr val="0033CC"/>
                </a:solidFill>
                <a:latin typeface="+mj-ea"/>
                <a:ea typeface="+mj-ea"/>
              </a:rPr>
              <a:t>由管理部门或由操作系统</a:t>
            </a:r>
            <a:r>
              <a:rPr lang="zh-CN" altLang="zh-CN" sz="1600" b="1" kern="0" dirty="0">
                <a:solidFill>
                  <a:srgbClr val="FF0000"/>
                </a:solidFill>
                <a:latin typeface="+mj-ea"/>
                <a:ea typeface="+mj-ea"/>
              </a:rPr>
              <a:t>自动地</a:t>
            </a:r>
            <a:r>
              <a:rPr lang="zh-CN" altLang="zh-CN" sz="1600" b="1" kern="0" dirty="0">
                <a:solidFill>
                  <a:srgbClr val="0033CC"/>
                </a:solidFill>
                <a:latin typeface="+mj-ea"/>
                <a:ea typeface="+mj-ea"/>
              </a:rPr>
              <a:t>按照严格的规则</a:t>
            </a:r>
            <a:r>
              <a:rPr lang="zh-CN" altLang="zh-CN" sz="1600" b="1" kern="0" dirty="0">
                <a:solidFill>
                  <a:srgbClr val="FF0000"/>
                </a:solidFill>
                <a:latin typeface="+mj-ea"/>
                <a:ea typeface="+mj-ea"/>
              </a:rPr>
              <a:t>来设置</a:t>
            </a:r>
            <a:r>
              <a:rPr lang="zh-CN" altLang="en-US" sz="1600" b="1" kern="0" dirty="0">
                <a:latin typeface="+mj-ea"/>
                <a:ea typeface="+mj-ea"/>
              </a:rPr>
              <a:t>。</a:t>
            </a:r>
            <a:r>
              <a:rPr lang="zh-CN" altLang="en-US" sz="1600" b="1" u="sng" kern="0" dirty="0">
                <a:solidFill>
                  <a:srgbClr val="FF0000"/>
                </a:solidFill>
                <a:effectLst>
                  <a:outerShdw blurRad="38100" dist="38100" dir="2700000" algn="tl">
                    <a:srgbClr val="000000">
                      <a:alpha val="43137"/>
                    </a:srgbClr>
                  </a:outerShdw>
                </a:effectLst>
                <a:latin typeface="+mj-ea"/>
                <a:ea typeface="+mj-ea"/>
              </a:rPr>
              <a:t>与</a:t>
            </a:r>
            <a:r>
              <a:rPr lang="en-US" altLang="zh-CN" sz="1600" b="1" u="sng" kern="0" dirty="0">
                <a:solidFill>
                  <a:srgbClr val="FF0000"/>
                </a:solidFill>
                <a:effectLst>
                  <a:outerShdw blurRad="38100" dist="38100" dir="2700000" algn="tl">
                    <a:srgbClr val="000000">
                      <a:alpha val="43137"/>
                    </a:srgbClr>
                  </a:outerShdw>
                </a:effectLst>
                <a:latin typeface="+mj-ea"/>
                <a:ea typeface="+mj-ea"/>
              </a:rPr>
              <a:t>DAC</a:t>
            </a:r>
            <a:r>
              <a:rPr lang="zh-CN" altLang="en-US" sz="1600" b="1" u="sng" kern="0" dirty="0">
                <a:solidFill>
                  <a:srgbClr val="FF0000"/>
                </a:solidFill>
                <a:effectLst>
                  <a:outerShdw blurRad="38100" dist="38100" dir="2700000" algn="tl">
                    <a:srgbClr val="000000">
                      <a:alpha val="43137"/>
                    </a:srgbClr>
                  </a:outerShdw>
                </a:effectLst>
                <a:latin typeface="+mj-ea"/>
                <a:ea typeface="+mj-ea"/>
              </a:rPr>
              <a:t>重要的区别</a:t>
            </a:r>
            <a:r>
              <a:rPr lang="zh-CN" altLang="en-US" sz="1600" b="1" kern="0" dirty="0">
                <a:latin typeface="+mj-ea"/>
                <a:ea typeface="+mj-ea"/>
              </a:rPr>
              <a:t>：</a:t>
            </a:r>
            <a:r>
              <a:rPr lang="zh-CN" altLang="zh-CN" sz="1600" b="1" kern="0" dirty="0">
                <a:solidFill>
                  <a:srgbClr val="FF0000"/>
                </a:solidFill>
                <a:latin typeface="+mj-ea"/>
                <a:ea typeface="+mj-ea"/>
              </a:rPr>
              <a:t>不</a:t>
            </a:r>
            <a:r>
              <a:rPr lang="zh-CN" altLang="en-US" sz="1600" b="1" kern="0" dirty="0">
                <a:solidFill>
                  <a:srgbClr val="FF0000"/>
                </a:solidFill>
                <a:latin typeface="+mj-ea"/>
                <a:ea typeface="+mj-ea"/>
              </a:rPr>
              <a:t>能</a:t>
            </a:r>
            <a:r>
              <a:rPr lang="zh-CN" altLang="zh-CN" sz="1600" b="1" kern="0" dirty="0">
                <a:latin typeface="+mj-ea"/>
                <a:ea typeface="+mj-ea"/>
              </a:rPr>
              <a:t>像访问控制表那样由</a:t>
            </a:r>
            <a:r>
              <a:rPr lang="zh-CN" altLang="en-US" sz="1600" b="1" kern="0" dirty="0">
                <a:latin typeface="+mj-ea"/>
                <a:ea typeface="+mj-ea"/>
              </a:rPr>
              <a:t>客体所有者</a:t>
            </a:r>
            <a:r>
              <a:rPr lang="zh-CN" altLang="zh-CN" sz="1600" b="1" kern="0" dirty="0">
                <a:solidFill>
                  <a:srgbClr val="FF0000"/>
                </a:solidFill>
                <a:latin typeface="+mj-ea"/>
                <a:ea typeface="+mj-ea"/>
              </a:rPr>
              <a:t>直接或间接地修改</a:t>
            </a:r>
            <a:r>
              <a:rPr lang="zh-CN" altLang="en-US" sz="1600" b="1" kern="0" dirty="0">
                <a:solidFill>
                  <a:srgbClr val="FF0000"/>
                </a:solidFill>
                <a:latin typeface="+mj-ea"/>
                <a:ea typeface="+mj-ea"/>
              </a:rPr>
              <a:t>安全属性  </a:t>
            </a:r>
            <a:r>
              <a:rPr lang="en-US" altLang="zh-CN" sz="1600" b="1" kern="0" dirty="0">
                <a:solidFill>
                  <a:srgbClr val="0033CC"/>
                </a:solidFill>
                <a:latin typeface="+mj-ea"/>
                <a:ea typeface="+mj-ea"/>
                <a:sym typeface="Wingdings" panose="05000000000000000000" pitchFamily="2" charset="2"/>
              </a:rPr>
              <a:t></a:t>
            </a:r>
            <a:r>
              <a:rPr lang="en-US" altLang="zh-CN" sz="1600" b="1" kern="0" dirty="0">
                <a:solidFill>
                  <a:srgbClr val="FF0000"/>
                </a:solidFill>
                <a:latin typeface="+mj-ea"/>
                <a:ea typeface="+mj-ea"/>
                <a:sym typeface="Wingdings" panose="05000000000000000000" pitchFamily="2" charset="2"/>
              </a:rPr>
              <a:t> </a:t>
            </a:r>
            <a:r>
              <a:rPr lang="zh-CN" altLang="en-US" sz="1600" b="1" kern="0" dirty="0">
                <a:solidFill>
                  <a:srgbClr val="FF0000"/>
                </a:solidFill>
                <a:latin typeface="+mj-ea"/>
                <a:ea typeface="+mj-ea"/>
                <a:sym typeface="Wingdings" panose="05000000000000000000" pitchFamily="2" charset="2"/>
              </a:rPr>
              <a:t>不灵活</a:t>
            </a:r>
            <a:r>
              <a:rPr lang="zh-CN" altLang="zh-CN" sz="1600" b="1" kern="0" dirty="0">
                <a:latin typeface="+mj-ea"/>
                <a:ea typeface="+mj-ea"/>
              </a:rPr>
              <a:t>。</a:t>
            </a:r>
          </a:p>
          <a:p>
            <a:pPr marL="342900" indent="-342900">
              <a:lnSpc>
                <a:spcPct val="150000"/>
              </a:lnSpc>
              <a:buClr>
                <a:srgbClr val="C00000"/>
              </a:buClr>
              <a:buFont typeface="Wingdings" pitchFamily="2" charset="2"/>
              <a:buChar char="n"/>
              <a:defRPr/>
            </a:pPr>
            <a:r>
              <a:rPr lang="zh-CN" altLang="zh-CN" sz="1600" b="1" kern="0" dirty="0">
                <a:latin typeface="+mj-ea"/>
                <a:ea typeface="+mj-ea"/>
              </a:rPr>
              <a:t>强制访问控制用于将系统中的信息分密级和类进行管理，</a:t>
            </a:r>
            <a:r>
              <a:rPr lang="zh-CN" altLang="zh-CN" sz="1600" b="1" kern="0" dirty="0">
                <a:solidFill>
                  <a:srgbClr val="FF0000"/>
                </a:solidFill>
                <a:latin typeface="+mj-ea"/>
                <a:ea typeface="+mj-ea"/>
              </a:rPr>
              <a:t>适用于</a:t>
            </a:r>
            <a:r>
              <a:rPr lang="zh-CN" altLang="zh-CN" sz="1600" b="1" kern="0" dirty="0">
                <a:solidFill>
                  <a:srgbClr val="0033CC"/>
                </a:solidFill>
                <a:latin typeface="+mj-ea"/>
                <a:ea typeface="+mj-ea"/>
              </a:rPr>
              <a:t>政府部门</a:t>
            </a:r>
            <a:r>
              <a:rPr lang="zh-CN" altLang="zh-CN" sz="1600" b="1" kern="0" dirty="0">
                <a:latin typeface="+mj-ea"/>
                <a:ea typeface="+mj-ea"/>
              </a:rPr>
              <a:t>、</a:t>
            </a:r>
            <a:r>
              <a:rPr lang="zh-CN" altLang="zh-CN" sz="1600" b="1" kern="0" dirty="0">
                <a:solidFill>
                  <a:srgbClr val="0033CC"/>
                </a:solidFill>
                <a:latin typeface="+mj-ea"/>
                <a:ea typeface="+mj-ea"/>
              </a:rPr>
              <a:t>军事</a:t>
            </a:r>
            <a:r>
              <a:rPr lang="zh-CN" altLang="zh-CN" sz="1600" b="1" kern="0" dirty="0">
                <a:latin typeface="+mj-ea"/>
                <a:ea typeface="+mj-ea"/>
              </a:rPr>
              <a:t>和</a:t>
            </a:r>
            <a:r>
              <a:rPr lang="zh-CN" altLang="zh-CN" sz="1600" b="1" kern="0" dirty="0">
                <a:solidFill>
                  <a:srgbClr val="0033CC"/>
                </a:solidFill>
                <a:latin typeface="+mj-ea"/>
                <a:ea typeface="+mj-ea"/>
              </a:rPr>
              <a:t>金融</a:t>
            </a:r>
            <a:r>
              <a:rPr lang="zh-CN" altLang="zh-CN" sz="1600" b="1" kern="0" dirty="0">
                <a:latin typeface="+mj-ea"/>
                <a:ea typeface="+mj-ea"/>
              </a:rPr>
              <a:t>等领域。</a:t>
            </a:r>
          </a:p>
          <a:p>
            <a:pPr marL="342900" indent="-342900">
              <a:lnSpc>
                <a:spcPct val="150000"/>
              </a:lnSpc>
              <a:buClr>
                <a:srgbClr val="C00000"/>
              </a:buClr>
              <a:buFont typeface="Wingdings" pitchFamily="2" charset="2"/>
              <a:buChar char="n"/>
              <a:defRPr/>
            </a:pPr>
            <a:r>
              <a:rPr lang="zh-CN" altLang="zh-CN" sz="1600" b="1" kern="0" dirty="0">
                <a:latin typeface="+mj-ea"/>
                <a:ea typeface="+mj-ea"/>
              </a:rPr>
              <a:t>一般将强制访问控制和多级安全体系相提并论</a:t>
            </a:r>
            <a:r>
              <a:rPr lang="zh-CN" altLang="en-US" sz="1600" b="1" kern="0" dirty="0">
                <a:latin typeface="+mj-ea"/>
                <a:ea typeface="+mj-ea"/>
              </a:rPr>
              <a:t>（</a:t>
            </a:r>
            <a:r>
              <a:rPr lang="zh-CN" altLang="en-US" sz="1600" b="1" kern="0" dirty="0">
                <a:solidFill>
                  <a:srgbClr val="0033CC"/>
                </a:solidFill>
                <a:latin typeface="+mj-ea"/>
                <a:ea typeface="+mj-ea"/>
              </a:rPr>
              <a:t>安全属性  </a:t>
            </a:r>
            <a:r>
              <a:rPr lang="en-US" altLang="zh-CN" sz="1600" b="1" kern="0" dirty="0">
                <a:solidFill>
                  <a:srgbClr val="FF0000"/>
                </a:solidFill>
                <a:latin typeface="+mj-ea"/>
                <a:ea typeface="+mj-ea"/>
              </a:rPr>
              <a:t>-</a:t>
            </a:r>
            <a:r>
              <a:rPr lang="zh-CN" altLang="en-US" sz="1200" b="1" kern="0" dirty="0">
                <a:solidFill>
                  <a:srgbClr val="0033CC"/>
                </a:solidFill>
                <a:latin typeface="+mj-ea"/>
                <a:ea typeface="+mj-ea"/>
              </a:rPr>
              <a:t>通常的实现方式</a:t>
            </a:r>
            <a:r>
              <a:rPr lang="en-US" altLang="zh-CN" sz="1600" b="1" kern="0" dirty="0">
                <a:solidFill>
                  <a:srgbClr val="FF0000"/>
                </a:solidFill>
                <a:latin typeface="+mj-ea"/>
                <a:ea typeface="+mj-ea"/>
                <a:sym typeface="Wingdings" pitchFamily="2" charset="2"/>
              </a:rPr>
              <a:t></a:t>
            </a:r>
            <a:r>
              <a:rPr lang="en-US" altLang="zh-CN" sz="1600" b="1" kern="0" dirty="0">
                <a:solidFill>
                  <a:srgbClr val="0033CC"/>
                </a:solidFill>
                <a:latin typeface="+mj-ea"/>
                <a:ea typeface="+mj-ea"/>
                <a:sym typeface="Wingdings" pitchFamily="2" charset="2"/>
              </a:rPr>
              <a:t>  </a:t>
            </a:r>
            <a:r>
              <a:rPr lang="zh-CN" altLang="en-US" sz="1600" b="1" kern="0" dirty="0">
                <a:solidFill>
                  <a:srgbClr val="0033CC"/>
                </a:solidFill>
                <a:latin typeface="+mj-ea"/>
                <a:ea typeface="+mj-ea"/>
              </a:rPr>
              <a:t>安全等级</a:t>
            </a:r>
            <a:r>
              <a:rPr lang="zh-CN" altLang="en-US" sz="1600" b="1" kern="0" dirty="0">
                <a:latin typeface="+mj-ea"/>
                <a:ea typeface="+mj-ea"/>
              </a:rPr>
              <a:t>）</a:t>
            </a:r>
            <a:r>
              <a:rPr lang="zh-CN" altLang="zh-CN" sz="1600" b="1" kern="0" dirty="0">
                <a:latin typeface="+mj-ea"/>
                <a:ea typeface="+mj-ea"/>
              </a:rPr>
              <a:t>。</a:t>
            </a:r>
          </a:p>
          <a:p>
            <a:pPr marL="342900" indent="-342900">
              <a:lnSpc>
                <a:spcPct val="150000"/>
              </a:lnSpc>
              <a:buClr>
                <a:srgbClr val="C00000"/>
              </a:buClr>
              <a:buFont typeface="Wingdings" pitchFamily="2" charset="2"/>
              <a:buChar char="n"/>
              <a:defRPr/>
            </a:pPr>
            <a:r>
              <a:rPr lang="zh-CN" altLang="en-US" sz="1600" b="1" kern="0" dirty="0">
                <a:solidFill>
                  <a:srgbClr val="0033CC"/>
                </a:solidFill>
                <a:latin typeface="+mj-ea"/>
                <a:ea typeface="+mj-ea"/>
              </a:rPr>
              <a:t>安全等级 </a:t>
            </a:r>
            <a:r>
              <a:rPr lang="en-US" altLang="zh-CN" sz="1600" b="1" kern="0" dirty="0">
                <a:solidFill>
                  <a:srgbClr val="FF0000"/>
                </a:solidFill>
                <a:latin typeface="+mj-ea"/>
                <a:ea typeface="+mj-ea"/>
                <a:sym typeface="Wingdings" panose="05000000000000000000" pitchFamily="2" charset="2"/>
              </a:rPr>
              <a:t></a:t>
            </a:r>
            <a:r>
              <a:rPr lang="en-US" altLang="zh-CN" sz="1600" b="1" kern="0" dirty="0">
                <a:latin typeface="+mj-ea"/>
                <a:ea typeface="+mj-ea"/>
                <a:sym typeface="Wingdings" panose="05000000000000000000" pitchFamily="2" charset="2"/>
              </a:rPr>
              <a:t> </a:t>
            </a:r>
            <a:r>
              <a:rPr lang="zh-CN" altLang="zh-CN" sz="1600" b="1" kern="0" dirty="0">
                <a:solidFill>
                  <a:srgbClr val="0033CC"/>
                </a:solidFill>
                <a:latin typeface="+mj-ea"/>
                <a:ea typeface="+mj-ea"/>
              </a:rPr>
              <a:t>多级安全</a:t>
            </a:r>
            <a:r>
              <a:rPr lang="zh-CN" altLang="zh-CN" sz="1600" b="1" kern="0" dirty="0">
                <a:latin typeface="+mj-ea"/>
                <a:ea typeface="+mj-ea"/>
              </a:rPr>
              <a:t>（又称</a:t>
            </a:r>
            <a:r>
              <a:rPr lang="en-US" altLang="zh-CN" sz="1600" b="1" kern="0" dirty="0">
                <a:latin typeface="+mj-ea"/>
                <a:ea typeface="+mj-ea"/>
              </a:rPr>
              <a:t>MLS</a:t>
            </a:r>
            <a:r>
              <a:rPr lang="zh-CN" altLang="zh-CN" sz="1600" b="1" kern="0" dirty="0">
                <a:latin typeface="+mj-ea"/>
                <a:ea typeface="+mj-ea"/>
              </a:rPr>
              <a:t>）是军事安全策略的数学描述，是计算机能实现的形式定义。</a:t>
            </a:r>
            <a:endParaRPr lang="zh-CN" altLang="en-US" sz="1600" b="1" kern="0" dirty="0">
              <a:latin typeface="+mj-ea"/>
              <a:ea typeface="+mj-ea"/>
            </a:endParaRPr>
          </a:p>
        </p:txBody>
      </p:sp>
      <p:sp>
        <p:nvSpPr>
          <p:cNvPr id="6" name="标题 1">
            <a:extLst>
              <a:ext uri="{FF2B5EF4-FFF2-40B4-BE49-F238E27FC236}">
                <a16:creationId xmlns:a16="http://schemas.microsoft.com/office/drawing/2014/main" id="{689ACA9A-EFED-4C21-8230-BC1E82BEBF9C}"/>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7" name="标题 1">
            <a:extLst>
              <a:ext uri="{FF2B5EF4-FFF2-40B4-BE49-F238E27FC236}">
                <a16:creationId xmlns:a16="http://schemas.microsoft.com/office/drawing/2014/main" id="{C5E2B17E-52C4-4E31-83CF-7FF06993E3E6}"/>
              </a:ext>
            </a:extLst>
          </p:cNvPr>
          <p:cNvSpPr txBox="1">
            <a:spLocks/>
          </p:cNvSpPr>
          <p:nvPr/>
        </p:nvSpPr>
        <p:spPr>
          <a:xfrm>
            <a:off x="285720" y="642924"/>
            <a:ext cx="306214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强制访问控制</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MAC</a:t>
            </a:r>
            <a:endParaRPr lang="zh-CN" altLang="en-US" sz="2000" b="1" dirty="0">
              <a:solidFill>
                <a:srgbClr val="C00000"/>
              </a:solidFill>
              <a:effectLst>
                <a:reflection blurRad="6350" stA="50000" endA="300" endPos="50000" dist="60007" dir="5400000" sy="-100000" algn="bl" rotWithShape="0"/>
              </a:effectLst>
              <a:latin typeface="+mj-ea"/>
              <a:ea typeface="+mj-ea"/>
              <a:cs typeface="+mj-cs"/>
            </a:endParaRPr>
          </a:p>
        </p:txBody>
      </p:sp>
    </p:spTree>
  </p:cSld>
  <p:clrMapOvr>
    <a:masterClrMapping/>
  </p:clrMapOvr>
  <p:transition spd="med">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40FC2478-3803-4020-9A94-58877C2A8741}"/>
              </a:ext>
            </a:extLst>
          </p:cNvPr>
          <p:cNvSpPr txBox="1">
            <a:spLocks/>
          </p:cNvSpPr>
          <p:nvPr/>
        </p:nvSpPr>
        <p:spPr>
          <a:xfrm>
            <a:off x="285720" y="642924"/>
            <a:ext cx="250033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强制访问控制</a:t>
            </a:r>
          </a:p>
        </p:txBody>
      </p:sp>
      <p:sp>
        <p:nvSpPr>
          <p:cNvPr id="38915" name="内容占位符 2">
            <a:extLst>
              <a:ext uri="{FF2B5EF4-FFF2-40B4-BE49-F238E27FC236}">
                <a16:creationId xmlns:a16="http://schemas.microsoft.com/office/drawing/2014/main" id="{F367F5C3-C1FA-4922-AEFB-CE0F38FB3981}"/>
              </a:ext>
            </a:extLst>
          </p:cNvPr>
          <p:cNvSpPr>
            <a:spLocks noGrp="1"/>
          </p:cNvSpPr>
          <p:nvPr>
            <p:ph idx="1"/>
          </p:nvPr>
        </p:nvSpPr>
        <p:spPr>
          <a:xfrm>
            <a:off x="357188" y="1000125"/>
            <a:ext cx="2000250" cy="444500"/>
          </a:xfrm>
        </p:spPr>
        <p:txBody>
          <a:bodyPr/>
          <a:lstStyle/>
          <a:p>
            <a:pPr marL="0" indent="0">
              <a:buFont typeface="Wingdings" panose="05000000000000000000" pitchFamily="2" charset="2"/>
              <a:buNone/>
            </a:pPr>
            <a:r>
              <a:rPr lang="en-US" altLang="zh-CN" b="1">
                <a:solidFill>
                  <a:srgbClr val="0033CC"/>
                </a:solidFill>
              </a:rPr>
              <a:t>1) </a:t>
            </a:r>
            <a:r>
              <a:rPr lang="zh-CN" altLang="zh-CN" b="1">
                <a:solidFill>
                  <a:srgbClr val="0033CC"/>
                </a:solidFill>
              </a:rPr>
              <a:t>军事安全策略</a:t>
            </a:r>
            <a:endParaRPr lang="zh-CN" altLang="en-US" b="1">
              <a:solidFill>
                <a:srgbClr val="0033CC"/>
              </a:solidFill>
            </a:endParaRPr>
          </a:p>
        </p:txBody>
      </p:sp>
      <p:sp>
        <p:nvSpPr>
          <p:cNvPr id="4" name="内容占位符 2">
            <a:extLst>
              <a:ext uri="{FF2B5EF4-FFF2-40B4-BE49-F238E27FC236}">
                <a16:creationId xmlns:a16="http://schemas.microsoft.com/office/drawing/2014/main" id="{EFF6F60C-A7CF-48C8-8C53-F4DA2F412AB8}"/>
              </a:ext>
            </a:extLst>
          </p:cNvPr>
          <p:cNvSpPr txBox="1">
            <a:spLocks/>
          </p:cNvSpPr>
          <p:nvPr/>
        </p:nvSpPr>
        <p:spPr bwMode="auto">
          <a:xfrm>
            <a:off x="428625" y="1357313"/>
            <a:ext cx="3214688"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安全级</a:t>
            </a:r>
            <a:r>
              <a:rPr lang="zh-CN" altLang="zh-CN" sz="1600" b="1" kern="0" dirty="0">
                <a:latin typeface="+mj-ea"/>
                <a:ea typeface="+mj-ea"/>
              </a:rPr>
              <a:t>由两方面的内容构成。</a:t>
            </a:r>
            <a:endParaRPr lang="zh-CN" altLang="en-US" sz="1600" b="1" kern="0" dirty="0">
              <a:latin typeface="+mj-ea"/>
              <a:ea typeface="+mj-ea"/>
            </a:endParaRPr>
          </a:p>
        </p:txBody>
      </p:sp>
      <p:sp>
        <p:nvSpPr>
          <p:cNvPr id="5" name="内容占位符 2">
            <a:extLst>
              <a:ext uri="{FF2B5EF4-FFF2-40B4-BE49-F238E27FC236}">
                <a16:creationId xmlns:a16="http://schemas.microsoft.com/office/drawing/2014/main" id="{C03CD924-0567-42D6-9983-80EB18697D90}"/>
              </a:ext>
            </a:extLst>
          </p:cNvPr>
          <p:cNvSpPr txBox="1">
            <a:spLocks/>
          </p:cNvSpPr>
          <p:nvPr/>
        </p:nvSpPr>
        <p:spPr bwMode="auto">
          <a:xfrm>
            <a:off x="857250" y="1785938"/>
            <a:ext cx="3857625" cy="357187"/>
          </a:xfrm>
          <a:prstGeom prst="rect">
            <a:avLst/>
          </a:prstGeom>
          <a:noFill/>
          <a:ln w="9525">
            <a:noFill/>
            <a:miter lim="800000"/>
            <a:headEnd/>
            <a:tailEnd/>
          </a:ln>
        </p:spPr>
        <p:txBody>
          <a:bodyPr/>
          <a:lstStyle/>
          <a:p>
            <a:pPr marL="0" lvl="1" indent="-285750">
              <a:buClr>
                <a:srgbClr val="C00000"/>
              </a:buClr>
              <a:buFont typeface="Wingdings" panose="05000000000000000000" pitchFamily="2" charset="2"/>
              <a:buChar char="Ø"/>
              <a:defRPr/>
            </a:pPr>
            <a:r>
              <a:rPr lang="en-US" altLang="zh-CN" sz="1600" b="1" kern="0" dirty="0">
                <a:latin typeface="+mj-ea"/>
                <a:ea typeface="+mj-ea"/>
              </a:rPr>
              <a:t>1) </a:t>
            </a:r>
            <a:r>
              <a:rPr lang="zh-CN" altLang="zh-CN" sz="1600" b="1" kern="0" dirty="0">
                <a:solidFill>
                  <a:srgbClr val="0033CC"/>
                </a:solidFill>
                <a:latin typeface="+mj-ea"/>
                <a:ea typeface="+mj-ea"/>
              </a:rPr>
              <a:t>保密级别</a:t>
            </a:r>
            <a:r>
              <a:rPr lang="zh-CN" altLang="zh-CN" sz="1600" b="1" kern="0" dirty="0">
                <a:latin typeface="+mj-ea"/>
                <a:ea typeface="+mj-ea"/>
              </a:rPr>
              <a:t>（或敏感级别或级别）。</a:t>
            </a:r>
            <a:endParaRPr lang="zh-CN" altLang="en-US" sz="1600" b="1" kern="0" dirty="0">
              <a:latin typeface="+mj-ea"/>
              <a:ea typeface="+mj-ea"/>
            </a:endParaRPr>
          </a:p>
        </p:txBody>
      </p:sp>
      <p:sp>
        <p:nvSpPr>
          <p:cNvPr id="6" name="内容占位符 2">
            <a:extLst>
              <a:ext uri="{FF2B5EF4-FFF2-40B4-BE49-F238E27FC236}">
                <a16:creationId xmlns:a16="http://schemas.microsoft.com/office/drawing/2014/main" id="{9E04749E-5852-473B-B47B-CA3F4B090888}"/>
              </a:ext>
            </a:extLst>
          </p:cNvPr>
          <p:cNvSpPr txBox="1">
            <a:spLocks/>
          </p:cNvSpPr>
          <p:nvPr/>
        </p:nvSpPr>
        <p:spPr bwMode="auto">
          <a:xfrm>
            <a:off x="857250" y="2143125"/>
            <a:ext cx="1571625" cy="357188"/>
          </a:xfrm>
          <a:prstGeom prst="rect">
            <a:avLst/>
          </a:prstGeom>
          <a:noFill/>
          <a:ln w="9525">
            <a:noFill/>
            <a:miter lim="800000"/>
            <a:headEnd/>
            <a:tailEnd/>
          </a:ln>
        </p:spPr>
        <p:txBody>
          <a:bodyPr/>
          <a:lstStyle/>
          <a:p>
            <a:pPr marL="0" lvl="1" indent="-285750">
              <a:buClr>
                <a:srgbClr val="C00000"/>
              </a:buClr>
              <a:buFont typeface="Wingdings" panose="05000000000000000000" pitchFamily="2" charset="2"/>
              <a:buChar char="Ø"/>
              <a:defRPr/>
            </a:pPr>
            <a:r>
              <a:rPr lang="en-US" altLang="zh-CN" sz="1600" b="1" kern="0" dirty="0">
                <a:latin typeface="+mj-ea"/>
                <a:ea typeface="+mj-ea"/>
              </a:rPr>
              <a:t>2) </a:t>
            </a:r>
            <a:r>
              <a:rPr lang="zh-CN" altLang="zh-CN" sz="1600" b="1" kern="0" dirty="0">
                <a:solidFill>
                  <a:srgbClr val="0033CC"/>
                </a:solidFill>
                <a:latin typeface="+mj-ea"/>
                <a:ea typeface="+mj-ea"/>
              </a:rPr>
              <a:t>范畴集</a:t>
            </a:r>
            <a:r>
              <a:rPr lang="zh-CN" altLang="zh-CN" sz="1600" b="1" kern="0" dirty="0">
                <a:latin typeface="+mj-ea"/>
                <a:ea typeface="+mj-ea"/>
              </a:rPr>
              <a:t>。</a:t>
            </a:r>
            <a:endParaRPr lang="zh-CN" altLang="en-US" sz="1600" b="1" kern="0" dirty="0">
              <a:latin typeface="+mj-ea"/>
              <a:ea typeface="+mj-ea"/>
            </a:endParaRPr>
          </a:p>
        </p:txBody>
      </p:sp>
      <p:sp>
        <p:nvSpPr>
          <p:cNvPr id="7" name="内容占位符 2">
            <a:extLst>
              <a:ext uri="{FF2B5EF4-FFF2-40B4-BE49-F238E27FC236}">
                <a16:creationId xmlns:a16="http://schemas.microsoft.com/office/drawing/2014/main" id="{2005C3AF-023F-4857-A45A-81272035340C}"/>
              </a:ext>
            </a:extLst>
          </p:cNvPr>
          <p:cNvSpPr txBox="1">
            <a:spLocks/>
          </p:cNvSpPr>
          <p:nvPr/>
        </p:nvSpPr>
        <p:spPr bwMode="auto">
          <a:xfrm>
            <a:off x="428625" y="2428875"/>
            <a:ext cx="5357813"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0033CC"/>
                </a:solidFill>
                <a:latin typeface="+mj-ea"/>
                <a:ea typeface="+mj-ea"/>
              </a:rPr>
              <a:t>实际上范畴集常常是空的</a:t>
            </a:r>
            <a:r>
              <a:rPr lang="zh-CN" altLang="zh-CN" sz="1600" b="1" kern="0" dirty="0">
                <a:latin typeface="+mj-ea"/>
                <a:ea typeface="+mj-ea"/>
              </a:rPr>
              <a:t>，而且很少有几个范畴名。</a:t>
            </a:r>
            <a:endParaRPr lang="zh-CN" altLang="en-US" sz="1600" b="1" kern="0" dirty="0">
              <a:latin typeface="+mj-ea"/>
              <a:ea typeface="+mj-ea"/>
            </a:endParaRPr>
          </a:p>
        </p:txBody>
      </p:sp>
      <p:sp>
        <p:nvSpPr>
          <p:cNvPr id="8" name="内容占位符 2">
            <a:extLst>
              <a:ext uri="{FF2B5EF4-FFF2-40B4-BE49-F238E27FC236}">
                <a16:creationId xmlns:a16="http://schemas.microsoft.com/office/drawing/2014/main" id="{1D0B2A90-70AC-42B2-BA0C-DD8FB8D93DBC}"/>
              </a:ext>
            </a:extLst>
          </p:cNvPr>
          <p:cNvSpPr txBox="1">
            <a:spLocks/>
          </p:cNvSpPr>
          <p:nvPr/>
        </p:nvSpPr>
        <p:spPr bwMode="auto">
          <a:xfrm>
            <a:off x="428625" y="2786063"/>
            <a:ext cx="7072313"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0033CC"/>
                </a:solidFill>
                <a:latin typeface="+mj-ea"/>
                <a:ea typeface="+mj-ea"/>
              </a:rPr>
              <a:t>在安全级中保密级别是线性排列的</a:t>
            </a:r>
            <a:r>
              <a:rPr lang="zh-CN" altLang="zh-CN" sz="1600" b="1" kern="0" dirty="0">
                <a:latin typeface="+mj-ea"/>
                <a:ea typeface="+mj-ea"/>
              </a:rPr>
              <a:t>。两个安全级之间的关系有以下几种。</a:t>
            </a:r>
            <a:endParaRPr lang="zh-CN" altLang="en-US" sz="1600" b="1" kern="0" dirty="0">
              <a:latin typeface="+mj-ea"/>
              <a:ea typeface="+mj-ea"/>
            </a:endParaRPr>
          </a:p>
        </p:txBody>
      </p:sp>
      <p:sp>
        <p:nvSpPr>
          <p:cNvPr id="9" name="内容占位符 2">
            <a:extLst>
              <a:ext uri="{FF2B5EF4-FFF2-40B4-BE49-F238E27FC236}">
                <a16:creationId xmlns:a16="http://schemas.microsoft.com/office/drawing/2014/main" id="{0E073A35-36DB-437B-8F08-93F488F3CCE9}"/>
              </a:ext>
            </a:extLst>
          </p:cNvPr>
          <p:cNvSpPr txBox="1">
            <a:spLocks/>
          </p:cNvSpPr>
          <p:nvPr/>
        </p:nvSpPr>
        <p:spPr bwMode="auto">
          <a:xfrm>
            <a:off x="928688" y="3214688"/>
            <a:ext cx="3429000" cy="357187"/>
          </a:xfrm>
          <a:prstGeom prst="rect">
            <a:avLst/>
          </a:prstGeom>
          <a:noFill/>
          <a:ln w="9525">
            <a:solidFill>
              <a:schemeClr val="bg1"/>
            </a:solidFill>
            <a:miter lim="800000"/>
            <a:headEnd/>
            <a:tailEnd/>
          </a:ln>
        </p:spPr>
        <p:txBody>
          <a:bodyPr/>
          <a:lstStyle/>
          <a:p>
            <a:pPr marL="0" lvl="1" indent="-285750">
              <a:buClr>
                <a:srgbClr val="C00000"/>
              </a:buClr>
              <a:buFont typeface="Wingdings" panose="05000000000000000000" pitchFamily="2" charset="2"/>
              <a:buChar char="Ø"/>
              <a:defRPr/>
            </a:pPr>
            <a:r>
              <a:rPr lang="zh-CN" altLang="zh-CN" sz="1600" b="1" kern="0" dirty="0">
                <a:latin typeface="+mj-ea"/>
                <a:ea typeface="+mj-ea"/>
              </a:rPr>
              <a:t>第一安全级支配第二安全级。</a:t>
            </a:r>
            <a:endParaRPr lang="zh-CN" altLang="en-US" sz="1600" b="1" kern="0" dirty="0">
              <a:latin typeface="+mj-ea"/>
              <a:ea typeface="+mj-ea"/>
            </a:endParaRPr>
          </a:p>
        </p:txBody>
      </p:sp>
      <p:sp>
        <p:nvSpPr>
          <p:cNvPr id="10" name="内容占位符 2">
            <a:extLst>
              <a:ext uri="{FF2B5EF4-FFF2-40B4-BE49-F238E27FC236}">
                <a16:creationId xmlns:a16="http://schemas.microsoft.com/office/drawing/2014/main" id="{2DDCCB17-C2AC-4E11-9B3A-485EE58DF436}"/>
              </a:ext>
            </a:extLst>
          </p:cNvPr>
          <p:cNvSpPr txBox="1">
            <a:spLocks/>
          </p:cNvSpPr>
          <p:nvPr/>
        </p:nvSpPr>
        <p:spPr bwMode="auto">
          <a:xfrm>
            <a:off x="928688" y="3571875"/>
            <a:ext cx="6357937" cy="357188"/>
          </a:xfrm>
          <a:prstGeom prst="rect">
            <a:avLst/>
          </a:prstGeom>
          <a:noFill/>
          <a:ln w="9525">
            <a:solidFill>
              <a:schemeClr val="bg1"/>
            </a:solidFill>
            <a:miter lim="800000"/>
            <a:headEnd/>
            <a:tailEnd/>
          </a:ln>
        </p:spPr>
        <p:txBody>
          <a:bodyPr/>
          <a:lstStyle/>
          <a:p>
            <a:pPr marL="0" lvl="1" indent="-285750">
              <a:buClr>
                <a:srgbClr val="C00000"/>
              </a:buClr>
              <a:buFont typeface="Wingdings" panose="05000000000000000000" pitchFamily="2" charset="2"/>
              <a:buChar char="Ø"/>
              <a:defRPr/>
            </a:pPr>
            <a:r>
              <a:rPr lang="zh-CN" altLang="zh-CN" sz="1600" b="1" kern="0" dirty="0">
                <a:latin typeface="+mj-ea"/>
                <a:ea typeface="+mj-ea"/>
              </a:rPr>
              <a:t>第一安全级支配于第二安全级，或第二安全级支配第一安全级。</a:t>
            </a:r>
            <a:endParaRPr lang="zh-CN" altLang="en-US" sz="1600" b="1" kern="0" dirty="0">
              <a:latin typeface="+mj-ea"/>
              <a:ea typeface="+mj-ea"/>
            </a:endParaRPr>
          </a:p>
        </p:txBody>
      </p:sp>
      <p:sp>
        <p:nvSpPr>
          <p:cNvPr id="11" name="内容占位符 2">
            <a:extLst>
              <a:ext uri="{FF2B5EF4-FFF2-40B4-BE49-F238E27FC236}">
                <a16:creationId xmlns:a16="http://schemas.microsoft.com/office/drawing/2014/main" id="{A68C9599-5586-4A19-BE6F-6D4637435951}"/>
              </a:ext>
            </a:extLst>
          </p:cNvPr>
          <p:cNvSpPr txBox="1">
            <a:spLocks/>
          </p:cNvSpPr>
          <p:nvPr/>
        </p:nvSpPr>
        <p:spPr bwMode="auto">
          <a:xfrm>
            <a:off x="928688" y="3929063"/>
            <a:ext cx="4071937" cy="357187"/>
          </a:xfrm>
          <a:prstGeom prst="rect">
            <a:avLst/>
          </a:prstGeom>
          <a:noFill/>
          <a:ln w="9525">
            <a:solidFill>
              <a:schemeClr val="bg1"/>
            </a:solidFill>
            <a:miter lim="800000"/>
            <a:headEnd/>
            <a:tailEnd/>
          </a:ln>
        </p:spPr>
        <p:txBody>
          <a:bodyPr/>
          <a:lstStyle/>
          <a:p>
            <a:pPr marL="0" lvl="1" indent="-285750">
              <a:buClr>
                <a:srgbClr val="C00000"/>
              </a:buClr>
              <a:buFont typeface="Wingdings" panose="05000000000000000000" pitchFamily="2" charset="2"/>
              <a:buChar char="Ø"/>
              <a:defRPr/>
            </a:pPr>
            <a:r>
              <a:rPr lang="zh-CN" altLang="zh-CN" sz="1600" b="1" kern="0" dirty="0">
                <a:latin typeface="+mj-ea"/>
                <a:ea typeface="+mj-ea"/>
              </a:rPr>
              <a:t>第一安全级等于第二安全级。</a:t>
            </a:r>
            <a:endParaRPr lang="zh-CN" altLang="en-US" sz="1600" b="1" kern="0" dirty="0">
              <a:latin typeface="+mj-ea"/>
              <a:ea typeface="+mj-ea"/>
            </a:endParaRPr>
          </a:p>
        </p:txBody>
      </p:sp>
      <p:sp>
        <p:nvSpPr>
          <p:cNvPr id="12" name="内容占位符 2">
            <a:extLst>
              <a:ext uri="{FF2B5EF4-FFF2-40B4-BE49-F238E27FC236}">
                <a16:creationId xmlns:a16="http://schemas.microsoft.com/office/drawing/2014/main" id="{8C367790-03C7-4B82-83C8-3E282980ACBC}"/>
              </a:ext>
            </a:extLst>
          </p:cNvPr>
          <p:cNvSpPr txBox="1">
            <a:spLocks/>
          </p:cNvSpPr>
          <p:nvPr/>
        </p:nvSpPr>
        <p:spPr bwMode="auto">
          <a:xfrm>
            <a:off x="928688" y="4286250"/>
            <a:ext cx="2143125" cy="357188"/>
          </a:xfrm>
          <a:prstGeom prst="rect">
            <a:avLst/>
          </a:prstGeom>
          <a:noFill/>
          <a:ln w="9525">
            <a:solidFill>
              <a:schemeClr val="bg1"/>
            </a:solidFill>
            <a:miter lim="800000"/>
            <a:headEnd/>
            <a:tailEnd/>
          </a:ln>
        </p:spPr>
        <p:txBody>
          <a:bodyPr/>
          <a:lstStyle/>
          <a:p>
            <a:pPr marL="0" lvl="1" indent="-285750">
              <a:buClr>
                <a:srgbClr val="C00000"/>
              </a:buClr>
              <a:buFont typeface="Wingdings" panose="05000000000000000000" pitchFamily="2" charset="2"/>
              <a:buChar char="Ø"/>
              <a:defRPr/>
            </a:pPr>
            <a:r>
              <a:rPr lang="zh-CN" altLang="zh-CN" sz="1600" b="1" kern="0" dirty="0">
                <a:latin typeface="+mj-ea"/>
                <a:ea typeface="+mj-ea"/>
              </a:rPr>
              <a:t>两个安全级无关。</a:t>
            </a:r>
            <a:endParaRPr lang="zh-CN" altLang="en-US" sz="1600" b="1" kern="0" dirty="0">
              <a:latin typeface="+mj-ea"/>
              <a:ea typeface="+mj-ea"/>
            </a:endParaRPr>
          </a:p>
        </p:txBody>
      </p:sp>
      <p:sp>
        <p:nvSpPr>
          <p:cNvPr id="13" name="标题 1">
            <a:extLst>
              <a:ext uri="{FF2B5EF4-FFF2-40B4-BE49-F238E27FC236}">
                <a16:creationId xmlns:a16="http://schemas.microsoft.com/office/drawing/2014/main" id="{E09532A1-36FE-475D-A1ED-30FA81AB158A}"/>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Tree>
  </p:cSld>
  <p:clrMapOvr>
    <a:masterClrMapping/>
  </p:clrMapOvr>
  <p:transition spd="med">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6F37B37C-A180-4024-B393-A8D4C92A5EA1}"/>
              </a:ext>
            </a:extLst>
          </p:cNvPr>
          <p:cNvSpPr>
            <a:spLocks noGrp="1"/>
          </p:cNvSpPr>
          <p:nvPr>
            <p:ph idx="1"/>
          </p:nvPr>
        </p:nvSpPr>
        <p:spPr>
          <a:xfrm>
            <a:off x="2714625" y="714375"/>
            <a:ext cx="2714625" cy="373063"/>
          </a:xfrm>
        </p:spPr>
        <p:txBody>
          <a:bodyPr/>
          <a:lstStyle/>
          <a:p>
            <a:pPr marL="0" indent="0">
              <a:buFont typeface="Wingdings" panose="05000000000000000000" pitchFamily="2" charset="2"/>
              <a:buNone/>
            </a:pPr>
            <a:r>
              <a:rPr lang="en-US" altLang="zh-CN" b="1">
                <a:solidFill>
                  <a:srgbClr val="0033CC"/>
                </a:solidFill>
              </a:rPr>
              <a:t>2) </a:t>
            </a:r>
            <a:r>
              <a:rPr lang="zh-CN" altLang="zh-CN" b="1">
                <a:solidFill>
                  <a:srgbClr val="0033CC"/>
                </a:solidFill>
              </a:rPr>
              <a:t>多级安全规则与</a:t>
            </a:r>
            <a:r>
              <a:rPr lang="en-US" altLang="zh-CN" b="1">
                <a:solidFill>
                  <a:srgbClr val="0033CC"/>
                </a:solidFill>
              </a:rPr>
              <a:t>BLP</a:t>
            </a:r>
            <a:r>
              <a:rPr lang="zh-CN" altLang="zh-CN" b="1">
                <a:solidFill>
                  <a:srgbClr val="0033CC"/>
                </a:solidFill>
              </a:rPr>
              <a:t>模型</a:t>
            </a:r>
            <a:endParaRPr lang="zh-CN" altLang="en-US" b="1">
              <a:solidFill>
                <a:srgbClr val="0033CC"/>
              </a:solidFill>
            </a:endParaRPr>
          </a:p>
        </p:txBody>
      </p:sp>
      <p:sp>
        <p:nvSpPr>
          <p:cNvPr id="4" name="内容占位符 2">
            <a:extLst>
              <a:ext uri="{FF2B5EF4-FFF2-40B4-BE49-F238E27FC236}">
                <a16:creationId xmlns:a16="http://schemas.microsoft.com/office/drawing/2014/main" id="{775E8A2F-F69A-4641-BFA3-09D2EC46462D}"/>
              </a:ext>
            </a:extLst>
          </p:cNvPr>
          <p:cNvSpPr txBox="1">
            <a:spLocks/>
          </p:cNvSpPr>
          <p:nvPr/>
        </p:nvSpPr>
        <p:spPr bwMode="auto">
          <a:xfrm>
            <a:off x="500063" y="1071563"/>
            <a:ext cx="8229600" cy="642937"/>
          </a:xfrm>
          <a:prstGeom prst="rect">
            <a:avLst/>
          </a:prstGeom>
          <a:noFill/>
          <a:ln w="9525">
            <a:noFill/>
            <a:miter lim="800000"/>
            <a:headEnd/>
            <a:tailEnd/>
          </a:ln>
        </p:spPr>
        <p:txBody>
          <a:bodyPr/>
          <a:lstStyle/>
          <a:p>
            <a:pPr marL="342900" indent="-342900">
              <a:lnSpc>
                <a:spcPts val="2300"/>
              </a:lnSpc>
              <a:buClr>
                <a:srgbClr val="C00000"/>
              </a:buClr>
              <a:buFont typeface="Wingdings" pitchFamily="2" charset="2"/>
              <a:buChar char="n"/>
              <a:defRPr/>
            </a:pPr>
            <a:r>
              <a:rPr lang="en-US" altLang="zh-CN" sz="1600" b="1" kern="0" dirty="0">
                <a:solidFill>
                  <a:srgbClr val="FF0000"/>
                </a:solidFill>
                <a:latin typeface="+mj-ea"/>
                <a:ea typeface="+mj-ea"/>
              </a:rPr>
              <a:t>BLP</a:t>
            </a:r>
            <a:r>
              <a:rPr lang="zh-CN" altLang="zh-CN" sz="1600" b="1" kern="0" dirty="0">
                <a:solidFill>
                  <a:srgbClr val="FF0000"/>
                </a:solidFill>
                <a:latin typeface="+mj-ea"/>
                <a:ea typeface="+mj-ea"/>
              </a:rPr>
              <a:t>模型的目标就是详细说明计算机的多级操作规则</a:t>
            </a:r>
            <a:r>
              <a:rPr lang="zh-CN" altLang="zh-CN" sz="1600" b="1" kern="0" dirty="0">
                <a:latin typeface="+mj-ea"/>
                <a:ea typeface="+mj-ea"/>
              </a:rPr>
              <a:t>。对军事安全策略的精确描述被称作是多级安全策略。</a:t>
            </a:r>
            <a:endParaRPr lang="zh-CN" altLang="en-US" sz="1600" b="1" kern="0" dirty="0">
              <a:latin typeface="+mj-ea"/>
              <a:ea typeface="+mj-ea"/>
            </a:endParaRPr>
          </a:p>
        </p:txBody>
      </p:sp>
      <p:sp>
        <p:nvSpPr>
          <p:cNvPr id="5" name="内容占位符 2">
            <a:extLst>
              <a:ext uri="{FF2B5EF4-FFF2-40B4-BE49-F238E27FC236}">
                <a16:creationId xmlns:a16="http://schemas.microsoft.com/office/drawing/2014/main" id="{9DA4545C-671C-46D8-A474-F3F6AC48D66E}"/>
              </a:ext>
            </a:extLst>
          </p:cNvPr>
          <p:cNvSpPr txBox="1">
            <a:spLocks/>
          </p:cNvSpPr>
          <p:nvPr/>
        </p:nvSpPr>
        <p:spPr bwMode="auto">
          <a:xfrm>
            <a:off x="2051050" y="1785938"/>
            <a:ext cx="2735263" cy="357187"/>
          </a:xfrm>
          <a:prstGeom prst="rect">
            <a:avLst/>
          </a:prstGeom>
          <a:noFill/>
          <a:ln w="9525">
            <a:solidFill>
              <a:srgbClr val="FF0000"/>
            </a:solidFill>
            <a:miter lim="800000"/>
            <a:headEnd/>
            <a:tailEnd/>
          </a:ln>
        </p:spPr>
        <p:txBody>
          <a:bodyPr/>
          <a:lstStyle/>
          <a:p>
            <a:pPr marL="342900" indent="-342900">
              <a:buClr>
                <a:srgbClr val="E46C0A"/>
              </a:buClr>
              <a:defRPr/>
            </a:pPr>
            <a:r>
              <a:rPr lang="en-US" altLang="zh-CN" sz="1600" b="1" kern="0" dirty="0">
                <a:solidFill>
                  <a:srgbClr val="FF0000"/>
                </a:solidFill>
                <a:latin typeface="+mj-ea"/>
                <a:ea typeface="+mj-ea"/>
              </a:rPr>
              <a:t>BLP</a:t>
            </a:r>
            <a:r>
              <a:rPr lang="zh-CN" altLang="zh-CN" sz="1600" b="1" kern="0" dirty="0">
                <a:solidFill>
                  <a:srgbClr val="FF0000"/>
                </a:solidFill>
                <a:latin typeface="+mj-ea"/>
                <a:ea typeface="+mj-ea"/>
              </a:rPr>
              <a:t>模型</a:t>
            </a:r>
            <a:r>
              <a:rPr lang="zh-CN" altLang="en-US" sz="1600" b="1" kern="0" dirty="0">
                <a:solidFill>
                  <a:srgbClr val="FF0000"/>
                </a:solidFill>
                <a:latin typeface="+mj-ea"/>
                <a:ea typeface="+mj-ea"/>
              </a:rPr>
              <a:t>的</a:t>
            </a:r>
            <a:r>
              <a:rPr lang="zh-CN" altLang="zh-CN" sz="1600" b="1" kern="0" dirty="0">
                <a:solidFill>
                  <a:srgbClr val="FF0000"/>
                </a:solidFill>
                <a:latin typeface="+mj-ea"/>
                <a:ea typeface="+mj-ea"/>
              </a:rPr>
              <a:t>两条基本的规则</a:t>
            </a:r>
            <a:endParaRPr lang="zh-CN" altLang="en-US" sz="1600" b="1" kern="0" dirty="0">
              <a:solidFill>
                <a:srgbClr val="FF0000"/>
              </a:solidFill>
              <a:latin typeface="+mj-ea"/>
              <a:ea typeface="+mj-ea"/>
            </a:endParaRPr>
          </a:p>
        </p:txBody>
      </p:sp>
      <p:sp>
        <p:nvSpPr>
          <p:cNvPr id="7" name="TextBox 6">
            <a:extLst>
              <a:ext uri="{FF2B5EF4-FFF2-40B4-BE49-F238E27FC236}">
                <a16:creationId xmlns:a16="http://schemas.microsoft.com/office/drawing/2014/main" id="{56EF70FD-66FE-48BC-BDBE-FCF251E67A25}"/>
              </a:ext>
            </a:extLst>
          </p:cNvPr>
          <p:cNvSpPr txBox="1"/>
          <p:nvPr/>
        </p:nvSpPr>
        <p:spPr>
          <a:xfrm>
            <a:off x="5500688" y="2286000"/>
            <a:ext cx="3643312" cy="1784350"/>
          </a:xfrm>
          <a:prstGeom prst="rect">
            <a:avLst/>
          </a:prstGeom>
          <a:solidFill>
            <a:schemeClr val="accent3">
              <a:lumMod val="40000"/>
              <a:lumOff val="60000"/>
            </a:schemeClr>
          </a:solidFill>
        </p:spPr>
        <p:txBody>
          <a:bodyPr>
            <a:spAutoFit/>
          </a:bodyPr>
          <a:lstStyle/>
          <a:p>
            <a:pPr marL="324000">
              <a:lnSpc>
                <a:spcPts val="2200"/>
              </a:lnSpc>
              <a:defRPr/>
            </a:pPr>
            <a:r>
              <a:rPr lang="en-US" altLang="zh-CN" sz="1600" b="1" kern="0" dirty="0">
                <a:latin typeface="+mj-ea"/>
              </a:rPr>
              <a:t>      </a:t>
            </a:r>
            <a:r>
              <a:rPr lang="zh-CN" altLang="zh-CN" sz="1600" b="1" kern="0" dirty="0">
                <a:latin typeface="+mj-ea"/>
              </a:rPr>
              <a:t>一个主体对客体进行写访问的必要条件是客体的安全级支配主体的安全级，即客体的保密级别不小于主体的保密级别，客体的范畴集合包含主体的全部范畴。</a:t>
            </a:r>
            <a:r>
              <a:rPr lang="zh-CN" altLang="zh-CN" sz="1600" b="1" kern="0" dirty="0">
                <a:solidFill>
                  <a:srgbClr val="FF0000"/>
                </a:solidFill>
                <a:latin typeface="+mj-ea"/>
              </a:rPr>
              <a:t>即主体只能向上</a:t>
            </a:r>
            <a:r>
              <a:rPr lang="zh-CN" altLang="zh-CN" sz="1600" b="1" kern="0" dirty="0">
                <a:solidFill>
                  <a:srgbClr val="FF0000"/>
                </a:solidFill>
                <a:effectLst>
                  <a:outerShdw blurRad="38100" dist="38100" dir="2700000" algn="tl">
                    <a:srgbClr val="000000">
                      <a:alpha val="43137"/>
                    </a:srgbClr>
                  </a:outerShdw>
                </a:effectLst>
                <a:latin typeface="+mj-ea"/>
              </a:rPr>
              <a:t>写</a:t>
            </a:r>
            <a:r>
              <a:rPr lang="zh-CN" altLang="en-US" sz="1600" b="1" kern="0" dirty="0">
                <a:solidFill>
                  <a:srgbClr val="FF0000"/>
                </a:solidFill>
                <a:latin typeface="+mj-ea"/>
              </a:rPr>
              <a:t>客体</a:t>
            </a:r>
            <a:r>
              <a:rPr lang="zh-CN" altLang="zh-CN" sz="1600" b="1" kern="0" dirty="0">
                <a:solidFill>
                  <a:srgbClr val="FF0000"/>
                </a:solidFill>
                <a:latin typeface="+mj-ea"/>
              </a:rPr>
              <a:t>，不能向下</a:t>
            </a:r>
            <a:r>
              <a:rPr lang="zh-CN" altLang="zh-CN" sz="1600" b="1" kern="0" dirty="0">
                <a:solidFill>
                  <a:srgbClr val="FF0000"/>
                </a:solidFill>
                <a:effectLst>
                  <a:outerShdw blurRad="38100" dist="38100" dir="2700000" algn="tl">
                    <a:srgbClr val="000000">
                      <a:alpha val="43137"/>
                    </a:srgbClr>
                  </a:outerShdw>
                </a:effectLst>
                <a:latin typeface="+mj-ea"/>
              </a:rPr>
              <a:t>写</a:t>
            </a:r>
            <a:r>
              <a:rPr lang="zh-CN" altLang="en-US" sz="1600" b="1" kern="0" dirty="0">
                <a:solidFill>
                  <a:srgbClr val="FF0000"/>
                </a:solidFill>
                <a:latin typeface="+mj-ea"/>
              </a:rPr>
              <a:t>客体</a:t>
            </a:r>
            <a:r>
              <a:rPr lang="zh-CN" altLang="zh-CN" sz="1600" b="1" kern="0" dirty="0">
                <a:solidFill>
                  <a:srgbClr val="FF0000"/>
                </a:solidFill>
                <a:latin typeface="+mj-ea"/>
              </a:rPr>
              <a:t>。</a:t>
            </a:r>
            <a:endParaRPr lang="zh-CN" altLang="en-US" sz="1400" b="1" dirty="0">
              <a:solidFill>
                <a:srgbClr val="FF0000"/>
              </a:solidFill>
              <a:latin typeface="+mj-ea"/>
              <a:ea typeface="+mj-ea"/>
            </a:endParaRPr>
          </a:p>
        </p:txBody>
      </p:sp>
      <p:sp>
        <p:nvSpPr>
          <p:cNvPr id="8" name="TextBox 7">
            <a:extLst>
              <a:ext uri="{FF2B5EF4-FFF2-40B4-BE49-F238E27FC236}">
                <a16:creationId xmlns:a16="http://schemas.microsoft.com/office/drawing/2014/main" id="{51CF2126-0B4F-420F-94A5-B7C6FC0443A3}"/>
              </a:ext>
            </a:extLst>
          </p:cNvPr>
          <p:cNvSpPr txBox="1"/>
          <p:nvPr/>
        </p:nvSpPr>
        <p:spPr>
          <a:xfrm>
            <a:off x="928688" y="2286000"/>
            <a:ext cx="3643312" cy="1784350"/>
          </a:xfrm>
          <a:prstGeom prst="rect">
            <a:avLst/>
          </a:prstGeom>
          <a:solidFill>
            <a:schemeClr val="accent5">
              <a:lumMod val="40000"/>
              <a:lumOff val="60000"/>
            </a:schemeClr>
          </a:solidFill>
        </p:spPr>
        <p:txBody>
          <a:bodyPr>
            <a:spAutoFit/>
          </a:bodyPr>
          <a:lstStyle/>
          <a:p>
            <a:pPr marL="324000">
              <a:lnSpc>
                <a:spcPts val="2200"/>
              </a:lnSpc>
              <a:defRPr/>
            </a:pPr>
            <a:r>
              <a:rPr lang="en-US" altLang="zh-CN" sz="1600" b="1" kern="0" dirty="0">
                <a:latin typeface="+mj-ea"/>
              </a:rPr>
              <a:t>      </a:t>
            </a:r>
            <a:r>
              <a:rPr lang="zh-CN" altLang="zh-CN" sz="1600" b="1" kern="0" dirty="0">
                <a:latin typeface="+mj-ea"/>
              </a:rPr>
              <a:t>一个主体对客体进行读访问的必要条件是主体的安全级支配客体的安全级，即主体的保密级别不小于客体的保密级别，主体的范畴集合包含客体的全部范畴。</a:t>
            </a:r>
            <a:r>
              <a:rPr lang="zh-CN" altLang="zh-CN" sz="1600" b="1" kern="0" dirty="0">
                <a:solidFill>
                  <a:srgbClr val="FF0000"/>
                </a:solidFill>
                <a:latin typeface="+mj-ea"/>
              </a:rPr>
              <a:t>即主体只能向下</a:t>
            </a:r>
            <a:r>
              <a:rPr lang="zh-CN" altLang="zh-CN" sz="1600" b="1" kern="0" dirty="0">
                <a:solidFill>
                  <a:srgbClr val="FF0000"/>
                </a:solidFill>
                <a:effectLst>
                  <a:outerShdw blurRad="38100" dist="38100" dir="2700000" algn="tl">
                    <a:srgbClr val="000000">
                      <a:alpha val="43137"/>
                    </a:srgbClr>
                  </a:outerShdw>
                </a:effectLst>
                <a:latin typeface="+mj-ea"/>
              </a:rPr>
              <a:t>读</a:t>
            </a:r>
            <a:r>
              <a:rPr lang="zh-CN" altLang="en-US" sz="1600" b="1" kern="0" dirty="0">
                <a:solidFill>
                  <a:srgbClr val="FF0000"/>
                </a:solidFill>
                <a:latin typeface="+mj-ea"/>
              </a:rPr>
              <a:t>客体</a:t>
            </a:r>
            <a:r>
              <a:rPr lang="zh-CN" altLang="zh-CN" sz="1600" b="1" kern="0" dirty="0">
                <a:solidFill>
                  <a:srgbClr val="FF0000"/>
                </a:solidFill>
                <a:latin typeface="+mj-ea"/>
              </a:rPr>
              <a:t>，不能向上</a:t>
            </a:r>
            <a:r>
              <a:rPr lang="zh-CN" altLang="zh-CN" sz="1600" b="1" kern="0" dirty="0">
                <a:solidFill>
                  <a:srgbClr val="FF0000"/>
                </a:solidFill>
                <a:effectLst>
                  <a:outerShdw blurRad="38100" dist="38100" dir="2700000" algn="tl">
                    <a:srgbClr val="000000">
                      <a:alpha val="43137"/>
                    </a:srgbClr>
                  </a:outerShdw>
                </a:effectLst>
                <a:latin typeface="+mj-ea"/>
              </a:rPr>
              <a:t>读</a:t>
            </a:r>
            <a:r>
              <a:rPr lang="zh-CN" altLang="en-US" sz="1600" b="1" kern="0" dirty="0">
                <a:solidFill>
                  <a:srgbClr val="FF0000"/>
                </a:solidFill>
                <a:latin typeface="+mj-ea"/>
              </a:rPr>
              <a:t>客体</a:t>
            </a:r>
            <a:r>
              <a:rPr lang="zh-CN" altLang="zh-CN" sz="1600" b="1" kern="0" dirty="0">
                <a:solidFill>
                  <a:srgbClr val="FF0000"/>
                </a:solidFill>
                <a:latin typeface="+mj-ea"/>
              </a:rPr>
              <a:t>。</a:t>
            </a:r>
            <a:endParaRPr lang="zh-CN" altLang="en-US" sz="1400" b="1" dirty="0">
              <a:solidFill>
                <a:srgbClr val="FF0000"/>
              </a:solidFill>
              <a:latin typeface="+mj-ea"/>
            </a:endParaRPr>
          </a:p>
        </p:txBody>
      </p:sp>
      <p:sp>
        <p:nvSpPr>
          <p:cNvPr id="9" name="泪滴形 8">
            <a:extLst>
              <a:ext uri="{FF2B5EF4-FFF2-40B4-BE49-F238E27FC236}">
                <a16:creationId xmlns:a16="http://schemas.microsoft.com/office/drawing/2014/main" id="{FE8D6121-1BC3-4B22-8C9D-610E750D7C2F}"/>
              </a:ext>
            </a:extLst>
          </p:cNvPr>
          <p:cNvSpPr/>
          <p:nvPr/>
        </p:nvSpPr>
        <p:spPr bwMode="auto">
          <a:xfrm>
            <a:off x="0" y="1928808"/>
            <a:ext cx="1285852" cy="1143008"/>
          </a:xfrm>
          <a:prstGeom prst="teardrop">
            <a:avLst>
              <a:gd name="adj" fmla="val 102038"/>
            </a:avLst>
          </a:prstGeom>
          <a:solidFill>
            <a:schemeClr val="accent5">
              <a:lumMod val="75000"/>
            </a:schemeClr>
          </a:solidFill>
          <a:ln w="38100" cap="flat" cmpd="sng" algn="ctr">
            <a:solidFill>
              <a:schemeClr val="bg1"/>
            </a:solidFill>
            <a:prstDash val="solid"/>
            <a:round/>
            <a:headEnd type="none" w="med" len="med"/>
            <a:tailEnd type="none" w="med" len="med"/>
          </a:ln>
          <a:effectLst>
            <a:reflection blurRad="6350" stA="50000" endA="300" endPos="55000" dir="5400000" sy="-100000" algn="bl" rotWithShape="0"/>
          </a:effectLst>
        </p:spPr>
        <p:txBody>
          <a:bodyPr wrap="none" anchor="ctr"/>
          <a:lstStyle/>
          <a:p>
            <a:pPr algn="ctr">
              <a:defRPr/>
            </a:pPr>
            <a:r>
              <a:rPr lang="zh-CN" altLang="zh-CN" sz="1800" b="1" kern="0" dirty="0">
                <a:solidFill>
                  <a:schemeClr val="bg1"/>
                </a:solidFill>
                <a:latin typeface="+mj-ea"/>
              </a:rPr>
              <a:t>简单安全</a:t>
            </a:r>
            <a:endParaRPr lang="en-US" altLang="zh-CN" sz="1800" b="1" kern="0" dirty="0">
              <a:solidFill>
                <a:schemeClr val="bg1"/>
              </a:solidFill>
              <a:latin typeface="+mj-ea"/>
            </a:endParaRPr>
          </a:p>
          <a:p>
            <a:pPr algn="ctr">
              <a:defRPr/>
            </a:pPr>
            <a:r>
              <a:rPr lang="zh-CN" altLang="zh-CN" sz="1800" b="1" kern="0" dirty="0">
                <a:solidFill>
                  <a:schemeClr val="bg1"/>
                </a:solidFill>
                <a:latin typeface="+mj-ea"/>
              </a:rPr>
              <a:t>特性规则</a:t>
            </a:r>
            <a:endParaRPr lang="zh-CN" altLang="en-US" sz="1200" b="1" dirty="0">
              <a:solidFill>
                <a:schemeClr val="bg1"/>
              </a:solidFill>
            </a:endParaRPr>
          </a:p>
        </p:txBody>
      </p:sp>
      <p:sp>
        <p:nvSpPr>
          <p:cNvPr id="11" name="泪滴形 10">
            <a:extLst>
              <a:ext uri="{FF2B5EF4-FFF2-40B4-BE49-F238E27FC236}">
                <a16:creationId xmlns:a16="http://schemas.microsoft.com/office/drawing/2014/main" id="{5022E87E-035F-4C96-B2B2-5052D7A831EF}"/>
              </a:ext>
            </a:extLst>
          </p:cNvPr>
          <p:cNvSpPr/>
          <p:nvPr/>
        </p:nvSpPr>
        <p:spPr bwMode="auto">
          <a:xfrm>
            <a:off x="4714876" y="1714494"/>
            <a:ext cx="1285852" cy="1143008"/>
          </a:xfrm>
          <a:prstGeom prst="teardrop">
            <a:avLst>
              <a:gd name="adj" fmla="val 102038"/>
            </a:avLst>
          </a:prstGeom>
          <a:solidFill>
            <a:schemeClr val="accent3"/>
          </a:solidFill>
          <a:ln w="38100" cap="flat" cmpd="sng" algn="ctr">
            <a:solidFill>
              <a:schemeClr val="bg1"/>
            </a:solidFill>
            <a:prstDash val="solid"/>
            <a:round/>
            <a:headEnd type="none" w="med" len="med"/>
            <a:tailEnd type="none" w="med" len="med"/>
          </a:ln>
          <a:effectLst>
            <a:reflection blurRad="6350" stA="50000" endA="300" endPos="55000" dir="5400000" sy="-100000" algn="bl" rotWithShape="0"/>
          </a:effectLst>
        </p:spPr>
        <p:txBody>
          <a:bodyPr wrap="none" anchor="ctr"/>
          <a:lstStyle/>
          <a:p>
            <a:pPr algn="ctr">
              <a:defRPr/>
            </a:pPr>
            <a:r>
              <a:rPr lang="zh-CN" altLang="zh-CN" sz="1800" b="1" kern="0" dirty="0">
                <a:solidFill>
                  <a:schemeClr val="bg1"/>
                </a:solidFill>
                <a:latin typeface="+mj-ea"/>
              </a:rPr>
              <a:t>特性规则</a:t>
            </a:r>
            <a:endParaRPr lang="zh-CN" altLang="en-US" sz="1200" b="1" dirty="0">
              <a:solidFill>
                <a:schemeClr val="bg1"/>
              </a:solidFill>
            </a:endParaRPr>
          </a:p>
        </p:txBody>
      </p:sp>
      <p:sp>
        <p:nvSpPr>
          <p:cNvPr id="10" name="标题 1">
            <a:extLst>
              <a:ext uri="{FF2B5EF4-FFF2-40B4-BE49-F238E27FC236}">
                <a16:creationId xmlns:a16="http://schemas.microsoft.com/office/drawing/2014/main" id="{4A0CAEA0-C358-4855-8422-5B47D3E49C40}"/>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12" name="标题 1">
            <a:extLst>
              <a:ext uri="{FF2B5EF4-FFF2-40B4-BE49-F238E27FC236}">
                <a16:creationId xmlns:a16="http://schemas.microsoft.com/office/drawing/2014/main" id="{4BB5A632-5A15-43BC-8A42-685157384748}"/>
              </a:ext>
            </a:extLst>
          </p:cNvPr>
          <p:cNvSpPr txBox="1">
            <a:spLocks/>
          </p:cNvSpPr>
          <p:nvPr/>
        </p:nvSpPr>
        <p:spPr>
          <a:xfrm>
            <a:off x="285720" y="571486"/>
            <a:ext cx="250033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强制访问控制</a:t>
            </a:r>
          </a:p>
        </p:txBody>
      </p:sp>
    </p:spTree>
  </p:cSld>
  <p:clrMapOvr>
    <a:masterClrMapping/>
  </p:clrMapOvr>
  <p:transition spd="med">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a:extLst>
              <a:ext uri="{FF2B5EF4-FFF2-40B4-BE49-F238E27FC236}">
                <a16:creationId xmlns:a16="http://schemas.microsoft.com/office/drawing/2014/main" id="{230D8CA3-CFFF-4388-9055-59F0ADB890FF}"/>
              </a:ext>
            </a:extLst>
          </p:cNvPr>
          <p:cNvSpPr>
            <a:spLocks noGrp="1"/>
          </p:cNvSpPr>
          <p:nvPr>
            <p:ph idx="1"/>
          </p:nvPr>
        </p:nvSpPr>
        <p:spPr>
          <a:xfrm>
            <a:off x="2714625" y="571500"/>
            <a:ext cx="1500188" cy="444500"/>
          </a:xfrm>
        </p:spPr>
        <p:txBody>
          <a:bodyPr/>
          <a:lstStyle/>
          <a:p>
            <a:pPr marL="0" indent="0">
              <a:buFont typeface="Wingdings" panose="05000000000000000000" pitchFamily="2" charset="2"/>
              <a:buNone/>
            </a:pPr>
            <a:r>
              <a:rPr lang="en-US" altLang="zh-CN" sz="1800" b="1">
                <a:solidFill>
                  <a:srgbClr val="FF0000"/>
                </a:solidFill>
              </a:rPr>
              <a:t>2.</a:t>
            </a:r>
            <a:r>
              <a:rPr lang="zh-CN" altLang="zh-CN" sz="1800" b="1">
                <a:solidFill>
                  <a:srgbClr val="FF0000"/>
                </a:solidFill>
              </a:rPr>
              <a:t>实现举例</a:t>
            </a:r>
            <a:endParaRPr lang="zh-CN" altLang="en-US" sz="1800" b="1">
              <a:solidFill>
                <a:srgbClr val="FF0000"/>
              </a:solidFill>
            </a:endParaRPr>
          </a:p>
        </p:txBody>
      </p:sp>
      <p:sp>
        <p:nvSpPr>
          <p:cNvPr id="4" name="内容占位符 2">
            <a:extLst>
              <a:ext uri="{FF2B5EF4-FFF2-40B4-BE49-F238E27FC236}">
                <a16:creationId xmlns:a16="http://schemas.microsoft.com/office/drawing/2014/main" id="{B954F8C8-7201-4B61-BC3D-CC31DE900770}"/>
              </a:ext>
            </a:extLst>
          </p:cNvPr>
          <p:cNvSpPr txBox="1">
            <a:spLocks/>
          </p:cNvSpPr>
          <p:nvPr/>
        </p:nvSpPr>
        <p:spPr bwMode="auto">
          <a:xfrm>
            <a:off x="428625" y="1000125"/>
            <a:ext cx="8229600" cy="3681413"/>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Ø"/>
              <a:defRPr/>
            </a:pPr>
            <a:r>
              <a:rPr lang="en-US" altLang="zh-CN" sz="1600" b="1" kern="0" dirty="0">
                <a:latin typeface="+mj-ea"/>
                <a:ea typeface="+mj-ea"/>
              </a:rPr>
              <a:t>UNIX SVR 4.1ES</a:t>
            </a:r>
            <a:r>
              <a:rPr lang="zh-CN" altLang="zh-CN" sz="1600" b="1" kern="0" dirty="0">
                <a:latin typeface="+mj-ea"/>
                <a:ea typeface="+mj-ea"/>
              </a:rPr>
              <a:t>分别对系统中的主体和客体赋予了相应的安全级，并采用了</a:t>
            </a:r>
            <a:r>
              <a:rPr lang="en-US" altLang="zh-CN" sz="1600" b="1" kern="0" dirty="0">
                <a:latin typeface="+mj-ea"/>
                <a:ea typeface="+mj-ea"/>
              </a:rPr>
              <a:t>BLP</a:t>
            </a:r>
            <a:r>
              <a:rPr lang="zh-CN" altLang="zh-CN" sz="1600" b="1" kern="0" dirty="0">
                <a:latin typeface="+mj-ea"/>
                <a:ea typeface="+mj-ea"/>
              </a:rPr>
              <a:t>模型对应的多级安全规则。</a:t>
            </a:r>
          </a:p>
          <a:p>
            <a:pPr>
              <a:lnSpc>
                <a:spcPct val="150000"/>
              </a:lnSpc>
              <a:buClr>
                <a:srgbClr val="C00000"/>
              </a:buClr>
              <a:defRPr/>
            </a:pPr>
            <a:r>
              <a:rPr lang="en-US" altLang="zh-CN" sz="1600" b="1" kern="0" dirty="0">
                <a:solidFill>
                  <a:srgbClr val="0033CC"/>
                </a:solidFill>
                <a:latin typeface="+mj-ea"/>
                <a:ea typeface="+mj-ea"/>
              </a:rPr>
              <a:t>1) </a:t>
            </a:r>
            <a:r>
              <a:rPr lang="zh-CN" altLang="zh-CN" sz="1600" b="1" kern="0" dirty="0">
                <a:solidFill>
                  <a:srgbClr val="0033CC"/>
                </a:solidFill>
                <a:latin typeface="+mj-ea"/>
                <a:ea typeface="+mj-ea"/>
              </a:rPr>
              <a:t>安全级赋值</a:t>
            </a:r>
          </a:p>
          <a:p>
            <a:pPr marL="342900" indent="-342900">
              <a:lnSpc>
                <a:spcPct val="150000"/>
              </a:lnSpc>
              <a:buClr>
                <a:srgbClr val="C00000"/>
              </a:buClr>
              <a:buFont typeface="Wingdings" pitchFamily="2" charset="2"/>
              <a:buChar char="Ø"/>
              <a:defRPr/>
            </a:pPr>
            <a:r>
              <a:rPr lang="en-US" altLang="zh-CN" sz="1600" b="1" kern="0" dirty="0">
                <a:latin typeface="+mj-ea"/>
                <a:ea typeface="+mj-ea"/>
              </a:rPr>
              <a:t>1) </a:t>
            </a:r>
            <a:r>
              <a:rPr lang="zh-CN" altLang="zh-CN" sz="1600" b="1" kern="0" dirty="0">
                <a:latin typeface="+mj-ea"/>
                <a:ea typeface="+mj-ea"/>
              </a:rPr>
              <a:t>主体的安全级</a:t>
            </a:r>
            <a:endParaRPr lang="en-US" altLang="zh-CN" sz="1600" b="1" kern="0" dirty="0">
              <a:latin typeface="+mj-ea"/>
              <a:ea typeface="+mj-ea"/>
            </a:endParaRPr>
          </a:p>
          <a:p>
            <a:pPr marL="342900" indent="-342900">
              <a:lnSpc>
                <a:spcPct val="150000"/>
              </a:lnSpc>
              <a:buClr>
                <a:srgbClr val="C00000"/>
              </a:buClr>
              <a:buFont typeface="Wingdings" pitchFamily="2" charset="2"/>
              <a:buChar char="Ø"/>
              <a:defRPr/>
            </a:pPr>
            <a:r>
              <a:rPr lang="en-US" altLang="zh-CN" sz="1600" b="1" kern="0" dirty="0">
                <a:latin typeface="+mj-ea"/>
                <a:ea typeface="+mj-ea"/>
              </a:rPr>
              <a:t>2) </a:t>
            </a:r>
            <a:r>
              <a:rPr lang="zh-CN" altLang="zh-CN" sz="1600" b="1" kern="0" dirty="0">
                <a:latin typeface="+mj-ea"/>
                <a:ea typeface="+mj-ea"/>
              </a:rPr>
              <a:t>客体的安全级</a:t>
            </a:r>
          </a:p>
          <a:p>
            <a:pPr marL="342900" indent="-342900">
              <a:lnSpc>
                <a:spcPct val="150000"/>
              </a:lnSpc>
              <a:buClr>
                <a:srgbClr val="C00000"/>
              </a:buClr>
              <a:buFont typeface="Wingdings" pitchFamily="2" charset="2"/>
              <a:buChar char="Ø"/>
              <a:defRPr/>
            </a:pPr>
            <a:r>
              <a:rPr lang="en-US" altLang="zh-CN" sz="1600" b="1" kern="0" dirty="0">
                <a:latin typeface="+mj-ea"/>
                <a:ea typeface="+mj-ea"/>
              </a:rPr>
              <a:t>3) </a:t>
            </a:r>
            <a:r>
              <a:rPr lang="zh-CN" altLang="zh-CN" sz="1600" b="1" kern="0" dirty="0">
                <a:latin typeface="+mj-ea"/>
                <a:ea typeface="+mj-ea"/>
              </a:rPr>
              <a:t>设备的安全级</a:t>
            </a:r>
            <a:endParaRPr lang="en-US" altLang="zh-CN" sz="1600" b="1" kern="0" dirty="0">
              <a:latin typeface="+mj-ea"/>
              <a:ea typeface="+mj-ea"/>
            </a:endParaRPr>
          </a:p>
          <a:p>
            <a:pPr>
              <a:lnSpc>
                <a:spcPct val="150000"/>
              </a:lnSpc>
              <a:buClr>
                <a:srgbClr val="C00000"/>
              </a:buClr>
              <a:defRPr/>
            </a:pPr>
            <a:r>
              <a:rPr lang="en-US" altLang="zh-CN" sz="1600" b="1" kern="0" dirty="0">
                <a:solidFill>
                  <a:srgbClr val="0033CC"/>
                </a:solidFill>
                <a:latin typeface="+mj-ea"/>
                <a:ea typeface="+mj-ea"/>
              </a:rPr>
              <a:t>2) </a:t>
            </a:r>
            <a:r>
              <a:rPr lang="zh-CN" altLang="zh-CN" sz="1600" b="1" kern="0" dirty="0">
                <a:solidFill>
                  <a:srgbClr val="0033CC"/>
                </a:solidFill>
                <a:latin typeface="+mj-ea"/>
                <a:ea typeface="+mj-ea"/>
              </a:rPr>
              <a:t>强制访问控制规则</a:t>
            </a:r>
          </a:p>
          <a:p>
            <a:pPr>
              <a:lnSpc>
                <a:spcPct val="150000"/>
              </a:lnSpc>
              <a:buClr>
                <a:srgbClr val="C00000"/>
              </a:buClr>
              <a:buFont typeface="Wingdings" pitchFamily="2" charset="2"/>
              <a:buChar char="Ø"/>
              <a:defRPr/>
            </a:pPr>
            <a:r>
              <a:rPr lang="en-US" altLang="zh-CN" sz="1600" b="1" kern="0" dirty="0">
                <a:latin typeface="+mj-ea"/>
                <a:ea typeface="+mj-ea"/>
              </a:rPr>
              <a:t>  </a:t>
            </a:r>
            <a:r>
              <a:rPr lang="zh-CN" altLang="zh-CN" sz="1600" b="1" kern="0" dirty="0">
                <a:solidFill>
                  <a:srgbClr val="FF0000"/>
                </a:solidFill>
                <a:latin typeface="+mj-ea"/>
                <a:ea typeface="+mj-ea"/>
              </a:rPr>
              <a:t>这里分别以</a:t>
            </a:r>
            <a:r>
              <a:rPr lang="en-US" altLang="zh-CN" sz="1600" b="1" kern="0" dirty="0">
                <a:solidFill>
                  <a:srgbClr val="0033CC"/>
                </a:solidFill>
                <a:latin typeface="+mj-ea"/>
                <a:ea typeface="+mj-ea"/>
              </a:rPr>
              <a:t>CLASS(S)</a:t>
            </a:r>
            <a:r>
              <a:rPr lang="zh-CN" altLang="zh-CN" sz="1600" b="1" kern="0" dirty="0">
                <a:solidFill>
                  <a:srgbClr val="FF0000"/>
                </a:solidFill>
                <a:latin typeface="+mj-ea"/>
                <a:ea typeface="+mj-ea"/>
              </a:rPr>
              <a:t>、</a:t>
            </a:r>
            <a:r>
              <a:rPr lang="en-US" altLang="zh-CN" sz="1600" b="1" kern="0" dirty="0">
                <a:solidFill>
                  <a:srgbClr val="0033CC"/>
                </a:solidFill>
                <a:latin typeface="+mj-ea"/>
                <a:ea typeface="+mj-ea"/>
              </a:rPr>
              <a:t>CLASS(O)</a:t>
            </a:r>
            <a:r>
              <a:rPr lang="zh-CN" altLang="zh-CN" sz="1600" b="1" kern="0" dirty="0">
                <a:solidFill>
                  <a:srgbClr val="FF0000"/>
                </a:solidFill>
                <a:latin typeface="+mj-ea"/>
                <a:ea typeface="+mj-ea"/>
              </a:rPr>
              <a:t>表示</a:t>
            </a:r>
            <a:r>
              <a:rPr lang="zh-CN" altLang="zh-CN" sz="1600" b="1" kern="0" dirty="0">
                <a:solidFill>
                  <a:srgbClr val="0033CC"/>
                </a:solidFill>
                <a:latin typeface="+mj-ea"/>
                <a:ea typeface="+mj-ea"/>
              </a:rPr>
              <a:t>主体</a:t>
            </a:r>
            <a:r>
              <a:rPr lang="zh-CN" altLang="zh-CN" sz="1600" b="1" kern="0" dirty="0">
                <a:solidFill>
                  <a:srgbClr val="FF0000"/>
                </a:solidFill>
                <a:latin typeface="+mj-ea"/>
                <a:ea typeface="+mj-ea"/>
              </a:rPr>
              <a:t>与</a:t>
            </a:r>
            <a:r>
              <a:rPr lang="zh-CN" altLang="zh-CN" sz="1600" b="1" kern="0" dirty="0">
                <a:solidFill>
                  <a:srgbClr val="0033CC"/>
                </a:solidFill>
                <a:latin typeface="+mj-ea"/>
                <a:ea typeface="+mj-ea"/>
              </a:rPr>
              <a:t>客体</a:t>
            </a:r>
            <a:r>
              <a:rPr lang="zh-CN" altLang="zh-CN" sz="1600" b="1" kern="0" dirty="0">
                <a:solidFill>
                  <a:srgbClr val="FF0000"/>
                </a:solidFill>
                <a:latin typeface="+mj-ea"/>
                <a:ea typeface="+mj-ea"/>
              </a:rPr>
              <a:t>的</a:t>
            </a:r>
            <a:r>
              <a:rPr lang="zh-CN" altLang="zh-CN" sz="1600" b="1" kern="0" dirty="0">
                <a:solidFill>
                  <a:srgbClr val="0033CC"/>
                </a:solidFill>
                <a:latin typeface="+mj-ea"/>
                <a:ea typeface="+mj-ea"/>
              </a:rPr>
              <a:t>安全级</a:t>
            </a:r>
            <a:r>
              <a:rPr lang="zh-CN" altLang="zh-CN" sz="1600" b="1" kern="0" dirty="0">
                <a:solidFill>
                  <a:srgbClr val="FF0000"/>
                </a:solidFill>
                <a:latin typeface="+mj-ea"/>
                <a:ea typeface="+mj-ea"/>
              </a:rPr>
              <a:t>，强制访问控制规则为：</a:t>
            </a:r>
          </a:p>
          <a:p>
            <a:pPr marL="342900" indent="-342900">
              <a:lnSpc>
                <a:spcPct val="150000"/>
              </a:lnSpc>
              <a:buClr>
                <a:srgbClr val="C00000"/>
              </a:buClr>
              <a:buFont typeface="Wingdings" pitchFamily="2" charset="2"/>
              <a:buChar char="Ø"/>
              <a:defRPr/>
            </a:pPr>
            <a:r>
              <a:rPr lang="en-US" altLang="zh-CN" sz="1600" b="1" kern="0" dirty="0">
                <a:solidFill>
                  <a:srgbClr val="FF0000"/>
                </a:solidFill>
                <a:latin typeface="+mj-ea"/>
                <a:ea typeface="+mj-ea"/>
              </a:rPr>
              <a:t>if  </a:t>
            </a:r>
            <a:r>
              <a:rPr lang="en-US" altLang="zh-CN" sz="1600" b="1" kern="0" dirty="0">
                <a:solidFill>
                  <a:srgbClr val="0033CC"/>
                </a:solidFill>
                <a:latin typeface="+mj-ea"/>
                <a:ea typeface="+mj-ea"/>
              </a:rPr>
              <a:t>CLASS(S)&gt;=CLASS(O)  </a:t>
            </a:r>
            <a:r>
              <a:rPr lang="en-US" altLang="zh-CN" sz="1600" b="1" kern="0" dirty="0">
                <a:solidFill>
                  <a:srgbClr val="FF0000"/>
                </a:solidFill>
                <a:latin typeface="+mj-ea"/>
                <a:ea typeface="+mj-ea"/>
              </a:rPr>
              <a:t>then  </a:t>
            </a:r>
            <a:r>
              <a:rPr lang="en-US" altLang="zh-CN" sz="1600" b="1" kern="0" dirty="0">
                <a:solidFill>
                  <a:srgbClr val="0033CC"/>
                </a:solidFill>
                <a:latin typeface="+mj-ea"/>
                <a:ea typeface="+mj-ea"/>
              </a:rPr>
              <a:t>Read(S,O)</a:t>
            </a:r>
            <a:r>
              <a:rPr lang="en-US" altLang="zh-CN" sz="1600" b="1" kern="0" dirty="0">
                <a:solidFill>
                  <a:srgbClr val="FF0000"/>
                </a:solidFill>
                <a:latin typeface="+mj-ea"/>
                <a:ea typeface="+mj-ea"/>
              </a:rPr>
              <a:t> or </a:t>
            </a:r>
            <a:r>
              <a:rPr lang="en-US" altLang="zh-CN" sz="1600" b="1" kern="0" dirty="0">
                <a:solidFill>
                  <a:srgbClr val="0033CC"/>
                </a:solidFill>
                <a:latin typeface="+mj-ea"/>
                <a:ea typeface="+mj-ea"/>
              </a:rPr>
              <a:t>Execute(S,O)</a:t>
            </a:r>
            <a:r>
              <a:rPr lang="zh-CN" altLang="zh-CN" sz="1600" b="1" kern="0" dirty="0">
                <a:solidFill>
                  <a:srgbClr val="FF0000"/>
                </a:solidFill>
                <a:latin typeface="+mj-ea"/>
                <a:ea typeface="+mj-ea"/>
              </a:rPr>
              <a:t>；</a:t>
            </a:r>
          </a:p>
          <a:p>
            <a:pPr marL="342900" indent="-342900">
              <a:lnSpc>
                <a:spcPct val="150000"/>
              </a:lnSpc>
              <a:buClr>
                <a:srgbClr val="C00000"/>
              </a:buClr>
              <a:buFont typeface="Wingdings" pitchFamily="2" charset="2"/>
              <a:buChar char="Ø"/>
              <a:defRPr/>
            </a:pPr>
            <a:r>
              <a:rPr lang="en-US" altLang="zh-CN" sz="1600" b="1" kern="0" dirty="0">
                <a:solidFill>
                  <a:srgbClr val="FF0000"/>
                </a:solidFill>
                <a:latin typeface="+mj-ea"/>
                <a:ea typeface="+mj-ea"/>
              </a:rPr>
              <a:t>if  </a:t>
            </a:r>
            <a:r>
              <a:rPr lang="en-US" altLang="zh-CN" sz="1600" b="1" kern="0" dirty="0">
                <a:solidFill>
                  <a:srgbClr val="0033CC"/>
                </a:solidFill>
                <a:latin typeface="+mj-ea"/>
                <a:ea typeface="+mj-ea"/>
              </a:rPr>
              <a:t>CLASS(S)&lt;=CLASS(O)   </a:t>
            </a:r>
            <a:r>
              <a:rPr lang="en-US" altLang="zh-CN" sz="1600" b="1" kern="0" dirty="0">
                <a:solidFill>
                  <a:srgbClr val="FF0000"/>
                </a:solidFill>
                <a:latin typeface="+mj-ea"/>
                <a:ea typeface="+mj-ea"/>
              </a:rPr>
              <a:t>then  </a:t>
            </a:r>
            <a:r>
              <a:rPr lang="en-US" altLang="zh-CN" sz="1600" b="1" kern="0" dirty="0">
                <a:solidFill>
                  <a:srgbClr val="0033CC"/>
                </a:solidFill>
                <a:latin typeface="+mj-ea"/>
                <a:ea typeface="+mj-ea"/>
              </a:rPr>
              <a:t>Write(S,O) </a:t>
            </a:r>
            <a:r>
              <a:rPr lang="en-US" altLang="zh-CN" sz="1600" b="1" kern="0" dirty="0">
                <a:solidFill>
                  <a:srgbClr val="FF0000"/>
                </a:solidFill>
                <a:latin typeface="+mj-ea"/>
                <a:ea typeface="+mj-ea"/>
              </a:rPr>
              <a:t>or </a:t>
            </a:r>
            <a:r>
              <a:rPr lang="en-US" altLang="zh-CN" sz="1600" b="1" kern="0" dirty="0">
                <a:solidFill>
                  <a:srgbClr val="0033CC"/>
                </a:solidFill>
                <a:latin typeface="+mj-ea"/>
                <a:ea typeface="+mj-ea"/>
              </a:rPr>
              <a:t>Append(S,O)</a:t>
            </a:r>
            <a:r>
              <a:rPr lang="zh-CN" altLang="zh-CN" sz="1600" b="1" kern="0" dirty="0">
                <a:solidFill>
                  <a:srgbClr val="FF0000"/>
                </a:solidFill>
                <a:latin typeface="+mj-ea"/>
                <a:ea typeface="+mj-ea"/>
              </a:rPr>
              <a:t>。</a:t>
            </a:r>
            <a:endParaRPr lang="zh-CN" altLang="en-US" sz="1600" b="1" kern="0" dirty="0">
              <a:solidFill>
                <a:srgbClr val="FF0000"/>
              </a:solidFill>
              <a:latin typeface="+mj-ea"/>
              <a:ea typeface="+mj-ea"/>
            </a:endParaRPr>
          </a:p>
        </p:txBody>
      </p:sp>
      <p:sp>
        <p:nvSpPr>
          <p:cNvPr id="5" name="标题 1">
            <a:extLst>
              <a:ext uri="{FF2B5EF4-FFF2-40B4-BE49-F238E27FC236}">
                <a16:creationId xmlns:a16="http://schemas.microsoft.com/office/drawing/2014/main" id="{F84FB1A7-FEA9-49FA-BADA-31E8E948DEAF}"/>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6" name="标题 1">
            <a:extLst>
              <a:ext uri="{FF2B5EF4-FFF2-40B4-BE49-F238E27FC236}">
                <a16:creationId xmlns:a16="http://schemas.microsoft.com/office/drawing/2014/main" id="{4B7D1EB4-88E2-4C58-A53D-FF0055D1DB24}"/>
              </a:ext>
            </a:extLst>
          </p:cNvPr>
          <p:cNvSpPr txBox="1">
            <a:spLocks/>
          </p:cNvSpPr>
          <p:nvPr/>
        </p:nvSpPr>
        <p:spPr>
          <a:xfrm>
            <a:off x="214282" y="571486"/>
            <a:ext cx="250033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强制访问控制</a:t>
            </a:r>
          </a:p>
        </p:txBody>
      </p:sp>
    </p:spTree>
  </p:cSld>
  <p:clrMapOvr>
    <a:masterClrMapping/>
  </p:clrMapOvr>
  <p:transition spd="med">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1">
            <a:extLst>
              <a:ext uri="{FF2B5EF4-FFF2-40B4-BE49-F238E27FC236}">
                <a16:creationId xmlns:a16="http://schemas.microsoft.com/office/drawing/2014/main" id="{930F871F-1CEB-4CFA-B44A-656D64185DFB}"/>
              </a:ext>
            </a:extLst>
          </p:cNvPr>
          <p:cNvSpPr>
            <a:spLocks noGrp="1"/>
          </p:cNvSpPr>
          <p:nvPr>
            <p:ph type="dt" sz="quarter" idx="4294967295"/>
          </p:nvPr>
        </p:nvSpPr>
        <p:spPr bwMode="auto">
          <a:xfrm>
            <a:off x="-9525" y="4868863"/>
            <a:ext cx="2133600"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8A7A6EAE-19F8-4D2E-B31B-C7B8B283E1E6}" type="datetime1">
              <a:rPr lang="zh-CN" altLang="en-US"/>
              <a:pPr/>
              <a:t>2024/10/11</a:t>
            </a:fld>
            <a:endParaRPr lang="en-US" altLang="zh-CN"/>
          </a:p>
        </p:txBody>
      </p:sp>
      <p:sp>
        <p:nvSpPr>
          <p:cNvPr id="7171" name="灯片编号占位符 3">
            <a:extLst>
              <a:ext uri="{FF2B5EF4-FFF2-40B4-BE49-F238E27FC236}">
                <a16:creationId xmlns:a16="http://schemas.microsoft.com/office/drawing/2014/main" id="{93F8C702-56C5-4904-93B6-D0A32B91DCAE}"/>
              </a:ext>
            </a:extLst>
          </p:cNvPr>
          <p:cNvSpPr>
            <a:spLocks noGrp="1"/>
          </p:cNvSpPr>
          <p:nvPr>
            <p:ph type="sldNum" sz="quarter" idx="4294967295"/>
          </p:nvPr>
        </p:nvSpPr>
        <p:spPr bwMode="auto">
          <a:xfrm>
            <a:off x="6975475" y="4876800"/>
            <a:ext cx="2133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9C809FA8-AE9E-454C-83AC-C4852C22BEA0}" type="slidenum">
              <a:rPr lang="zh-CN" altLang="en-US"/>
              <a:pPr/>
              <a:t>4</a:t>
            </a:fld>
            <a:endParaRPr lang="zh-CN" altLang="en-US"/>
          </a:p>
        </p:txBody>
      </p:sp>
      <p:sp>
        <p:nvSpPr>
          <p:cNvPr id="7172" name="Rectangle 3">
            <a:extLst>
              <a:ext uri="{FF2B5EF4-FFF2-40B4-BE49-F238E27FC236}">
                <a16:creationId xmlns:a16="http://schemas.microsoft.com/office/drawing/2014/main" id="{5F24D670-1D08-4CBB-A66E-989CEB37CF23}"/>
              </a:ext>
            </a:extLst>
          </p:cNvPr>
          <p:cNvSpPr>
            <a:spLocks noChangeArrowheads="1"/>
          </p:cNvSpPr>
          <p:nvPr/>
        </p:nvSpPr>
        <p:spPr bwMode="auto">
          <a:xfrm>
            <a:off x="755650" y="928688"/>
            <a:ext cx="7429500"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spcBef>
                <a:spcPct val="20000"/>
              </a:spcBef>
              <a:buFont typeface="Wingdings" panose="05000000000000000000" pitchFamily="2" charset="2"/>
              <a:buChar char="l"/>
            </a:pPr>
            <a:r>
              <a:rPr lang="zh-CN" altLang="en-US" sz="1600" b="1">
                <a:solidFill>
                  <a:srgbClr val="FF0000"/>
                </a:solidFill>
                <a:latin typeface="微软雅黑" panose="020B0503020204020204" pitchFamily="34" charset="-122"/>
              </a:rPr>
              <a:t>保密性</a:t>
            </a:r>
            <a:r>
              <a:rPr lang="zh-CN" altLang="en-US" sz="1600" b="1">
                <a:latin typeface="微软雅黑" panose="020B0503020204020204" pitchFamily="34" charset="-122"/>
              </a:rPr>
              <a:t>需求（</a:t>
            </a:r>
            <a:r>
              <a:rPr lang="en-US" altLang="zh-CN" sz="1600" b="1">
                <a:latin typeface="微软雅黑" panose="020B0503020204020204" pitchFamily="34" charset="-122"/>
              </a:rPr>
              <a:t>secrecy</a:t>
            </a:r>
            <a:r>
              <a:rPr lang="zh-CN" altLang="en-US" sz="1600" b="1">
                <a:latin typeface="微软雅黑" panose="020B0503020204020204" pitchFamily="34" charset="-122"/>
              </a:rPr>
              <a:t>）</a:t>
            </a:r>
          </a:p>
          <a:p>
            <a:pPr lvl="1">
              <a:spcBef>
                <a:spcPct val="20000"/>
              </a:spcBef>
              <a:buFont typeface="Arial" panose="020B0604020202020204" pitchFamily="34" charset="0"/>
              <a:buChar char="–"/>
            </a:pPr>
            <a:r>
              <a:rPr lang="zh-CN" altLang="en-US" sz="1600" b="1">
                <a:solidFill>
                  <a:srgbClr val="0033CC"/>
                </a:solidFill>
                <a:latin typeface="微软雅黑" panose="020B0503020204020204" pitchFamily="34" charset="-122"/>
              </a:rPr>
              <a:t>敏感信息的隐藏</a:t>
            </a:r>
            <a:r>
              <a:rPr lang="en-US" altLang="zh-CN" sz="1600" b="1">
                <a:latin typeface="微软雅黑" panose="020B0503020204020204" pitchFamily="34" charset="-122"/>
              </a:rPr>
              <a:t>——</a:t>
            </a:r>
            <a:r>
              <a:rPr lang="zh-CN" altLang="en-US" sz="1600" b="1">
                <a:solidFill>
                  <a:srgbClr val="FF0000"/>
                </a:solidFill>
                <a:latin typeface="微软雅黑" panose="020B0503020204020204" pitchFamily="34" charset="-122"/>
              </a:rPr>
              <a:t>对非授权用户不可见</a:t>
            </a:r>
          </a:p>
          <a:p>
            <a:pPr lvl="1">
              <a:spcBef>
                <a:spcPct val="20000"/>
              </a:spcBef>
              <a:buFont typeface="Arial" panose="020B0604020202020204" pitchFamily="34" charset="0"/>
              <a:buChar char="–"/>
            </a:pPr>
            <a:r>
              <a:rPr lang="zh-CN" altLang="en-US" sz="1600" b="1">
                <a:latin typeface="微软雅黑" panose="020B0503020204020204" pitchFamily="34" charset="-122"/>
              </a:rPr>
              <a:t>保护数据的存在性</a:t>
            </a:r>
          </a:p>
          <a:p>
            <a:pPr lvl="1">
              <a:spcBef>
                <a:spcPct val="20000"/>
              </a:spcBef>
              <a:buFont typeface="Arial" panose="020B0604020202020204" pitchFamily="34" charset="0"/>
              <a:buChar char="–"/>
            </a:pPr>
            <a:r>
              <a:rPr lang="zh-CN" altLang="en-US" sz="1600" b="1">
                <a:latin typeface="微软雅黑" panose="020B0503020204020204" pitchFamily="34" charset="-122"/>
              </a:rPr>
              <a:t>典型手段：</a:t>
            </a:r>
            <a:r>
              <a:rPr lang="zh-CN" altLang="en-US" sz="1600" b="1">
                <a:solidFill>
                  <a:srgbClr val="0033CC"/>
                </a:solidFill>
                <a:latin typeface="微软雅黑" panose="020B0503020204020204" pitchFamily="34" charset="-122"/>
              </a:rPr>
              <a:t>加密</a:t>
            </a:r>
          </a:p>
          <a:p>
            <a:pPr>
              <a:spcBef>
                <a:spcPct val="20000"/>
              </a:spcBef>
              <a:buFont typeface="Wingdings" panose="05000000000000000000" pitchFamily="2" charset="2"/>
              <a:buChar char="l"/>
            </a:pPr>
            <a:r>
              <a:rPr lang="zh-CN" altLang="en-US" sz="1600" b="1">
                <a:solidFill>
                  <a:srgbClr val="FF0000"/>
                </a:solidFill>
                <a:latin typeface="微软雅黑" panose="020B0503020204020204" pitchFamily="34" charset="-122"/>
              </a:rPr>
              <a:t>完整性</a:t>
            </a:r>
            <a:r>
              <a:rPr lang="zh-CN" altLang="en-US" sz="1600" b="1">
                <a:latin typeface="微软雅黑" panose="020B0503020204020204" pitchFamily="34" charset="-122"/>
              </a:rPr>
              <a:t>需求（</a:t>
            </a:r>
            <a:r>
              <a:rPr lang="en-US" altLang="zh-CN" sz="1600" b="1">
                <a:latin typeface="微软雅黑" panose="020B0503020204020204" pitchFamily="34" charset="-122"/>
              </a:rPr>
              <a:t>integrity</a:t>
            </a:r>
            <a:r>
              <a:rPr lang="zh-CN" altLang="en-US" sz="1600" b="1">
                <a:latin typeface="微软雅黑" panose="020B0503020204020204" pitchFamily="34" charset="-122"/>
              </a:rPr>
              <a:t>）</a:t>
            </a:r>
          </a:p>
          <a:p>
            <a:pPr lvl="1">
              <a:spcBef>
                <a:spcPct val="20000"/>
              </a:spcBef>
              <a:buFont typeface="Arial" panose="020B0604020202020204" pitchFamily="34" charset="0"/>
              <a:buChar char="–"/>
            </a:pPr>
            <a:r>
              <a:rPr lang="zh-CN" altLang="en-US" sz="1600" b="1">
                <a:solidFill>
                  <a:srgbClr val="0033CC"/>
                </a:solidFill>
                <a:latin typeface="微软雅黑" panose="020B0503020204020204" pitchFamily="34" charset="-122"/>
              </a:rPr>
              <a:t>信息内容</a:t>
            </a:r>
            <a:r>
              <a:rPr lang="zh-CN" altLang="en-US" sz="1600" b="1">
                <a:latin typeface="微软雅黑" panose="020B0503020204020204" pitchFamily="34" charset="-122"/>
              </a:rPr>
              <a:t>和</a:t>
            </a:r>
            <a:r>
              <a:rPr lang="zh-CN" altLang="en-US" sz="1600" b="1">
                <a:solidFill>
                  <a:srgbClr val="0033CC"/>
                </a:solidFill>
                <a:latin typeface="微软雅黑" panose="020B0503020204020204" pitchFamily="34" charset="-122"/>
              </a:rPr>
              <a:t>来源</a:t>
            </a:r>
            <a:r>
              <a:rPr lang="zh-CN" altLang="en-US" sz="1600" b="1">
                <a:latin typeface="微软雅黑" panose="020B0503020204020204" pitchFamily="34" charset="-122"/>
              </a:rPr>
              <a:t>的</a:t>
            </a:r>
            <a:r>
              <a:rPr lang="zh-CN" altLang="en-US" sz="1600" b="1">
                <a:solidFill>
                  <a:srgbClr val="FF0000"/>
                </a:solidFill>
                <a:latin typeface="微软雅黑" panose="020B0503020204020204" pitchFamily="34" charset="-122"/>
              </a:rPr>
              <a:t>真实性</a:t>
            </a:r>
          </a:p>
          <a:p>
            <a:pPr lvl="1">
              <a:spcBef>
                <a:spcPct val="20000"/>
              </a:spcBef>
              <a:buFont typeface="Arial" panose="020B0604020202020204" pitchFamily="34" charset="0"/>
              <a:buChar char="–"/>
            </a:pPr>
            <a:r>
              <a:rPr lang="zh-CN" altLang="en-US" sz="1600" b="1">
                <a:latin typeface="微软雅黑" panose="020B0503020204020204" pitchFamily="34" charset="-122"/>
              </a:rPr>
              <a:t>信息内容的完整性、信息来源的完整性</a:t>
            </a:r>
          </a:p>
          <a:p>
            <a:pPr lvl="1">
              <a:spcBef>
                <a:spcPct val="20000"/>
              </a:spcBef>
              <a:buFont typeface="Arial" panose="020B0604020202020204" pitchFamily="34" charset="0"/>
              <a:buChar char="–"/>
            </a:pPr>
            <a:r>
              <a:rPr lang="zh-CN" altLang="en-US" sz="1600" b="1">
                <a:latin typeface="微软雅黑" panose="020B0503020204020204" pitchFamily="34" charset="-122"/>
              </a:rPr>
              <a:t>典型手段：</a:t>
            </a:r>
            <a:r>
              <a:rPr lang="zh-CN" altLang="en-US" sz="1600" b="1">
                <a:solidFill>
                  <a:srgbClr val="0033CC"/>
                </a:solidFill>
                <a:latin typeface="微软雅黑" panose="020B0503020204020204" pitchFamily="34" charset="-122"/>
              </a:rPr>
              <a:t>哈希函数</a:t>
            </a:r>
            <a:r>
              <a:rPr lang="zh-CN" altLang="en-US" sz="1600" b="1">
                <a:latin typeface="微软雅黑" panose="020B0503020204020204" pitchFamily="34" charset="-122"/>
              </a:rPr>
              <a:t>、</a:t>
            </a:r>
            <a:r>
              <a:rPr lang="zh-CN" altLang="en-US" sz="1600" b="1">
                <a:solidFill>
                  <a:srgbClr val="0033CC"/>
                </a:solidFill>
                <a:latin typeface="微软雅黑" panose="020B0503020204020204" pitchFamily="34" charset="-122"/>
              </a:rPr>
              <a:t>数字签名</a:t>
            </a:r>
          </a:p>
          <a:p>
            <a:pPr>
              <a:spcBef>
                <a:spcPct val="20000"/>
              </a:spcBef>
              <a:buFont typeface="Wingdings" panose="05000000000000000000" pitchFamily="2" charset="2"/>
              <a:buChar char="l"/>
            </a:pPr>
            <a:r>
              <a:rPr lang="zh-CN" altLang="en-US" sz="1600" b="1">
                <a:solidFill>
                  <a:srgbClr val="FF0000"/>
                </a:solidFill>
                <a:latin typeface="微软雅黑" panose="020B0503020204020204" pitchFamily="34" charset="-122"/>
              </a:rPr>
              <a:t>可用性</a:t>
            </a:r>
            <a:r>
              <a:rPr lang="zh-CN" altLang="en-US" sz="1600" b="1">
                <a:latin typeface="微软雅黑" panose="020B0503020204020204" pitchFamily="34" charset="-122"/>
              </a:rPr>
              <a:t>需求（</a:t>
            </a:r>
            <a:r>
              <a:rPr lang="en-US" altLang="zh-CN" sz="1600" b="1">
                <a:latin typeface="微软雅黑" panose="020B0503020204020204" pitchFamily="34" charset="-122"/>
              </a:rPr>
              <a:t>availability</a:t>
            </a:r>
            <a:r>
              <a:rPr lang="zh-CN" altLang="en-US" sz="1600" b="1">
                <a:latin typeface="微软雅黑" panose="020B0503020204020204" pitchFamily="34" charset="-122"/>
              </a:rPr>
              <a:t>）</a:t>
            </a:r>
          </a:p>
          <a:p>
            <a:pPr lvl="1">
              <a:spcBef>
                <a:spcPct val="20000"/>
              </a:spcBef>
              <a:buFont typeface="Arial" panose="020B0604020202020204" pitchFamily="34" charset="0"/>
              <a:buChar char="–"/>
            </a:pPr>
            <a:r>
              <a:rPr lang="zh-CN" altLang="en-US" sz="1600" b="1">
                <a:solidFill>
                  <a:srgbClr val="0033CC"/>
                </a:solidFill>
                <a:latin typeface="微软雅黑" panose="020B0503020204020204" pitchFamily="34" charset="-122"/>
              </a:rPr>
              <a:t>信息或资源</a:t>
            </a:r>
            <a:r>
              <a:rPr lang="zh-CN" altLang="en-US" sz="1600" b="1">
                <a:latin typeface="微软雅黑" panose="020B0503020204020204" pitchFamily="34" charset="-122"/>
              </a:rPr>
              <a:t>的</a:t>
            </a:r>
            <a:r>
              <a:rPr lang="zh-CN" altLang="en-US" sz="1600" b="1">
                <a:solidFill>
                  <a:srgbClr val="FF0000"/>
                </a:solidFill>
                <a:latin typeface="微软雅黑" panose="020B0503020204020204" pitchFamily="34" charset="-122"/>
              </a:rPr>
              <a:t>期望使用能力</a:t>
            </a:r>
          </a:p>
          <a:p>
            <a:pPr lvl="1">
              <a:spcBef>
                <a:spcPct val="20000"/>
              </a:spcBef>
              <a:buFont typeface="Arial" panose="020B0604020202020204" pitchFamily="34" charset="0"/>
              <a:buChar char="–"/>
            </a:pPr>
            <a:r>
              <a:rPr lang="zh-CN" altLang="en-US" sz="1600" b="1">
                <a:latin typeface="微软雅黑" panose="020B0503020204020204" pitchFamily="34" charset="-122"/>
              </a:rPr>
              <a:t>防止数据或服务的拒绝访问</a:t>
            </a:r>
          </a:p>
          <a:p>
            <a:pPr lvl="1">
              <a:spcBef>
                <a:spcPct val="20000"/>
              </a:spcBef>
              <a:buFont typeface="Arial" panose="020B0604020202020204" pitchFamily="34" charset="0"/>
              <a:buChar char="–"/>
            </a:pPr>
            <a:r>
              <a:rPr lang="zh-CN" altLang="en-US" sz="1600" b="1">
                <a:latin typeface="微软雅黑" panose="020B0503020204020204" pitchFamily="34" charset="-122"/>
              </a:rPr>
              <a:t>典型手段：数据备份和恢复</a:t>
            </a:r>
          </a:p>
        </p:txBody>
      </p:sp>
      <p:sp>
        <p:nvSpPr>
          <p:cNvPr id="8" name="标题 1">
            <a:extLst>
              <a:ext uri="{FF2B5EF4-FFF2-40B4-BE49-F238E27FC236}">
                <a16:creationId xmlns:a16="http://schemas.microsoft.com/office/drawing/2014/main" id="{717A73A3-DDF1-4A02-97A7-E0CA0482095F}"/>
              </a:ext>
            </a:extLst>
          </p:cNvPr>
          <p:cNvSpPr txBox="1">
            <a:spLocks/>
          </p:cNvSpPr>
          <p:nvPr/>
        </p:nvSpPr>
        <p:spPr>
          <a:xfrm>
            <a:off x="6286512" y="214296"/>
            <a:ext cx="2714643"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安全操作系统概述</a:t>
            </a:r>
            <a:endParaRPr lang="en-US" altLang="zh-CN" sz="2000" b="1" dirty="0">
              <a:solidFill>
                <a:srgbClr val="C00000"/>
              </a:solidFill>
              <a:effectLst>
                <a:reflection blurRad="6350" stA="50000" endA="300" endPos="50000" dist="60007" dir="5400000" sy="-100000" algn="bl" rotWithShape="0"/>
              </a:effectLst>
              <a:latin typeface="+mj-ea"/>
              <a:ea typeface="+mj-ea"/>
              <a:cs typeface="+mj-cs"/>
            </a:endParaRPr>
          </a:p>
          <a:p>
            <a:pPr algn="ctr">
              <a:defRPr/>
            </a:pP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（安全性分类回顾）</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a:extLst>
              <a:ext uri="{FF2B5EF4-FFF2-40B4-BE49-F238E27FC236}">
                <a16:creationId xmlns:a16="http://schemas.microsoft.com/office/drawing/2014/main" id="{00B58BD0-55DD-4B8E-BB13-0BE0505E8CF5}"/>
              </a:ext>
            </a:extLst>
          </p:cNvPr>
          <p:cNvSpPr>
            <a:spLocks noGrp="1"/>
          </p:cNvSpPr>
          <p:nvPr>
            <p:ph idx="1"/>
          </p:nvPr>
        </p:nvSpPr>
        <p:spPr>
          <a:xfrm>
            <a:off x="285750" y="1000125"/>
            <a:ext cx="4070226" cy="442913"/>
          </a:xfrm>
        </p:spPr>
        <p:txBody>
          <a:bodyPr/>
          <a:lstStyle/>
          <a:p>
            <a:pPr marL="0" indent="0">
              <a:buFont typeface="Wingdings" panose="05000000000000000000" pitchFamily="2" charset="2"/>
              <a:buNone/>
            </a:pPr>
            <a:r>
              <a:rPr lang="en-US" altLang="zh-CN" b="1" dirty="0">
                <a:solidFill>
                  <a:srgbClr val="FF0000"/>
                </a:solidFill>
              </a:rPr>
              <a:t>3.</a:t>
            </a:r>
            <a:r>
              <a:rPr lang="zh-CN" altLang="zh-CN" b="1" dirty="0">
                <a:solidFill>
                  <a:srgbClr val="FF0000"/>
                </a:solidFill>
              </a:rPr>
              <a:t>使用强制访问控制</a:t>
            </a:r>
            <a:r>
              <a:rPr lang="zh-CN" altLang="en-US" b="1" dirty="0">
                <a:solidFill>
                  <a:srgbClr val="FF0000"/>
                </a:solidFill>
              </a:rPr>
              <a:t>规则</a:t>
            </a:r>
            <a:r>
              <a:rPr lang="zh-CN" altLang="zh-CN" b="1" dirty="0">
                <a:solidFill>
                  <a:srgbClr val="FF0000"/>
                </a:solidFill>
              </a:rPr>
              <a:t>防止特洛伊木马</a:t>
            </a:r>
            <a:endParaRPr lang="zh-CN" altLang="en-US" b="1" dirty="0">
              <a:solidFill>
                <a:srgbClr val="FF0000"/>
              </a:solidFill>
            </a:endParaRPr>
          </a:p>
        </p:txBody>
      </p:sp>
      <p:sp>
        <p:nvSpPr>
          <p:cNvPr id="4" name="内容占位符 2">
            <a:extLst>
              <a:ext uri="{FF2B5EF4-FFF2-40B4-BE49-F238E27FC236}">
                <a16:creationId xmlns:a16="http://schemas.microsoft.com/office/drawing/2014/main" id="{23E4D48B-2CE4-405D-87F7-DA3C001C12F6}"/>
              </a:ext>
            </a:extLst>
          </p:cNvPr>
          <p:cNvSpPr txBox="1">
            <a:spLocks/>
          </p:cNvSpPr>
          <p:nvPr/>
        </p:nvSpPr>
        <p:spPr bwMode="auto">
          <a:xfrm>
            <a:off x="428625" y="1714500"/>
            <a:ext cx="8229600" cy="2300288"/>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解决特洛伊木马的一个有效方法是使用强制访问控制机制。</a:t>
            </a:r>
            <a:endParaRPr lang="en-US" altLang="zh-CN" sz="1600" b="1" kern="0" dirty="0">
              <a:latin typeface="+mj-ea"/>
              <a:ea typeface="+mj-ea"/>
            </a:endParaRPr>
          </a:p>
          <a:p>
            <a:pPr marL="342900" indent="-342900">
              <a:lnSpc>
                <a:spcPct val="150000"/>
              </a:lnSpc>
              <a:buClr>
                <a:srgbClr val="C00000"/>
              </a:buClr>
              <a:buFont typeface="Wingdings" pitchFamily="2" charset="2"/>
              <a:buChar char="n"/>
              <a:defRPr/>
            </a:pPr>
            <a:r>
              <a:rPr lang="zh-CN" altLang="zh-CN" sz="1600" b="1" u="sng" kern="0" dirty="0">
                <a:solidFill>
                  <a:srgbClr val="FF0000"/>
                </a:solidFill>
                <a:effectLst>
                  <a:outerShdw blurRad="38100" dist="38100" dir="2700000" algn="tl">
                    <a:srgbClr val="000000">
                      <a:alpha val="43137"/>
                    </a:srgbClr>
                  </a:outerShdw>
                </a:effectLst>
                <a:latin typeface="+mj-ea"/>
                <a:ea typeface="+mj-ea"/>
              </a:rPr>
              <a:t>例如</a:t>
            </a:r>
            <a:r>
              <a:rPr lang="zh-CN" altLang="en-US" sz="1600" b="1" kern="0" dirty="0">
                <a:latin typeface="+mj-ea"/>
                <a:ea typeface="+mj-ea"/>
              </a:rPr>
              <a:t>：</a:t>
            </a:r>
            <a:r>
              <a:rPr lang="zh-CN" altLang="zh-CN" sz="1600" b="1" kern="0" dirty="0">
                <a:latin typeface="+mj-ea"/>
                <a:ea typeface="+mj-ea"/>
              </a:rPr>
              <a:t>在多级安全系统中，</a:t>
            </a:r>
            <a:r>
              <a:rPr lang="en-US" altLang="zh-CN" sz="1600" b="1" kern="0" dirty="0">
                <a:solidFill>
                  <a:srgbClr val="0033CC"/>
                </a:solidFill>
                <a:latin typeface="+mj-ea"/>
                <a:ea typeface="+mj-ea"/>
              </a:rPr>
              <a:t>*</a:t>
            </a:r>
            <a:r>
              <a:rPr lang="zh-CN" altLang="zh-CN" sz="1600" b="1" kern="0" dirty="0">
                <a:solidFill>
                  <a:srgbClr val="0033CC"/>
                </a:solidFill>
                <a:latin typeface="+mj-ea"/>
                <a:ea typeface="+mj-ea"/>
              </a:rPr>
              <a:t>特性</a:t>
            </a:r>
            <a:r>
              <a:rPr lang="zh-CN" altLang="zh-CN" sz="1600" b="1" kern="0" dirty="0">
                <a:solidFill>
                  <a:srgbClr val="FF0000"/>
                </a:solidFill>
                <a:latin typeface="+mj-ea"/>
                <a:ea typeface="+mj-ea"/>
              </a:rPr>
              <a:t>能阻止</a:t>
            </a:r>
            <a:r>
              <a:rPr lang="zh-CN" altLang="zh-CN" sz="1600" b="1" kern="0" dirty="0">
                <a:solidFill>
                  <a:srgbClr val="0033CC"/>
                </a:solidFill>
                <a:latin typeface="+mj-ea"/>
                <a:ea typeface="+mj-ea"/>
              </a:rPr>
              <a:t>正在机密安全级上运行的进程中的特洛伊木马</a:t>
            </a:r>
            <a:r>
              <a:rPr lang="zh-CN" altLang="zh-CN" sz="1600" b="1" kern="0" dirty="0">
                <a:solidFill>
                  <a:srgbClr val="FF0000"/>
                </a:solidFill>
                <a:latin typeface="+mj-ea"/>
                <a:ea typeface="+mj-ea"/>
              </a:rPr>
              <a:t>把机密信息写入</a:t>
            </a:r>
            <a:r>
              <a:rPr lang="zh-CN" altLang="zh-CN" sz="1600" b="1" kern="0" dirty="0">
                <a:solidFill>
                  <a:srgbClr val="0033CC"/>
                </a:solidFill>
                <a:latin typeface="+mj-ea"/>
                <a:ea typeface="+mj-ea"/>
              </a:rPr>
              <a:t>一个公开的文件里</a:t>
            </a:r>
            <a:r>
              <a:rPr lang="zh-CN" altLang="zh-CN" sz="1600" b="1" kern="0" dirty="0">
                <a:latin typeface="+mj-ea"/>
                <a:ea typeface="+mj-ea"/>
              </a:rPr>
              <a:t>。</a:t>
            </a:r>
            <a:r>
              <a:rPr lang="en-US" altLang="zh-CN" sz="1200" b="1" kern="0" dirty="0">
                <a:solidFill>
                  <a:srgbClr val="0033CC"/>
                </a:solidFill>
                <a:latin typeface="+mj-ea"/>
                <a:ea typeface="+mj-ea"/>
              </a:rPr>
              <a:t>(</a:t>
            </a:r>
            <a:r>
              <a:rPr lang="zh-CN" altLang="en-US" sz="1200" b="1" kern="0" dirty="0">
                <a:solidFill>
                  <a:srgbClr val="0033CC"/>
                </a:solidFill>
                <a:latin typeface="+mj-ea"/>
                <a:ea typeface="+mj-ea"/>
              </a:rPr>
              <a:t>注意：这里的读操作和写操作需要分开发生</a:t>
            </a:r>
            <a:r>
              <a:rPr lang="en-US" altLang="zh-CN" sz="1200" b="1" kern="0" dirty="0">
                <a:solidFill>
                  <a:srgbClr val="0033CC"/>
                </a:solidFill>
                <a:latin typeface="+mj-ea"/>
                <a:ea typeface="+mj-ea"/>
              </a:rPr>
              <a:t>)</a:t>
            </a:r>
          </a:p>
          <a:p>
            <a:pPr marL="342900" indent="-342900">
              <a:lnSpc>
                <a:spcPct val="150000"/>
              </a:lnSpc>
              <a:buClr>
                <a:srgbClr val="C00000"/>
              </a:buClr>
              <a:buFont typeface="Wingdings" pitchFamily="2" charset="2"/>
              <a:buChar char="n"/>
              <a:defRPr/>
            </a:pPr>
            <a:r>
              <a:rPr lang="zh-CN" altLang="zh-CN" sz="1600" b="1" kern="0" dirty="0">
                <a:latin typeface="+mj-ea"/>
                <a:ea typeface="+mj-ea"/>
              </a:rPr>
              <a:t>再如一个公司对系统中自己拥有的信息指定强制访问范畴，只有该公司的雇员才可能进入这个范畴。</a:t>
            </a:r>
          </a:p>
          <a:p>
            <a:pPr marL="342900" indent="-342900">
              <a:lnSpc>
                <a:spcPct val="150000"/>
              </a:lnSpc>
              <a:buClr>
                <a:srgbClr val="C00000"/>
              </a:buClr>
              <a:buFont typeface="Wingdings" pitchFamily="2" charset="2"/>
              <a:buChar char="n"/>
              <a:defRPr/>
            </a:pPr>
            <a:endParaRPr lang="zh-CN" altLang="en-US" sz="1600" b="1" kern="0" dirty="0">
              <a:latin typeface="+mj-ea"/>
              <a:ea typeface="+mj-ea"/>
            </a:endParaRPr>
          </a:p>
        </p:txBody>
      </p:sp>
      <p:sp>
        <p:nvSpPr>
          <p:cNvPr id="5" name="标题 1">
            <a:extLst>
              <a:ext uri="{FF2B5EF4-FFF2-40B4-BE49-F238E27FC236}">
                <a16:creationId xmlns:a16="http://schemas.microsoft.com/office/drawing/2014/main" id="{4EBE5DA2-3FF5-4144-BDE3-691523FA1979}"/>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6" name="标题 1">
            <a:extLst>
              <a:ext uri="{FF2B5EF4-FFF2-40B4-BE49-F238E27FC236}">
                <a16:creationId xmlns:a16="http://schemas.microsoft.com/office/drawing/2014/main" id="{54B3450E-989F-4533-922C-A5E0FA29FC65}"/>
              </a:ext>
            </a:extLst>
          </p:cNvPr>
          <p:cNvSpPr txBox="1">
            <a:spLocks/>
          </p:cNvSpPr>
          <p:nvPr/>
        </p:nvSpPr>
        <p:spPr>
          <a:xfrm>
            <a:off x="214282" y="571486"/>
            <a:ext cx="250033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强制访问控制</a:t>
            </a:r>
          </a:p>
        </p:txBody>
      </p:sp>
    </p:spTree>
  </p:cSld>
  <p:clrMapOvr>
    <a:masterClrMapping/>
  </p:clrMapOvr>
  <p:transition spd="med">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CB1437-656A-4DD9-96A7-417F19A295D3}"/>
              </a:ext>
            </a:extLst>
          </p:cNvPr>
          <p:cNvSpPr>
            <a:spLocks noGrp="1"/>
          </p:cNvSpPr>
          <p:nvPr>
            <p:ph idx="1"/>
          </p:nvPr>
        </p:nvSpPr>
        <p:spPr>
          <a:xfrm>
            <a:off x="285750" y="928688"/>
            <a:ext cx="8229600" cy="3967162"/>
          </a:xfrm>
        </p:spPr>
        <p:txBody>
          <a:bodyPr/>
          <a:lstStyle/>
          <a:p>
            <a:pPr marL="0" indent="0">
              <a:buFont typeface="Wingdings" panose="05000000000000000000" pitchFamily="2" charset="2"/>
              <a:buNone/>
              <a:defRPr/>
            </a:pPr>
            <a:r>
              <a:rPr lang="en-US" altLang="zh-CN" b="1" dirty="0">
                <a:solidFill>
                  <a:srgbClr val="FF0000"/>
                </a:solidFill>
              </a:rPr>
              <a:t>1.</a:t>
            </a:r>
            <a:r>
              <a:rPr lang="zh-CN" altLang="zh-CN" b="1" dirty="0">
                <a:solidFill>
                  <a:srgbClr val="FF0000"/>
                </a:solidFill>
              </a:rPr>
              <a:t>基本概念</a:t>
            </a:r>
          </a:p>
          <a:p>
            <a:pPr>
              <a:defRPr/>
            </a:pPr>
            <a:r>
              <a:rPr lang="zh-CN" altLang="zh-CN" b="1" dirty="0">
                <a:solidFill>
                  <a:srgbClr val="FF0000"/>
                </a:solidFill>
              </a:rPr>
              <a:t>基本思想</a:t>
            </a:r>
            <a:r>
              <a:rPr lang="zh-CN" altLang="en-US" b="1" dirty="0"/>
              <a:t>：</a:t>
            </a:r>
            <a:r>
              <a:rPr lang="zh-CN" altLang="zh-CN" b="1" dirty="0">
                <a:solidFill>
                  <a:srgbClr val="FF0000"/>
                </a:solidFill>
              </a:rPr>
              <a:t>将</a:t>
            </a:r>
            <a:r>
              <a:rPr lang="zh-CN" altLang="zh-CN" b="1" dirty="0">
                <a:solidFill>
                  <a:srgbClr val="0033CC"/>
                </a:solidFill>
              </a:rPr>
              <a:t>访问许可权</a:t>
            </a:r>
            <a:r>
              <a:rPr lang="zh-CN" altLang="zh-CN" b="1" dirty="0">
                <a:solidFill>
                  <a:srgbClr val="FF0000"/>
                </a:solidFill>
              </a:rPr>
              <a:t>分配给</a:t>
            </a:r>
            <a:r>
              <a:rPr lang="zh-CN" altLang="zh-CN" b="1" dirty="0">
                <a:solidFill>
                  <a:srgbClr val="0033CC"/>
                </a:solidFill>
              </a:rPr>
              <a:t>一定的角色</a:t>
            </a:r>
            <a:r>
              <a:rPr lang="zh-CN" altLang="zh-CN" b="1" dirty="0"/>
              <a:t>，</a:t>
            </a:r>
            <a:r>
              <a:rPr lang="zh-CN" altLang="zh-CN" b="1" dirty="0">
                <a:solidFill>
                  <a:srgbClr val="0033CC"/>
                </a:solidFill>
              </a:rPr>
              <a:t>用户</a:t>
            </a:r>
            <a:r>
              <a:rPr lang="zh-CN" altLang="zh-CN" b="1" dirty="0">
                <a:solidFill>
                  <a:srgbClr val="FF0000"/>
                </a:solidFill>
              </a:rPr>
              <a:t>通过饰演不同的角色获得</a:t>
            </a:r>
            <a:r>
              <a:rPr lang="zh-CN" altLang="zh-CN" b="1" dirty="0">
                <a:solidFill>
                  <a:srgbClr val="0033CC"/>
                </a:solidFill>
              </a:rPr>
              <a:t>角色所拥有的访问许可权</a:t>
            </a:r>
            <a:r>
              <a:rPr lang="zh-CN" altLang="zh-CN" b="1" dirty="0"/>
              <a:t>。</a:t>
            </a:r>
            <a:r>
              <a:rPr lang="en-US" altLang="zh-CN" b="1" dirty="0"/>
              <a:t>RBAC</a:t>
            </a:r>
            <a:r>
              <a:rPr lang="zh-CN" altLang="zh-CN" b="1" dirty="0"/>
              <a:t>从控制主体的角度出发，根据管理中相对稳定的职权和责任来划分角色，将访问权限与角色相联系</a:t>
            </a:r>
            <a:endParaRPr lang="en-US" altLang="zh-CN" b="1" dirty="0"/>
          </a:p>
          <a:p>
            <a:pPr>
              <a:defRPr/>
            </a:pPr>
            <a:r>
              <a:rPr lang="zh-CN" altLang="zh-CN" b="1" dirty="0"/>
              <a:t>这点与</a:t>
            </a:r>
            <a:r>
              <a:rPr lang="zh-CN" altLang="en-US" b="1" dirty="0">
                <a:solidFill>
                  <a:srgbClr val="0033CC"/>
                </a:solidFill>
              </a:rPr>
              <a:t>“</a:t>
            </a:r>
            <a:r>
              <a:rPr lang="en-US" altLang="zh-CN" b="1" dirty="0">
                <a:solidFill>
                  <a:srgbClr val="0033CC"/>
                </a:solidFill>
              </a:rPr>
              <a:t>MAC</a:t>
            </a:r>
            <a:r>
              <a:rPr lang="zh-CN" altLang="zh-CN" b="1" dirty="0">
                <a:solidFill>
                  <a:srgbClr val="0033CC"/>
                </a:solidFill>
              </a:rPr>
              <a:t>和</a:t>
            </a:r>
            <a:r>
              <a:rPr lang="en-US" altLang="zh-CN" b="1" dirty="0">
                <a:solidFill>
                  <a:srgbClr val="0033CC"/>
                </a:solidFill>
              </a:rPr>
              <a:t>DAC</a:t>
            </a:r>
            <a:r>
              <a:rPr lang="en-US" altLang="zh-CN" b="1" dirty="0">
                <a:solidFill>
                  <a:srgbClr val="FF0000"/>
                </a:solidFill>
              </a:rPr>
              <a:t>-</a:t>
            </a:r>
            <a:r>
              <a:rPr lang="zh-CN" altLang="zh-CN" sz="1000" b="1" dirty="0">
                <a:solidFill>
                  <a:srgbClr val="FF0000"/>
                </a:solidFill>
              </a:rPr>
              <a:t>权限</a:t>
            </a:r>
            <a:r>
              <a:rPr lang="en-US" altLang="zh-CN" b="1" dirty="0">
                <a:solidFill>
                  <a:srgbClr val="FF0000"/>
                </a:solidFill>
                <a:sym typeface="Wingdings" panose="05000000000000000000" pitchFamily="2" charset="2"/>
              </a:rPr>
              <a:t></a:t>
            </a:r>
            <a:r>
              <a:rPr lang="zh-CN" altLang="zh-CN" b="1" dirty="0">
                <a:solidFill>
                  <a:srgbClr val="0033CC"/>
                </a:solidFill>
              </a:rPr>
              <a:t>用户</a:t>
            </a:r>
            <a:r>
              <a:rPr lang="zh-CN" altLang="en-US" b="1" dirty="0">
                <a:solidFill>
                  <a:srgbClr val="0033CC"/>
                </a:solidFill>
              </a:rPr>
              <a:t>”</a:t>
            </a:r>
            <a:r>
              <a:rPr lang="zh-CN" altLang="zh-CN" b="1" dirty="0"/>
              <a:t>的方式不同</a:t>
            </a:r>
            <a:r>
              <a:rPr lang="zh-CN" altLang="en-US" b="1" dirty="0"/>
              <a:t>：</a:t>
            </a:r>
            <a:r>
              <a:rPr lang="en-US" altLang="zh-CN" b="1" dirty="0">
                <a:solidFill>
                  <a:srgbClr val="0033CC"/>
                </a:solidFill>
              </a:rPr>
              <a:t>”RBAC</a:t>
            </a:r>
            <a:r>
              <a:rPr lang="en-US" altLang="zh-CN" b="1" dirty="0">
                <a:solidFill>
                  <a:srgbClr val="FF0000"/>
                </a:solidFill>
              </a:rPr>
              <a:t>-</a:t>
            </a:r>
            <a:r>
              <a:rPr lang="zh-CN" altLang="en-US" sz="1000" b="1" dirty="0">
                <a:solidFill>
                  <a:srgbClr val="FF0000"/>
                </a:solidFill>
              </a:rPr>
              <a:t>权限</a:t>
            </a:r>
            <a:r>
              <a:rPr lang="en-US" altLang="zh-CN" b="1" dirty="0">
                <a:solidFill>
                  <a:srgbClr val="FF0000"/>
                </a:solidFill>
                <a:sym typeface="Wingdings" panose="05000000000000000000" pitchFamily="2" charset="2"/>
              </a:rPr>
              <a:t></a:t>
            </a:r>
            <a:r>
              <a:rPr lang="zh-CN" altLang="en-US" b="1" dirty="0">
                <a:solidFill>
                  <a:srgbClr val="0033CC"/>
                </a:solidFill>
                <a:sym typeface="Wingdings" panose="05000000000000000000" pitchFamily="2" charset="2"/>
              </a:rPr>
              <a:t>角色</a:t>
            </a:r>
            <a:r>
              <a:rPr lang="en-US" altLang="zh-CN" b="1" dirty="0">
                <a:solidFill>
                  <a:srgbClr val="FF0000"/>
                </a:solidFill>
                <a:sym typeface="Wingdings" panose="05000000000000000000" pitchFamily="2" charset="2"/>
              </a:rPr>
              <a:t></a:t>
            </a:r>
            <a:r>
              <a:rPr lang="zh-CN" altLang="en-US" b="1" dirty="0">
                <a:solidFill>
                  <a:srgbClr val="0033CC"/>
                </a:solidFill>
                <a:sym typeface="Wingdings" panose="05000000000000000000" pitchFamily="2" charset="2"/>
              </a:rPr>
              <a:t>用户</a:t>
            </a:r>
            <a:r>
              <a:rPr lang="en-US" altLang="zh-CN" b="1" dirty="0">
                <a:solidFill>
                  <a:srgbClr val="0033CC"/>
                </a:solidFill>
              </a:rPr>
              <a:t>”</a:t>
            </a:r>
            <a:r>
              <a:rPr lang="zh-CN" altLang="zh-CN" b="1" dirty="0"/>
              <a:t>。</a:t>
            </a:r>
            <a:r>
              <a:rPr lang="zh-CN" altLang="zh-CN" b="1" dirty="0">
                <a:solidFill>
                  <a:srgbClr val="FF0000"/>
                </a:solidFill>
              </a:rPr>
              <a:t>角色成为访问控制中访问主体和受控对象之间的一座桥梁</a:t>
            </a:r>
            <a:r>
              <a:rPr lang="zh-CN" altLang="zh-CN" b="1" dirty="0"/>
              <a:t>。</a:t>
            </a:r>
          </a:p>
          <a:p>
            <a:pPr>
              <a:defRPr/>
            </a:pPr>
            <a:r>
              <a:rPr lang="zh-CN" altLang="zh-CN" b="1" dirty="0"/>
              <a:t>用户即访问计算机资源的主体。角色即一种岗位，代表一种资格、权利和责任。权限即对客体的操作权力。用户分配即将用户与角色关联。权限分配即将角色与权限关联</a:t>
            </a:r>
          </a:p>
          <a:p>
            <a:pPr>
              <a:defRPr/>
            </a:pPr>
            <a:r>
              <a:rPr lang="zh-CN" altLang="zh-CN" b="1" dirty="0">
                <a:solidFill>
                  <a:srgbClr val="0033CC"/>
                </a:solidFill>
              </a:rPr>
              <a:t>角色</a:t>
            </a:r>
            <a:r>
              <a:rPr lang="zh-CN" altLang="zh-CN" b="1" dirty="0">
                <a:solidFill>
                  <a:srgbClr val="FF0000"/>
                </a:solidFill>
              </a:rPr>
              <a:t>可以看作是</a:t>
            </a:r>
            <a:r>
              <a:rPr lang="zh-CN" altLang="zh-CN" b="1" dirty="0">
                <a:solidFill>
                  <a:srgbClr val="0033CC"/>
                </a:solidFill>
              </a:rPr>
              <a:t>一组操作的集合</a:t>
            </a:r>
            <a:r>
              <a:rPr lang="zh-CN" altLang="zh-CN" b="1" dirty="0"/>
              <a:t>，不同的角色具有不同的操作集，这些操作集由系统管理员分配给角色。</a:t>
            </a:r>
            <a:endParaRPr lang="zh-CN" altLang="en-US" b="1" dirty="0"/>
          </a:p>
        </p:txBody>
      </p:sp>
      <p:sp>
        <p:nvSpPr>
          <p:cNvPr id="4" name="标题 1">
            <a:extLst>
              <a:ext uri="{FF2B5EF4-FFF2-40B4-BE49-F238E27FC236}">
                <a16:creationId xmlns:a16="http://schemas.microsoft.com/office/drawing/2014/main" id="{FA620800-2117-46D8-91C2-9FCE7A66378A}"/>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5" name="标题 1">
            <a:extLst>
              <a:ext uri="{FF2B5EF4-FFF2-40B4-BE49-F238E27FC236}">
                <a16:creationId xmlns:a16="http://schemas.microsoft.com/office/drawing/2014/main" id="{5BD3E70E-CD92-4A33-A269-D18A5386FA1F}"/>
              </a:ext>
            </a:extLst>
          </p:cNvPr>
          <p:cNvSpPr txBox="1">
            <a:spLocks/>
          </p:cNvSpPr>
          <p:nvPr/>
        </p:nvSpPr>
        <p:spPr>
          <a:xfrm>
            <a:off x="214282" y="571486"/>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基于角色的访问控制</a:t>
            </a:r>
          </a:p>
        </p:txBody>
      </p:sp>
      <p:pic>
        <p:nvPicPr>
          <p:cNvPr id="43013" name="图片 1">
            <a:extLst>
              <a:ext uri="{FF2B5EF4-FFF2-40B4-BE49-F238E27FC236}">
                <a16:creationId xmlns:a16="http://schemas.microsoft.com/office/drawing/2014/main" id="{FE092819-CA93-44A8-9F45-F569514544A2}"/>
              </a:ext>
            </a:extLst>
          </p:cNvPr>
          <p:cNvPicPr>
            <a:picLocks noChangeAspect="1"/>
          </p:cNvPicPr>
          <p:nvPr/>
        </p:nvPicPr>
        <p:blipFill>
          <a:blip r:embed="rId2">
            <a:extLst>
              <a:ext uri="{28A0092B-C50C-407E-A947-70E740481C1C}">
                <a14:useLocalDpi xmlns:a14="http://schemas.microsoft.com/office/drawing/2010/main" val="0"/>
              </a:ext>
            </a:extLst>
          </a:blip>
          <a:srcRect r="2438" b="26244"/>
          <a:stretch>
            <a:fillRect/>
          </a:stretch>
        </p:blipFill>
        <p:spPr bwMode="auto">
          <a:xfrm>
            <a:off x="3563938" y="22225"/>
            <a:ext cx="3529012"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8">
            <a:extLst>
              <a:ext uri="{FF2B5EF4-FFF2-40B4-BE49-F238E27FC236}">
                <a16:creationId xmlns:a16="http://schemas.microsoft.com/office/drawing/2014/main" id="{54FA58D5-2613-498E-B0B4-A371B3A8550B}"/>
              </a:ext>
            </a:extLst>
          </p:cNvPr>
          <p:cNvSpPr txBox="1">
            <a:spLocks noChangeArrowheads="1"/>
          </p:cNvSpPr>
          <p:nvPr/>
        </p:nvSpPr>
        <p:spPr bwMode="auto">
          <a:xfrm>
            <a:off x="5867400" y="31750"/>
            <a:ext cx="5413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zh-CN" altLang="en-US" sz="1200" b="1">
                <a:solidFill>
                  <a:srgbClr val="FF0000"/>
                </a:solidFill>
              </a:rPr>
              <a:t>用户</a:t>
            </a:r>
          </a:p>
        </p:txBody>
      </p:sp>
      <p:sp>
        <p:nvSpPr>
          <p:cNvPr id="43015" name="TextBox 8">
            <a:extLst>
              <a:ext uri="{FF2B5EF4-FFF2-40B4-BE49-F238E27FC236}">
                <a16:creationId xmlns:a16="http://schemas.microsoft.com/office/drawing/2014/main" id="{32BDBCA5-939F-4613-A991-F4807CB19BB2}"/>
              </a:ext>
            </a:extLst>
          </p:cNvPr>
          <p:cNvSpPr txBox="1">
            <a:spLocks noChangeArrowheads="1"/>
          </p:cNvSpPr>
          <p:nvPr/>
        </p:nvSpPr>
        <p:spPr bwMode="auto">
          <a:xfrm>
            <a:off x="4967288" y="22225"/>
            <a:ext cx="541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zh-CN" altLang="en-US" sz="1200" b="1">
                <a:solidFill>
                  <a:srgbClr val="FF0000"/>
                </a:solidFill>
              </a:rPr>
              <a:t>角色</a:t>
            </a:r>
          </a:p>
        </p:txBody>
      </p:sp>
      <p:sp>
        <p:nvSpPr>
          <p:cNvPr id="43016" name="TextBox 8">
            <a:extLst>
              <a:ext uri="{FF2B5EF4-FFF2-40B4-BE49-F238E27FC236}">
                <a16:creationId xmlns:a16="http://schemas.microsoft.com/office/drawing/2014/main" id="{C2BFE0E3-48A5-4293-A409-FC89765E4636}"/>
              </a:ext>
            </a:extLst>
          </p:cNvPr>
          <p:cNvSpPr txBox="1">
            <a:spLocks noChangeArrowheads="1"/>
          </p:cNvSpPr>
          <p:nvPr/>
        </p:nvSpPr>
        <p:spPr bwMode="auto">
          <a:xfrm>
            <a:off x="3924300" y="4763"/>
            <a:ext cx="817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zh-CN" altLang="en-US" sz="1200" b="1">
                <a:solidFill>
                  <a:srgbClr val="FF0000"/>
                </a:solidFill>
              </a:rPr>
              <a:t>操作集合</a:t>
            </a:r>
          </a:p>
        </p:txBody>
      </p:sp>
    </p:spTree>
  </p:cSld>
  <p:clrMapOvr>
    <a:masterClrMapping/>
  </p:clrMapOvr>
  <p:transition spd="med">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3E17E9FB-57B7-45AC-8CF1-52B869F6BF73}"/>
              </a:ext>
            </a:extLst>
          </p:cNvPr>
          <p:cNvSpPr>
            <a:spLocks noGrp="1"/>
          </p:cNvSpPr>
          <p:nvPr>
            <p:ph idx="1"/>
          </p:nvPr>
        </p:nvSpPr>
        <p:spPr>
          <a:xfrm>
            <a:off x="428625" y="1214438"/>
            <a:ext cx="8229600" cy="3071812"/>
          </a:xfrm>
        </p:spPr>
        <p:txBody>
          <a:bodyPr/>
          <a:lstStyle/>
          <a:p>
            <a:pPr>
              <a:defRPr/>
            </a:pPr>
            <a:r>
              <a:rPr lang="zh-CN" altLang="zh-CN" b="1" dirty="0"/>
              <a:t>相比较而言，</a:t>
            </a:r>
            <a:r>
              <a:rPr lang="en-US" altLang="zh-CN" b="1" dirty="0">
                <a:solidFill>
                  <a:srgbClr val="0033CC"/>
                </a:solidFill>
              </a:rPr>
              <a:t>RBAC</a:t>
            </a:r>
            <a:r>
              <a:rPr lang="zh-CN" altLang="zh-CN" b="1" dirty="0">
                <a:solidFill>
                  <a:srgbClr val="FF0000"/>
                </a:solidFill>
              </a:rPr>
              <a:t>是实施</a:t>
            </a:r>
            <a:r>
              <a:rPr lang="zh-CN" altLang="zh-CN" b="1" dirty="0">
                <a:solidFill>
                  <a:srgbClr val="0033CC"/>
                </a:solidFill>
              </a:rPr>
              <a:t>面向企业安全策略的</a:t>
            </a:r>
            <a:r>
              <a:rPr lang="zh-CN" altLang="zh-CN" b="1" dirty="0">
                <a:solidFill>
                  <a:srgbClr val="FF0000"/>
                </a:solidFill>
              </a:rPr>
              <a:t>一种有效访问控制方式</a:t>
            </a:r>
            <a:r>
              <a:rPr lang="zh-CN" altLang="zh-CN" b="1" dirty="0"/>
              <a:t>，允许组织根据用户或角色的独特需要和要求选择性地向其授予管理权限，从而应用最小特权安全原则，还具有灵活性、方便性和安全性的特点。</a:t>
            </a:r>
            <a:endParaRPr lang="en-US" altLang="zh-CN" b="1" dirty="0"/>
          </a:p>
          <a:p>
            <a:pPr>
              <a:defRPr/>
            </a:pPr>
            <a:r>
              <a:rPr lang="zh-CN" altLang="zh-CN" b="1" dirty="0">
                <a:solidFill>
                  <a:srgbClr val="FF0000"/>
                </a:solidFill>
              </a:rPr>
              <a:t>角色由</a:t>
            </a:r>
            <a:r>
              <a:rPr lang="zh-CN" altLang="zh-CN" b="1" u="sng" dirty="0">
                <a:solidFill>
                  <a:srgbClr val="FF0000"/>
                </a:solidFill>
                <a:effectLst>
                  <a:outerShdw blurRad="38100" dist="38100" dir="2700000" algn="tl">
                    <a:srgbClr val="000000">
                      <a:alpha val="43137"/>
                    </a:srgbClr>
                  </a:outerShdw>
                </a:effectLst>
              </a:rPr>
              <a:t>系统管理员</a:t>
            </a:r>
            <a:r>
              <a:rPr lang="zh-CN" altLang="zh-CN" b="1" dirty="0">
                <a:solidFill>
                  <a:srgbClr val="FF0000"/>
                </a:solidFill>
              </a:rPr>
              <a:t>定义</a:t>
            </a:r>
            <a:r>
              <a:rPr lang="zh-CN" altLang="zh-CN" b="1" dirty="0"/>
              <a:t>，角色成员的增减也只能由</a:t>
            </a:r>
            <a:r>
              <a:rPr lang="zh-CN" altLang="zh-CN" b="1" u="sng" dirty="0">
                <a:solidFill>
                  <a:srgbClr val="FF0000"/>
                </a:solidFill>
                <a:effectLst>
                  <a:outerShdw blurRad="38100" dist="38100" dir="2700000" algn="tl">
                    <a:srgbClr val="000000">
                      <a:alpha val="43137"/>
                    </a:srgbClr>
                  </a:outerShdw>
                </a:effectLst>
              </a:rPr>
              <a:t>系统管理员</a:t>
            </a:r>
            <a:r>
              <a:rPr lang="zh-CN" altLang="zh-CN" b="1" dirty="0"/>
              <a:t>来执行，</a:t>
            </a:r>
            <a:r>
              <a:rPr lang="zh-CN" altLang="zh-CN" b="1" dirty="0">
                <a:solidFill>
                  <a:srgbClr val="FF0000"/>
                </a:solidFill>
              </a:rPr>
              <a:t>即只有</a:t>
            </a:r>
            <a:r>
              <a:rPr lang="zh-CN" altLang="zh-CN" b="1" u="sng" dirty="0">
                <a:solidFill>
                  <a:srgbClr val="FF0000"/>
                </a:solidFill>
                <a:effectLst>
                  <a:outerShdw blurRad="38100" dist="38100" dir="2700000" algn="tl">
                    <a:srgbClr val="000000">
                      <a:alpha val="43137"/>
                    </a:srgbClr>
                  </a:outerShdw>
                </a:effectLst>
              </a:rPr>
              <a:t>系统管理员</a:t>
            </a:r>
            <a:r>
              <a:rPr lang="zh-CN" altLang="zh-CN" b="1" dirty="0">
                <a:solidFill>
                  <a:srgbClr val="FF0000"/>
                </a:solidFill>
              </a:rPr>
              <a:t>有权定义和分配角色</a:t>
            </a:r>
            <a:r>
              <a:rPr lang="zh-CN" altLang="zh-CN" b="1" dirty="0"/>
              <a:t>。用户与客体无直接联系，他只有通过角色才享有该角色所对应的权限，从而访问相应的客体。因此用户不能自主地将访问权限授给别的用户，这是</a:t>
            </a:r>
            <a:r>
              <a:rPr lang="en-US" altLang="zh-CN" b="1" dirty="0"/>
              <a:t>RBAC</a:t>
            </a:r>
            <a:r>
              <a:rPr lang="zh-CN" altLang="zh-CN" b="1" dirty="0"/>
              <a:t>与</a:t>
            </a:r>
            <a:r>
              <a:rPr lang="en-US" altLang="zh-CN" b="1" dirty="0"/>
              <a:t>DAC</a:t>
            </a:r>
            <a:r>
              <a:rPr lang="zh-CN" altLang="zh-CN" b="1" dirty="0"/>
              <a:t>的根本区别所在。</a:t>
            </a:r>
            <a:endParaRPr lang="en-US" altLang="zh-CN" b="1" dirty="0"/>
          </a:p>
          <a:p>
            <a:pPr>
              <a:defRPr/>
            </a:pPr>
            <a:r>
              <a:rPr lang="en-US" altLang="zh-CN" b="1" dirty="0"/>
              <a:t>RBAC</a:t>
            </a:r>
            <a:r>
              <a:rPr lang="zh-CN" altLang="zh-CN" b="1" dirty="0"/>
              <a:t>与</a:t>
            </a:r>
            <a:r>
              <a:rPr lang="en-US" altLang="zh-CN" b="1" dirty="0"/>
              <a:t>MAC</a:t>
            </a:r>
            <a:r>
              <a:rPr lang="zh-CN" altLang="zh-CN" b="1" dirty="0"/>
              <a:t>的区别在于：</a:t>
            </a:r>
            <a:r>
              <a:rPr lang="en-US" altLang="zh-CN" b="1" dirty="0">
                <a:solidFill>
                  <a:srgbClr val="FF0000"/>
                </a:solidFill>
              </a:rPr>
              <a:t>MAC</a:t>
            </a:r>
            <a:r>
              <a:rPr lang="zh-CN" altLang="zh-CN" b="1" dirty="0">
                <a:solidFill>
                  <a:srgbClr val="FF0000"/>
                </a:solidFill>
              </a:rPr>
              <a:t>是基于多级安全需求的</a:t>
            </a:r>
            <a:r>
              <a:rPr lang="zh-CN" altLang="zh-CN" b="1" dirty="0"/>
              <a:t>，</a:t>
            </a:r>
            <a:r>
              <a:rPr lang="zh-CN" altLang="zh-CN" b="1" dirty="0">
                <a:solidFill>
                  <a:srgbClr val="0033CC"/>
                </a:solidFill>
              </a:rPr>
              <a:t>而</a:t>
            </a:r>
            <a:r>
              <a:rPr lang="en-US" altLang="zh-CN" b="1" dirty="0">
                <a:solidFill>
                  <a:srgbClr val="0033CC"/>
                </a:solidFill>
              </a:rPr>
              <a:t>RBAC</a:t>
            </a:r>
            <a:r>
              <a:rPr lang="zh-CN" altLang="en-US" b="1" dirty="0">
                <a:solidFill>
                  <a:srgbClr val="0033CC"/>
                </a:solidFill>
              </a:rPr>
              <a:t>是基于角色的</a:t>
            </a:r>
            <a:r>
              <a:rPr lang="zh-CN" altLang="zh-CN" b="1" dirty="0"/>
              <a:t>。</a:t>
            </a:r>
            <a:endParaRPr lang="zh-CN" altLang="en-US" b="1" dirty="0"/>
          </a:p>
        </p:txBody>
      </p:sp>
      <p:sp>
        <p:nvSpPr>
          <p:cNvPr id="3" name="标题 1">
            <a:extLst>
              <a:ext uri="{FF2B5EF4-FFF2-40B4-BE49-F238E27FC236}">
                <a16:creationId xmlns:a16="http://schemas.microsoft.com/office/drawing/2014/main" id="{096DC2DD-7EA5-453D-B49E-0C53E46E7F49}"/>
              </a:ext>
            </a:extLst>
          </p:cNvPr>
          <p:cNvSpPr txBox="1">
            <a:spLocks/>
          </p:cNvSpPr>
          <p:nvPr/>
        </p:nvSpPr>
        <p:spPr>
          <a:xfrm>
            <a:off x="7215206" y="142858"/>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4" name="标题 1">
            <a:extLst>
              <a:ext uri="{FF2B5EF4-FFF2-40B4-BE49-F238E27FC236}">
                <a16:creationId xmlns:a16="http://schemas.microsoft.com/office/drawing/2014/main" id="{426CA8AB-6323-4186-A7A3-C95F84488D81}"/>
              </a:ext>
            </a:extLst>
          </p:cNvPr>
          <p:cNvSpPr txBox="1">
            <a:spLocks/>
          </p:cNvSpPr>
          <p:nvPr/>
        </p:nvSpPr>
        <p:spPr>
          <a:xfrm>
            <a:off x="214282"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基于角色的访问控制</a:t>
            </a:r>
          </a:p>
        </p:txBody>
      </p:sp>
      <p:pic>
        <p:nvPicPr>
          <p:cNvPr id="44037" name="图片 1">
            <a:extLst>
              <a:ext uri="{FF2B5EF4-FFF2-40B4-BE49-F238E27FC236}">
                <a16:creationId xmlns:a16="http://schemas.microsoft.com/office/drawing/2014/main" id="{1879024A-081D-446E-8330-849B7568E9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0"/>
            <a:ext cx="34575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8C7A100-3B09-467B-9FB7-070E48CC9364}"/>
              </a:ext>
            </a:extLst>
          </p:cNvPr>
          <p:cNvSpPr>
            <a:spLocks noGrp="1"/>
          </p:cNvSpPr>
          <p:nvPr>
            <p:ph idx="1"/>
          </p:nvPr>
        </p:nvSpPr>
        <p:spPr>
          <a:xfrm>
            <a:off x="428625" y="1143000"/>
            <a:ext cx="8229600" cy="1873250"/>
          </a:xfrm>
        </p:spPr>
        <p:txBody>
          <a:bodyPr/>
          <a:lstStyle/>
          <a:p>
            <a:pPr marL="0" indent="0">
              <a:buFont typeface="Wingdings" panose="05000000000000000000" pitchFamily="2" charset="2"/>
              <a:buNone/>
              <a:defRPr/>
            </a:pPr>
            <a:r>
              <a:rPr lang="en-US" altLang="zh-CN" b="1" dirty="0">
                <a:solidFill>
                  <a:srgbClr val="1AB39F"/>
                </a:solidFill>
              </a:rPr>
              <a:t>2.</a:t>
            </a:r>
            <a:r>
              <a:rPr lang="zh-CN" altLang="zh-CN" b="1" dirty="0">
                <a:solidFill>
                  <a:srgbClr val="1AB39F"/>
                </a:solidFill>
              </a:rPr>
              <a:t>实现举例</a:t>
            </a:r>
          </a:p>
          <a:p>
            <a:pPr>
              <a:defRPr/>
            </a:pPr>
            <a:r>
              <a:rPr lang="en-US" altLang="zh-CN" b="1" dirty="0"/>
              <a:t>Oracle Solaris 11</a:t>
            </a:r>
            <a:r>
              <a:rPr lang="zh-CN" altLang="zh-CN" b="1" dirty="0"/>
              <a:t>的</a:t>
            </a:r>
            <a:r>
              <a:rPr lang="en-US" altLang="zh-CN" b="1" dirty="0"/>
              <a:t>RBAC</a:t>
            </a:r>
            <a:r>
              <a:rPr lang="zh-CN" altLang="zh-CN" b="1" dirty="0"/>
              <a:t>功能控制用户对通常限于</a:t>
            </a:r>
            <a:r>
              <a:rPr lang="en-US" altLang="zh-CN" b="1" dirty="0"/>
              <a:t>root</a:t>
            </a:r>
            <a:r>
              <a:rPr lang="zh-CN" altLang="zh-CN" b="1" dirty="0"/>
              <a:t>角色的任务的访问。通过对进程和用户应用安全属性，</a:t>
            </a:r>
            <a:r>
              <a:rPr lang="en-US" altLang="zh-CN" b="1" dirty="0"/>
              <a:t>RBAC</a:t>
            </a:r>
            <a:r>
              <a:rPr lang="zh-CN" altLang="zh-CN" b="1" dirty="0"/>
              <a:t>可以在多个管理员之间分布管理权限。</a:t>
            </a:r>
            <a:r>
              <a:rPr lang="en-US" altLang="zh-CN" b="1" dirty="0"/>
              <a:t>RBAC</a:t>
            </a:r>
            <a:r>
              <a:rPr lang="zh-CN" altLang="zh-CN" b="1" dirty="0"/>
              <a:t>组件包括角色、权限配置文件和授权。进程权限管理通过特权实现。与通过超级用户管理系统相比，将特权与</a:t>
            </a:r>
            <a:r>
              <a:rPr lang="en-US" altLang="zh-CN" b="1" dirty="0"/>
              <a:t>RBAC</a:t>
            </a:r>
            <a:r>
              <a:rPr lang="zh-CN" altLang="zh-CN" b="1" dirty="0"/>
              <a:t>结合使用是一种更为安全的管理方法。</a:t>
            </a:r>
            <a:endParaRPr lang="zh-CN" altLang="en-US" b="1" dirty="0"/>
          </a:p>
        </p:txBody>
      </p:sp>
      <p:pic>
        <p:nvPicPr>
          <p:cNvPr id="45059" name="图片 1">
            <a:extLst>
              <a:ext uri="{FF2B5EF4-FFF2-40B4-BE49-F238E27FC236}">
                <a16:creationId xmlns:a16="http://schemas.microsoft.com/office/drawing/2014/main" id="{5C3132BC-14D2-40B3-9EE7-7DDAA1F9B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014663"/>
            <a:ext cx="3887787"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3EA9FB4D-171E-4CC7-9340-A58CEB536086}"/>
              </a:ext>
            </a:extLst>
          </p:cNvPr>
          <p:cNvSpPr txBox="1">
            <a:spLocks/>
          </p:cNvSpPr>
          <p:nvPr/>
        </p:nvSpPr>
        <p:spPr>
          <a:xfrm>
            <a:off x="7214536" y="142287"/>
            <a:ext cx="178595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访问控制</a:t>
            </a:r>
          </a:p>
        </p:txBody>
      </p:sp>
      <p:sp>
        <p:nvSpPr>
          <p:cNvPr id="5" name="标题 1">
            <a:extLst>
              <a:ext uri="{FF2B5EF4-FFF2-40B4-BE49-F238E27FC236}">
                <a16:creationId xmlns:a16="http://schemas.microsoft.com/office/drawing/2014/main" id="{B3B2D3B1-EADB-4DD1-B0FD-5C590FD8EE0D}"/>
              </a:ext>
            </a:extLst>
          </p:cNvPr>
          <p:cNvSpPr txBox="1">
            <a:spLocks/>
          </p:cNvSpPr>
          <p:nvPr/>
        </p:nvSpPr>
        <p:spPr>
          <a:xfrm>
            <a:off x="213612" y="642353"/>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5.3.3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基于角色的访问控制</a:t>
            </a:r>
          </a:p>
        </p:txBody>
      </p:sp>
    </p:spTree>
  </p:cSld>
  <p:clrMapOvr>
    <a:masterClrMapping/>
  </p:clrMapOvr>
  <p:transition spd="med">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5C38B-ABAD-475F-907C-EDFB8B42690D}"/>
              </a:ext>
            </a:extLst>
          </p:cNvPr>
          <p:cNvSpPr>
            <a:spLocks noGrp="1"/>
          </p:cNvSpPr>
          <p:nvPr>
            <p:ph type="title"/>
          </p:nvPr>
        </p:nvSpPr>
        <p:spPr>
          <a:xfrm>
            <a:off x="1500169" y="500048"/>
            <a:ext cx="5614987" cy="857250"/>
          </a:xfrm>
        </p:spPr>
        <p:txBody>
          <a:bodyPr/>
          <a:lstStyle/>
          <a:p>
            <a:pPr>
              <a:defRPr/>
            </a:pPr>
            <a:r>
              <a:rPr altLang="en-US" sz="2800" dirty="0"/>
              <a:t>内容提纲</a:t>
            </a:r>
          </a:p>
        </p:txBody>
      </p:sp>
      <p:sp>
        <p:nvSpPr>
          <p:cNvPr id="46083" name="五边形 3">
            <a:extLst>
              <a:ext uri="{FF2B5EF4-FFF2-40B4-BE49-F238E27FC236}">
                <a16:creationId xmlns:a16="http://schemas.microsoft.com/office/drawing/2014/main" id="{C659C5C9-8972-4EFE-9F0B-029262AA3FAD}"/>
              </a:ext>
            </a:extLst>
          </p:cNvPr>
          <p:cNvSpPr>
            <a:spLocks noChangeArrowheads="1"/>
          </p:cNvSpPr>
          <p:nvPr/>
        </p:nvSpPr>
        <p:spPr bwMode="auto">
          <a:xfrm rot="10800000">
            <a:off x="2286000" y="1500188"/>
            <a:ext cx="4071938" cy="428625"/>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084" name="椭圆 4">
            <a:extLst>
              <a:ext uri="{FF2B5EF4-FFF2-40B4-BE49-F238E27FC236}">
                <a16:creationId xmlns:a16="http://schemas.microsoft.com/office/drawing/2014/main" id="{D5101A70-CB48-4C98-8AED-CA9268403846}"/>
              </a:ext>
            </a:extLst>
          </p:cNvPr>
          <p:cNvSpPr>
            <a:spLocks noChangeArrowheads="1"/>
          </p:cNvSpPr>
          <p:nvPr/>
        </p:nvSpPr>
        <p:spPr bwMode="auto">
          <a:xfrm>
            <a:off x="2071688" y="1500188"/>
            <a:ext cx="428625" cy="428625"/>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085" name="TextBox 6">
            <a:extLst>
              <a:ext uri="{FF2B5EF4-FFF2-40B4-BE49-F238E27FC236}">
                <a16:creationId xmlns:a16="http://schemas.microsoft.com/office/drawing/2014/main" id="{F1BB259C-F287-4C5F-BCBA-35D57F45E70F}"/>
              </a:ext>
            </a:extLst>
          </p:cNvPr>
          <p:cNvSpPr txBox="1">
            <a:spLocks noChangeArrowheads="1"/>
          </p:cNvSpPr>
          <p:nvPr/>
        </p:nvSpPr>
        <p:spPr bwMode="auto">
          <a:xfrm>
            <a:off x="3214688" y="1500188"/>
            <a:ext cx="215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安全操作系统概述</a:t>
            </a:r>
          </a:p>
        </p:txBody>
      </p:sp>
      <p:grpSp>
        <p:nvGrpSpPr>
          <p:cNvPr id="46086" name="组合 8">
            <a:extLst>
              <a:ext uri="{FF2B5EF4-FFF2-40B4-BE49-F238E27FC236}">
                <a16:creationId xmlns:a16="http://schemas.microsoft.com/office/drawing/2014/main" id="{A721089D-7244-46F4-8AD4-891578EA1C57}"/>
              </a:ext>
            </a:extLst>
          </p:cNvPr>
          <p:cNvGrpSpPr>
            <a:grpSpLocks/>
          </p:cNvGrpSpPr>
          <p:nvPr/>
        </p:nvGrpSpPr>
        <p:grpSpPr bwMode="auto">
          <a:xfrm>
            <a:off x="2071688" y="2143125"/>
            <a:ext cx="4286250" cy="428625"/>
            <a:chOff x="571472" y="1142990"/>
            <a:chExt cx="4286280" cy="428628"/>
          </a:xfrm>
        </p:grpSpPr>
        <p:sp>
          <p:nvSpPr>
            <p:cNvPr id="46098" name="五边形 9">
              <a:extLst>
                <a:ext uri="{FF2B5EF4-FFF2-40B4-BE49-F238E27FC236}">
                  <a16:creationId xmlns:a16="http://schemas.microsoft.com/office/drawing/2014/main" id="{FB9DBF6D-0DC5-495F-A855-463E59774573}"/>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099" name="椭圆 10">
              <a:extLst>
                <a:ext uri="{FF2B5EF4-FFF2-40B4-BE49-F238E27FC236}">
                  <a16:creationId xmlns:a16="http://schemas.microsoft.com/office/drawing/2014/main" id="{914C6019-3F61-4A2A-B17C-C67747C06061}"/>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100" name="TextBox 11">
              <a:extLst>
                <a:ext uri="{FF2B5EF4-FFF2-40B4-BE49-F238E27FC236}">
                  <a16:creationId xmlns:a16="http://schemas.microsoft.com/office/drawing/2014/main" id="{286D85D4-C7E0-4ECC-8A9E-0CC73449339F}"/>
                </a:ext>
              </a:extLst>
            </p:cNvPr>
            <p:cNvSpPr txBox="1">
              <a:spLocks noChangeArrowheads="1"/>
            </p:cNvSpPr>
            <p:nvPr/>
          </p:nvSpPr>
          <p:spPr bwMode="auto">
            <a:xfrm>
              <a:off x="1714480" y="1142991"/>
              <a:ext cx="2357461"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安全策略与安全模型</a:t>
              </a:r>
            </a:p>
          </p:txBody>
        </p:sp>
      </p:grpSp>
      <p:grpSp>
        <p:nvGrpSpPr>
          <p:cNvPr id="46087" name="组合 12">
            <a:extLst>
              <a:ext uri="{FF2B5EF4-FFF2-40B4-BE49-F238E27FC236}">
                <a16:creationId xmlns:a16="http://schemas.microsoft.com/office/drawing/2014/main" id="{E839912C-E88D-4AA9-B7C4-8673D7CFDB32}"/>
              </a:ext>
            </a:extLst>
          </p:cNvPr>
          <p:cNvGrpSpPr>
            <a:grpSpLocks/>
          </p:cNvGrpSpPr>
          <p:nvPr/>
        </p:nvGrpSpPr>
        <p:grpSpPr bwMode="auto">
          <a:xfrm>
            <a:off x="2071688" y="2786063"/>
            <a:ext cx="4286250" cy="428625"/>
            <a:chOff x="571472" y="1142990"/>
            <a:chExt cx="4286280" cy="428628"/>
          </a:xfrm>
        </p:grpSpPr>
        <p:sp>
          <p:nvSpPr>
            <p:cNvPr id="46095" name="五边形 13">
              <a:extLst>
                <a:ext uri="{FF2B5EF4-FFF2-40B4-BE49-F238E27FC236}">
                  <a16:creationId xmlns:a16="http://schemas.microsoft.com/office/drawing/2014/main" id="{1DAF3B75-E3E8-4701-BD0D-42A4A0C4D559}"/>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096" name="椭圆 14">
              <a:extLst>
                <a:ext uri="{FF2B5EF4-FFF2-40B4-BE49-F238E27FC236}">
                  <a16:creationId xmlns:a16="http://schemas.microsoft.com/office/drawing/2014/main" id="{0759EF40-4ED6-42D7-8DCD-49696FA0D47D}"/>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097" name="TextBox 15">
              <a:extLst>
                <a:ext uri="{FF2B5EF4-FFF2-40B4-BE49-F238E27FC236}">
                  <a16:creationId xmlns:a16="http://schemas.microsoft.com/office/drawing/2014/main" id="{545354CB-FA5D-47C5-8B69-D2F8976F85F7}"/>
                </a:ext>
              </a:extLst>
            </p:cNvPr>
            <p:cNvSpPr txBox="1">
              <a:spLocks noChangeArrowheads="1"/>
            </p:cNvSpPr>
            <p:nvPr/>
          </p:nvSpPr>
          <p:spPr bwMode="auto">
            <a:xfrm>
              <a:off x="1500154" y="1142991"/>
              <a:ext cx="2714653"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访问控制</a:t>
              </a:r>
            </a:p>
          </p:txBody>
        </p:sp>
      </p:grpSp>
      <p:sp>
        <p:nvSpPr>
          <p:cNvPr id="46088" name="五边形 17">
            <a:extLst>
              <a:ext uri="{FF2B5EF4-FFF2-40B4-BE49-F238E27FC236}">
                <a16:creationId xmlns:a16="http://schemas.microsoft.com/office/drawing/2014/main" id="{95E4F084-EFBA-4530-88CD-48F0B958184B}"/>
              </a:ext>
            </a:extLst>
          </p:cNvPr>
          <p:cNvSpPr>
            <a:spLocks noChangeArrowheads="1"/>
          </p:cNvSpPr>
          <p:nvPr/>
        </p:nvSpPr>
        <p:spPr bwMode="auto">
          <a:xfrm rot="10800000">
            <a:off x="2286000" y="3357563"/>
            <a:ext cx="4071938" cy="428625"/>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089" name="椭圆 18">
            <a:extLst>
              <a:ext uri="{FF2B5EF4-FFF2-40B4-BE49-F238E27FC236}">
                <a16:creationId xmlns:a16="http://schemas.microsoft.com/office/drawing/2014/main" id="{0D8C0569-B5F6-4D51-B12A-2AE0A0794A81}"/>
              </a:ext>
            </a:extLst>
          </p:cNvPr>
          <p:cNvSpPr>
            <a:spLocks noChangeArrowheads="1"/>
          </p:cNvSpPr>
          <p:nvPr/>
        </p:nvSpPr>
        <p:spPr bwMode="auto">
          <a:xfrm>
            <a:off x="2071688" y="3357563"/>
            <a:ext cx="428625" cy="428625"/>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090" name="TextBox 19">
            <a:extLst>
              <a:ext uri="{FF2B5EF4-FFF2-40B4-BE49-F238E27FC236}">
                <a16:creationId xmlns:a16="http://schemas.microsoft.com/office/drawing/2014/main" id="{721CB57F-4F5E-4D7C-828E-A615A8D7A027}"/>
              </a:ext>
            </a:extLst>
          </p:cNvPr>
          <p:cNvSpPr txBox="1">
            <a:spLocks noChangeArrowheads="1"/>
          </p:cNvSpPr>
          <p:nvPr/>
        </p:nvSpPr>
        <p:spPr bwMode="auto">
          <a:xfrm>
            <a:off x="3214688" y="3357563"/>
            <a:ext cx="215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solidFill>
                  <a:srgbClr val="FF0000"/>
                </a:solidFill>
                <a:latin typeface="黑体" panose="02010609060101010101" pitchFamily="49" charset="-122"/>
                <a:ea typeface="黑体" panose="02010609060101010101" pitchFamily="49" charset="-122"/>
              </a:rPr>
              <a:t>安全操作系统评测</a:t>
            </a:r>
          </a:p>
        </p:txBody>
      </p:sp>
      <p:grpSp>
        <p:nvGrpSpPr>
          <p:cNvPr id="46091" name="组合 20">
            <a:extLst>
              <a:ext uri="{FF2B5EF4-FFF2-40B4-BE49-F238E27FC236}">
                <a16:creationId xmlns:a16="http://schemas.microsoft.com/office/drawing/2014/main" id="{4DF1F65D-BFBA-41EE-92E0-AB6A17DB6AB4}"/>
              </a:ext>
            </a:extLst>
          </p:cNvPr>
          <p:cNvGrpSpPr>
            <a:grpSpLocks/>
          </p:cNvGrpSpPr>
          <p:nvPr/>
        </p:nvGrpSpPr>
        <p:grpSpPr bwMode="auto">
          <a:xfrm>
            <a:off x="2071688" y="3929063"/>
            <a:ext cx="4286250" cy="428625"/>
            <a:chOff x="571472" y="1142990"/>
            <a:chExt cx="4286280" cy="428628"/>
          </a:xfrm>
        </p:grpSpPr>
        <p:sp>
          <p:nvSpPr>
            <p:cNvPr id="46092" name="五边形 21">
              <a:extLst>
                <a:ext uri="{FF2B5EF4-FFF2-40B4-BE49-F238E27FC236}">
                  <a16:creationId xmlns:a16="http://schemas.microsoft.com/office/drawing/2014/main" id="{29FE2449-AD91-439A-858B-90CFB66171A6}"/>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093" name="椭圆 22">
              <a:extLst>
                <a:ext uri="{FF2B5EF4-FFF2-40B4-BE49-F238E27FC236}">
                  <a16:creationId xmlns:a16="http://schemas.microsoft.com/office/drawing/2014/main" id="{E92ADC46-3F8C-4C65-A83F-970A1DB47306}"/>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46094" name="TextBox 23">
              <a:extLst>
                <a:ext uri="{FF2B5EF4-FFF2-40B4-BE49-F238E27FC236}">
                  <a16:creationId xmlns:a16="http://schemas.microsoft.com/office/drawing/2014/main" id="{1EBAA82B-D19C-4D62-A503-2E1AA6529BED}"/>
                </a:ext>
              </a:extLst>
            </p:cNvPr>
            <p:cNvSpPr txBox="1">
              <a:spLocks noChangeArrowheads="1"/>
            </p:cNvSpPr>
            <p:nvPr/>
          </p:nvSpPr>
          <p:spPr bwMode="auto">
            <a:xfrm>
              <a:off x="1714480" y="1142990"/>
              <a:ext cx="2152664"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本章小结</a:t>
              </a:r>
            </a:p>
          </p:txBody>
        </p:sp>
      </p:grpSp>
    </p:spTree>
  </p:cSld>
  <p:clrMapOvr>
    <a:masterClrMapping/>
  </p:clrMapOvr>
  <p:transition spd="med">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5">
            <a:extLst>
              <a:ext uri="{FF2B5EF4-FFF2-40B4-BE49-F238E27FC236}">
                <a16:creationId xmlns:a16="http://schemas.microsoft.com/office/drawing/2014/main" id="{93BB4229-F361-4680-A2C1-76DAFBCE0D71}"/>
              </a:ext>
            </a:extLst>
          </p:cNvPr>
          <p:cNvSpPr>
            <a:spLocks noChangeArrowheads="1"/>
          </p:cNvSpPr>
          <p:nvPr/>
        </p:nvSpPr>
        <p:spPr bwMode="auto">
          <a:xfrm>
            <a:off x="2700338" y="2071688"/>
            <a:ext cx="3514725"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5.4.1  </a:t>
            </a:r>
            <a:r>
              <a:rPr lang="zh-CN" altLang="en-US" sz="2000" b="1">
                <a:latin typeface="Comic Sans MS" panose="030F0702030302020204" pitchFamily="66" charset="0"/>
                <a:ea typeface="黑体" panose="02010609060101010101" pitchFamily="49" charset="-122"/>
                <a:cs typeface="Arial" panose="020B0604020202020204" pitchFamily="34" charset="0"/>
              </a:rPr>
              <a:t>操作系统的典型缺陷</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a:p>
            <a:pPr algn="just">
              <a:lnSpc>
                <a:spcPct val="200000"/>
              </a:lnSpc>
              <a:buSzPct val="80000"/>
            </a:pPr>
            <a:r>
              <a:rPr lang="en-US" altLang="zh-CN" sz="2000" b="1">
                <a:latin typeface="Comic Sans MS" panose="030F0702030302020204" pitchFamily="66" charset="0"/>
                <a:ea typeface="黑体" panose="02010609060101010101" pitchFamily="49" charset="-122"/>
                <a:cs typeface="Arial" panose="020B0604020202020204" pitchFamily="34" charset="0"/>
              </a:rPr>
              <a:t>5.4.2  </a:t>
            </a:r>
            <a:r>
              <a:rPr lang="zh-CN" altLang="en-US" sz="2000" b="1">
                <a:latin typeface="Comic Sans MS" panose="030F0702030302020204" pitchFamily="66" charset="0"/>
                <a:ea typeface="黑体" panose="02010609060101010101" pitchFamily="49" charset="-122"/>
                <a:cs typeface="Arial" panose="020B0604020202020204" pitchFamily="34" charset="0"/>
              </a:rPr>
              <a:t>评测方法与评估准则</a:t>
            </a:r>
            <a:endParaRPr lang="en-US" altLang="zh-CN" sz="2000" b="1">
              <a:latin typeface="Comic Sans MS" panose="030F0702030302020204" pitchFamily="66" charset="0"/>
              <a:ea typeface="黑体" panose="02010609060101010101" pitchFamily="49" charset="-122"/>
              <a:cs typeface="Arial" panose="020B0604020202020204" pitchFamily="34" charset="0"/>
            </a:endParaRPr>
          </a:p>
        </p:txBody>
      </p:sp>
      <p:sp>
        <p:nvSpPr>
          <p:cNvPr id="7" name="标题 1">
            <a:extLst>
              <a:ext uri="{FF2B5EF4-FFF2-40B4-BE49-F238E27FC236}">
                <a16:creationId xmlns:a16="http://schemas.microsoft.com/office/drawing/2014/main" id="{F033D4CB-98F5-43CC-8DE8-C899E0626D5E}"/>
              </a:ext>
            </a:extLst>
          </p:cNvPr>
          <p:cNvSpPr txBox="1">
            <a:spLocks/>
          </p:cNvSpPr>
          <p:nvPr/>
        </p:nvSpPr>
        <p:spPr>
          <a:xfrm>
            <a:off x="2214546" y="1071552"/>
            <a:ext cx="4214842" cy="857256"/>
          </a:xfrm>
          <a:prstGeom prst="rect">
            <a:avLst/>
          </a:prstGeom>
        </p:spPr>
        <p:txBody>
          <a:bodyPr/>
          <a:lstStyle/>
          <a:p>
            <a:pPr algn="ctr">
              <a:defRPr/>
            </a:pPr>
            <a:r>
              <a:rPr lang="en-US" altLang="zh-CN" sz="3200" b="1" dirty="0">
                <a:solidFill>
                  <a:srgbClr val="C00000"/>
                </a:solidFill>
                <a:effectLst>
                  <a:reflection blurRad="6350" stA="50000" endA="300" endPos="50000" dist="60007" dir="5400000" sy="-100000" algn="bl" rotWithShape="0"/>
                </a:effectLst>
                <a:latin typeface="Cambria Math" pitchFamily="18" charset="0"/>
                <a:ea typeface="Cambria Math" pitchFamily="18" charset="0"/>
                <a:cs typeface="+mj-cs"/>
              </a:rPr>
              <a:t>5.4</a:t>
            </a:r>
            <a:r>
              <a:rPr lang="en-US" altLang="zh-CN" sz="3200" b="1" dirty="0">
                <a:solidFill>
                  <a:srgbClr val="C00000"/>
                </a:solidFill>
                <a:effectLst>
                  <a:reflection blurRad="6350" stA="50000" endA="300" endPos="50000" dist="60007" dir="5400000" sy="-100000" algn="bl" rotWithShape="0"/>
                </a:effectLst>
                <a:latin typeface="+mj-ea"/>
                <a:ea typeface="+mj-ea"/>
                <a:cs typeface="+mj-cs"/>
              </a:rPr>
              <a:t>  </a:t>
            </a:r>
            <a:r>
              <a:rPr lang="zh-CN" altLang="en-US" sz="32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Tree>
  </p:cSld>
  <p:clrMapOvr>
    <a:masterClrMapping/>
  </p:clrMapOvr>
  <p:transition spd="med">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E32613-7480-499A-AE97-D1DE352A17EC}"/>
              </a:ext>
            </a:extLst>
          </p:cNvPr>
          <p:cNvSpPr>
            <a:spLocks noGrp="1"/>
          </p:cNvSpPr>
          <p:nvPr>
            <p:ph idx="1"/>
          </p:nvPr>
        </p:nvSpPr>
        <p:spPr>
          <a:xfrm>
            <a:off x="428625" y="1285875"/>
            <a:ext cx="8229600" cy="2794000"/>
          </a:xfrm>
        </p:spPr>
        <p:txBody>
          <a:bodyPr/>
          <a:lstStyle/>
          <a:p>
            <a:pPr marL="0" indent="0">
              <a:buFont typeface="Wingdings" panose="05000000000000000000" pitchFamily="2" charset="2"/>
              <a:buNone/>
              <a:defRPr/>
            </a:pPr>
            <a:r>
              <a:rPr lang="zh-CN" altLang="zh-CN" b="1" dirty="0"/>
              <a:t>很多操作系统中都发现了漏洞。</a:t>
            </a:r>
            <a:endParaRPr lang="en-US" altLang="zh-CN" b="1" dirty="0"/>
          </a:p>
          <a:p>
            <a:pPr marL="0" indent="0">
              <a:buFont typeface="Wingdings" panose="05000000000000000000" pitchFamily="2" charset="2"/>
              <a:buNone/>
              <a:defRPr/>
            </a:pPr>
            <a:r>
              <a:rPr lang="en-US" altLang="zh-CN" sz="1800" b="1" dirty="0">
                <a:solidFill>
                  <a:srgbClr val="FF0000"/>
                </a:solidFill>
              </a:rPr>
              <a:t>1.</a:t>
            </a:r>
            <a:r>
              <a:rPr lang="zh-CN" altLang="zh-CN" sz="1800" b="1" dirty="0">
                <a:solidFill>
                  <a:srgbClr val="FF0000"/>
                </a:solidFill>
              </a:rPr>
              <a:t>已知的漏洞</a:t>
            </a:r>
          </a:p>
          <a:p>
            <a:pPr>
              <a:buFont typeface="+mj-lt"/>
              <a:buAutoNum type="arabicParenR"/>
              <a:defRPr/>
            </a:pPr>
            <a:r>
              <a:rPr lang="en-US" altLang="zh-CN" b="1" dirty="0">
                <a:solidFill>
                  <a:srgbClr val="0033CC"/>
                </a:solidFill>
              </a:rPr>
              <a:t>I/O</a:t>
            </a:r>
            <a:r>
              <a:rPr lang="zh-CN" altLang="zh-CN" b="1" dirty="0">
                <a:solidFill>
                  <a:srgbClr val="0033CC"/>
                </a:solidFill>
              </a:rPr>
              <a:t>处理</a:t>
            </a:r>
            <a:r>
              <a:rPr lang="zh-CN" altLang="zh-CN" b="1" dirty="0"/>
              <a:t>是操作系统最大的薄弱点</a:t>
            </a:r>
          </a:p>
          <a:p>
            <a:pPr>
              <a:buFont typeface="+mj-lt"/>
              <a:buAutoNum type="arabicParenR"/>
              <a:defRPr/>
            </a:pPr>
            <a:r>
              <a:rPr lang="zh-CN" altLang="zh-CN" b="1" dirty="0"/>
              <a:t>第二个突出弱点是</a:t>
            </a:r>
            <a:r>
              <a:rPr lang="zh-CN" altLang="zh-CN" b="1" dirty="0">
                <a:solidFill>
                  <a:srgbClr val="0033CC"/>
                </a:solidFill>
              </a:rPr>
              <a:t>访问策略的二义性</a:t>
            </a:r>
            <a:endParaRPr lang="en-US" altLang="zh-CN" b="1" dirty="0">
              <a:solidFill>
                <a:srgbClr val="0033CC"/>
              </a:solidFill>
            </a:endParaRPr>
          </a:p>
          <a:p>
            <a:pPr>
              <a:buFont typeface="+mj-lt"/>
              <a:buAutoNum type="arabicParenR"/>
              <a:defRPr/>
            </a:pPr>
            <a:r>
              <a:rPr lang="zh-CN" altLang="zh-CN" b="1" dirty="0"/>
              <a:t>第三个潜在的问题是</a:t>
            </a:r>
            <a:r>
              <a:rPr lang="zh-CN" altLang="zh-CN" b="1" dirty="0">
                <a:solidFill>
                  <a:srgbClr val="0033CC"/>
                </a:solidFill>
              </a:rPr>
              <a:t>不完全检查</a:t>
            </a:r>
            <a:endParaRPr lang="en-US" altLang="zh-CN" b="1" dirty="0">
              <a:solidFill>
                <a:srgbClr val="0033CC"/>
              </a:solidFill>
            </a:endParaRPr>
          </a:p>
          <a:p>
            <a:pPr>
              <a:buFont typeface="+mj-lt"/>
              <a:buAutoNum type="arabicParenR"/>
              <a:defRPr/>
            </a:pPr>
            <a:r>
              <a:rPr lang="zh-CN" altLang="zh-CN" b="1" dirty="0">
                <a:solidFill>
                  <a:srgbClr val="0033CC"/>
                </a:solidFill>
              </a:rPr>
              <a:t>通用性</a:t>
            </a:r>
            <a:r>
              <a:rPr lang="zh-CN" altLang="zh-CN" b="1" dirty="0"/>
              <a:t>是第四个弱点</a:t>
            </a:r>
            <a:endParaRPr lang="zh-CN" altLang="en-US" b="1" dirty="0"/>
          </a:p>
        </p:txBody>
      </p:sp>
      <p:sp>
        <p:nvSpPr>
          <p:cNvPr id="4" name="标题 1">
            <a:extLst>
              <a:ext uri="{FF2B5EF4-FFF2-40B4-BE49-F238E27FC236}">
                <a16:creationId xmlns:a16="http://schemas.microsoft.com/office/drawing/2014/main" id="{1279A2D5-63FB-4EF0-BEF7-18AF0B5CB478}"/>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5" name="标题 1">
            <a:extLst>
              <a:ext uri="{FF2B5EF4-FFF2-40B4-BE49-F238E27FC236}">
                <a16:creationId xmlns:a16="http://schemas.microsoft.com/office/drawing/2014/main" id="{DC72D942-5164-49AB-9ACB-8238A1A31394}"/>
              </a:ext>
            </a:extLst>
          </p:cNvPr>
          <p:cNvSpPr txBox="1">
            <a:spLocks/>
          </p:cNvSpPr>
          <p:nvPr/>
        </p:nvSpPr>
        <p:spPr>
          <a:xfrm>
            <a:off x="214282" y="714362"/>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操作系统的典型缺陷</a:t>
            </a:r>
          </a:p>
        </p:txBody>
      </p:sp>
    </p:spTree>
  </p:cSld>
  <p:clrMapOvr>
    <a:masterClrMapping/>
  </p:clrMapOvr>
  <p:transition spd="med">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00F3443-6113-44F9-AE20-C8AE4397BC05}"/>
              </a:ext>
            </a:extLst>
          </p:cNvPr>
          <p:cNvSpPr>
            <a:spLocks noGrp="1"/>
          </p:cNvSpPr>
          <p:nvPr>
            <p:ph idx="1"/>
          </p:nvPr>
        </p:nvSpPr>
        <p:spPr>
          <a:xfrm>
            <a:off x="642938" y="1071563"/>
            <a:ext cx="8143875" cy="3324225"/>
          </a:xfrm>
        </p:spPr>
        <p:txBody>
          <a:bodyPr/>
          <a:lstStyle/>
          <a:p>
            <a:pPr marL="0" indent="0">
              <a:buFont typeface="Wingdings" panose="05000000000000000000" pitchFamily="2" charset="2"/>
              <a:buNone/>
              <a:defRPr/>
            </a:pPr>
            <a:r>
              <a:rPr lang="en-US" altLang="zh-CN" sz="1800" b="1" dirty="0">
                <a:solidFill>
                  <a:srgbClr val="FF0000"/>
                </a:solidFill>
              </a:rPr>
              <a:t>2.</a:t>
            </a:r>
            <a:r>
              <a:rPr lang="zh-CN" altLang="zh-CN" sz="1800" b="1" dirty="0">
                <a:solidFill>
                  <a:srgbClr val="FF0000"/>
                </a:solidFill>
              </a:rPr>
              <a:t>漏洞利用的例子</a:t>
            </a:r>
          </a:p>
          <a:p>
            <a:pPr>
              <a:defRPr/>
            </a:pPr>
            <a:r>
              <a:rPr lang="zh-CN" altLang="zh-CN" sz="1400" b="1" dirty="0">
                <a:solidFill>
                  <a:srgbClr val="FF0000"/>
                </a:solidFill>
              </a:rPr>
              <a:t>第一个例子涉及到用户接口</a:t>
            </a:r>
            <a:r>
              <a:rPr lang="zh-CN" altLang="zh-CN" sz="1400" b="1" dirty="0"/>
              <a:t>。某些操作系统</a:t>
            </a:r>
            <a:r>
              <a:rPr lang="zh-CN" altLang="zh-CN" sz="1400" b="1" dirty="0">
                <a:solidFill>
                  <a:srgbClr val="0033CC"/>
                </a:solidFill>
              </a:rPr>
              <a:t>只在用户操作开始时</a:t>
            </a:r>
            <a:r>
              <a:rPr lang="zh-CN" altLang="zh-CN" sz="1400" b="1" dirty="0">
                <a:solidFill>
                  <a:srgbClr val="FF0000"/>
                </a:solidFill>
              </a:rPr>
              <a:t>进行访问权限检查</a:t>
            </a:r>
            <a:r>
              <a:rPr lang="zh-CN" altLang="zh-CN" sz="1400" b="1" dirty="0"/>
              <a:t>，这就导致了</a:t>
            </a:r>
            <a:r>
              <a:rPr lang="en-US" altLang="zh-CN" sz="1400" b="1" dirty="0">
                <a:sym typeface="Wingdings" pitchFamily="2" charset="2"/>
              </a:rPr>
              <a:t> </a:t>
            </a:r>
            <a:r>
              <a:rPr lang="zh-CN" altLang="zh-CN" sz="1400" b="1" dirty="0">
                <a:solidFill>
                  <a:srgbClr val="0033CC"/>
                </a:solidFill>
              </a:rPr>
              <a:t>典型的检查时刻到使用时刻的</a:t>
            </a:r>
            <a:r>
              <a:rPr lang="en-US" altLang="zh-CN" sz="1400" b="1" dirty="0">
                <a:solidFill>
                  <a:srgbClr val="0033CC"/>
                </a:solidFill>
              </a:rPr>
              <a:t>(TOCTOU)</a:t>
            </a:r>
            <a:r>
              <a:rPr lang="zh-CN" altLang="zh-CN" sz="1400" b="1" dirty="0"/>
              <a:t>缺陷。</a:t>
            </a:r>
            <a:endParaRPr lang="en-US" altLang="zh-CN" sz="1400" b="1" dirty="0"/>
          </a:p>
          <a:p>
            <a:pPr>
              <a:defRPr/>
            </a:pPr>
            <a:r>
              <a:rPr lang="zh-CN" altLang="zh-CN" sz="1400" b="1" dirty="0"/>
              <a:t>另一个例子涉及程序上的纰漏。某些操作系统为一些安全性软件包的安装保留了一种特殊的管理功能。执行安装时，这个管理调用以特权方式将控制权返回给用户。</a:t>
            </a:r>
            <a:endParaRPr lang="en-US" altLang="zh-CN" sz="1400" b="1" dirty="0"/>
          </a:p>
          <a:p>
            <a:pPr>
              <a:defRPr/>
            </a:pPr>
            <a:r>
              <a:rPr lang="zh-CN" altLang="zh-CN" sz="1400" b="1" dirty="0"/>
              <a:t>检查</a:t>
            </a:r>
            <a:r>
              <a:rPr lang="en-US" altLang="zh-CN" sz="1400" b="1" dirty="0"/>
              <a:t>check</a:t>
            </a:r>
            <a:r>
              <a:rPr lang="zh-CN" altLang="zh-CN" sz="1400" b="1" dirty="0"/>
              <a:t>时刻</a:t>
            </a:r>
            <a:r>
              <a:rPr lang="en-US" altLang="zh-CN" sz="1400" b="1" dirty="0"/>
              <a:t> </a:t>
            </a:r>
            <a:r>
              <a:rPr lang="en-US" altLang="zh-CN" b="1" dirty="0">
                <a:sym typeface="Wingdings" pitchFamily="2" charset="2"/>
              </a:rPr>
              <a:t> </a:t>
            </a:r>
            <a:r>
              <a:rPr lang="zh-CN" altLang="zh-CN" sz="1400" b="1" dirty="0"/>
              <a:t>使用</a:t>
            </a:r>
            <a:r>
              <a:rPr lang="en-US" altLang="zh-CN" sz="1400" b="1" dirty="0"/>
              <a:t>use</a:t>
            </a:r>
            <a:r>
              <a:rPr lang="zh-CN" altLang="zh-CN" sz="1400" b="1" dirty="0"/>
              <a:t>时刻的不匹配</a:t>
            </a:r>
            <a:r>
              <a:rPr lang="en-US" altLang="zh-CN" sz="1400" b="1" dirty="0"/>
              <a:t> </a:t>
            </a:r>
            <a:r>
              <a:rPr lang="en-US" altLang="zh-CN" sz="1400" b="1" dirty="0">
                <a:sym typeface="Wingdings" pitchFamily="2" charset="2"/>
              </a:rPr>
              <a:t> </a:t>
            </a:r>
            <a:r>
              <a:rPr lang="zh-CN" altLang="zh-CN" sz="1400" b="1" dirty="0"/>
              <a:t>会引发安全问题。</a:t>
            </a:r>
            <a:endParaRPr lang="en-US" altLang="zh-CN" sz="1400" b="1" dirty="0"/>
          </a:p>
          <a:p>
            <a:pPr>
              <a:defRPr/>
            </a:pPr>
            <a:r>
              <a:rPr lang="zh-CN" altLang="zh-CN" sz="1400" b="1" dirty="0"/>
              <a:t>其他利用多种漏洞的更复杂组合的入侵</a:t>
            </a:r>
            <a:endParaRPr lang="en-US" altLang="zh-CN" sz="1400" b="1" dirty="0"/>
          </a:p>
          <a:p>
            <a:pPr marL="0" indent="0">
              <a:buFont typeface="Wingdings" panose="05000000000000000000" pitchFamily="2" charset="2"/>
              <a:buNone/>
              <a:defRPr/>
            </a:pPr>
            <a:r>
              <a:rPr lang="zh-CN" altLang="zh-CN" sz="1400" b="1" u="sng" dirty="0">
                <a:solidFill>
                  <a:srgbClr val="FF0000"/>
                </a:solidFill>
                <a:effectLst>
                  <a:outerShdw blurRad="38100" dist="38100" dir="2700000" algn="tl">
                    <a:srgbClr val="000000">
                      <a:alpha val="43137"/>
                    </a:srgbClr>
                  </a:outerShdw>
                </a:effectLst>
              </a:rPr>
              <a:t>总的来说</a:t>
            </a:r>
            <a:r>
              <a:rPr lang="zh-CN" altLang="zh-CN" sz="1400" b="1" dirty="0"/>
              <a:t>，</a:t>
            </a:r>
            <a:r>
              <a:rPr lang="zh-CN" altLang="zh-CN" sz="1400" b="1" dirty="0">
                <a:solidFill>
                  <a:srgbClr val="0033CC"/>
                </a:solidFill>
              </a:rPr>
              <a:t>安全操作系统的安全缺陷</a:t>
            </a:r>
            <a:r>
              <a:rPr lang="zh-CN" altLang="zh-CN" sz="1400" b="1" dirty="0">
                <a:solidFill>
                  <a:srgbClr val="FF0000"/>
                </a:solidFill>
              </a:rPr>
              <a:t>是由于</a:t>
            </a:r>
            <a:r>
              <a:rPr lang="zh-CN" altLang="zh-CN" sz="1400" b="1" dirty="0">
                <a:solidFill>
                  <a:srgbClr val="0033CC"/>
                </a:solidFill>
              </a:rPr>
              <a:t>复杂情形（例如用户接口）的错误分析</a:t>
            </a:r>
            <a:r>
              <a:rPr lang="zh-CN" altLang="zh-CN" sz="1400" b="1" dirty="0">
                <a:solidFill>
                  <a:srgbClr val="FF0000"/>
                </a:solidFill>
              </a:rPr>
              <a:t>造成的</a:t>
            </a:r>
            <a:r>
              <a:rPr lang="zh-CN" altLang="zh-CN" sz="1400" b="1" dirty="0"/>
              <a:t>，或者</a:t>
            </a:r>
            <a:r>
              <a:rPr lang="zh-CN" altLang="zh-CN" sz="1400" b="1" dirty="0">
                <a:solidFill>
                  <a:srgbClr val="FF0000"/>
                </a:solidFill>
              </a:rPr>
              <a:t>是由于</a:t>
            </a:r>
            <a:r>
              <a:rPr lang="zh-CN" altLang="zh-CN" sz="1400" b="1" dirty="0">
                <a:solidFill>
                  <a:srgbClr val="0033CC"/>
                </a:solidFill>
              </a:rPr>
              <a:t>安全策略中的二义性或疏忽</a:t>
            </a:r>
            <a:r>
              <a:rPr lang="zh-CN" altLang="zh-CN" sz="1400" b="1" dirty="0">
                <a:solidFill>
                  <a:srgbClr val="FF0000"/>
                </a:solidFill>
              </a:rPr>
              <a:t>造成的</a:t>
            </a:r>
            <a:r>
              <a:rPr lang="zh-CN" altLang="zh-CN" sz="1400" b="1" dirty="0"/>
              <a:t>。利用简单的安全机制实现</a:t>
            </a:r>
            <a:r>
              <a:rPr lang="zh-CN" altLang="zh-CN" sz="1400" b="1" u="sng" dirty="0">
                <a:solidFill>
                  <a:srgbClr val="FF0000"/>
                </a:solidFill>
                <a:effectLst>
                  <a:outerShdw blurRad="38100" dist="38100" dir="2700000" algn="tl">
                    <a:srgbClr val="000000">
                      <a:alpha val="43137"/>
                    </a:srgbClr>
                  </a:outerShdw>
                </a:effectLst>
              </a:rPr>
              <a:t>清楚而完善的安全策略</a:t>
            </a:r>
            <a:r>
              <a:rPr lang="en-US" altLang="zh-CN" sz="1400" b="1" u="sng" dirty="0">
                <a:solidFill>
                  <a:srgbClr val="FF0000"/>
                </a:solidFill>
                <a:effectLst>
                  <a:outerShdw blurRad="38100" dist="38100" dir="2700000" algn="tl">
                    <a:srgbClr val="000000">
                      <a:alpha val="43137"/>
                    </a:srgbClr>
                  </a:outerShdw>
                </a:effectLst>
              </a:rPr>
              <a:t> </a:t>
            </a:r>
            <a:r>
              <a:rPr lang="en-US" altLang="zh-CN" sz="1400" b="1" dirty="0">
                <a:solidFill>
                  <a:srgbClr val="FF0000"/>
                </a:solidFill>
                <a:sym typeface="Wingdings" panose="05000000000000000000" pitchFamily="2" charset="2"/>
              </a:rPr>
              <a:t></a:t>
            </a:r>
            <a:r>
              <a:rPr lang="en-US" altLang="zh-CN" sz="1400" b="1" dirty="0">
                <a:sym typeface="Wingdings" panose="05000000000000000000" pitchFamily="2" charset="2"/>
              </a:rPr>
              <a:t> </a:t>
            </a:r>
            <a:r>
              <a:rPr lang="zh-CN" altLang="en-US" sz="1400" b="1" dirty="0">
                <a:solidFill>
                  <a:srgbClr val="0033CC"/>
                </a:solidFill>
              </a:rPr>
              <a:t>能够</a:t>
            </a:r>
            <a:r>
              <a:rPr lang="zh-CN" altLang="zh-CN" sz="1400" b="1" dirty="0">
                <a:solidFill>
                  <a:srgbClr val="0033CC"/>
                </a:solidFill>
              </a:rPr>
              <a:t>显著减少</a:t>
            </a:r>
            <a:r>
              <a:rPr lang="zh-CN" altLang="en-US" sz="1400" b="1" dirty="0">
                <a:solidFill>
                  <a:srgbClr val="0033CC"/>
                </a:solidFill>
              </a:rPr>
              <a:t>漏洞和</a:t>
            </a:r>
            <a:r>
              <a:rPr lang="zh-CN" altLang="zh-CN" sz="1400" b="1" dirty="0">
                <a:solidFill>
                  <a:srgbClr val="0033CC"/>
                </a:solidFill>
              </a:rPr>
              <a:t>入侵</a:t>
            </a:r>
            <a:r>
              <a:rPr lang="zh-CN" altLang="zh-CN" sz="1400" b="1" dirty="0"/>
              <a:t>。</a:t>
            </a:r>
            <a:endParaRPr lang="zh-CN" altLang="en-US" sz="1400" b="1" dirty="0"/>
          </a:p>
        </p:txBody>
      </p:sp>
      <p:sp>
        <p:nvSpPr>
          <p:cNvPr id="4" name="标题 1">
            <a:extLst>
              <a:ext uri="{FF2B5EF4-FFF2-40B4-BE49-F238E27FC236}">
                <a16:creationId xmlns:a16="http://schemas.microsoft.com/office/drawing/2014/main" id="{EE9B9413-AFBE-423C-AB10-9D423FF2DAFA}"/>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5" name="标题 1">
            <a:extLst>
              <a:ext uri="{FF2B5EF4-FFF2-40B4-BE49-F238E27FC236}">
                <a16:creationId xmlns:a16="http://schemas.microsoft.com/office/drawing/2014/main" id="{2FCB7D39-443F-444B-8A4B-8507A3BEDCD5}"/>
              </a:ext>
            </a:extLst>
          </p:cNvPr>
          <p:cNvSpPr txBox="1">
            <a:spLocks/>
          </p:cNvSpPr>
          <p:nvPr/>
        </p:nvSpPr>
        <p:spPr>
          <a:xfrm>
            <a:off x="214282"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操作系统的典型缺陷</a:t>
            </a:r>
          </a:p>
        </p:txBody>
      </p:sp>
    </p:spTree>
  </p:cSld>
  <p:clrMapOvr>
    <a:masterClrMapping/>
  </p:clrMapOvr>
  <p:transition spd="med">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5" y="1000125"/>
            <a:ext cx="8229600" cy="1214438"/>
          </a:xfrm>
        </p:spPr>
        <p:txBody>
          <a:bodyPr/>
          <a:lstStyle/>
          <a:p>
            <a:pPr marL="0" indent="0">
              <a:buFont typeface="Wingdings" panose="05000000000000000000" pitchFamily="2" charset="2"/>
              <a:buNone/>
              <a:defRPr/>
            </a:pPr>
            <a:r>
              <a:rPr lang="en-US" altLang="zh-CN" sz="1800" b="1" dirty="0">
                <a:solidFill>
                  <a:srgbClr val="FF0000"/>
                </a:solidFill>
              </a:rPr>
              <a:t>1.</a:t>
            </a:r>
            <a:r>
              <a:rPr lang="zh-CN" altLang="zh-CN" sz="1800" b="1" dirty="0">
                <a:solidFill>
                  <a:srgbClr val="FF0000"/>
                </a:solidFill>
              </a:rPr>
              <a:t>评测方法</a:t>
            </a:r>
          </a:p>
          <a:p>
            <a:pPr marL="0" indent="0">
              <a:buFont typeface="Wingdings" panose="05000000000000000000" pitchFamily="2" charset="2"/>
              <a:buNone/>
              <a:defRPr/>
            </a:pPr>
            <a:r>
              <a:rPr lang="zh-CN" altLang="zh-CN" b="1" dirty="0"/>
              <a:t>评测操作系统安全性的方法主要有</a:t>
            </a:r>
            <a:r>
              <a:rPr lang="zh-CN" altLang="zh-CN" b="1" dirty="0">
                <a:solidFill>
                  <a:srgbClr val="FF0000"/>
                </a:solidFill>
              </a:rPr>
              <a:t>三种</a:t>
            </a:r>
            <a:r>
              <a:rPr lang="zh-CN" altLang="zh-CN" b="1" dirty="0"/>
              <a:t>：</a:t>
            </a:r>
            <a:r>
              <a:rPr lang="zh-CN" altLang="zh-CN" b="1" dirty="0">
                <a:solidFill>
                  <a:srgbClr val="0033CC"/>
                </a:solidFill>
              </a:rPr>
              <a:t>形式化验证</a:t>
            </a:r>
            <a:r>
              <a:rPr lang="zh-CN" altLang="zh-CN" b="1" dirty="0"/>
              <a:t>、</a:t>
            </a:r>
            <a:r>
              <a:rPr lang="zh-CN" altLang="zh-CN" b="1" dirty="0">
                <a:solidFill>
                  <a:srgbClr val="0033CC"/>
                </a:solidFill>
              </a:rPr>
              <a:t>非形式化确认</a:t>
            </a:r>
            <a:r>
              <a:rPr lang="zh-CN" altLang="zh-CN" b="1" dirty="0"/>
              <a:t>及</a:t>
            </a:r>
            <a:r>
              <a:rPr lang="zh-CN" altLang="zh-CN" b="1" dirty="0">
                <a:solidFill>
                  <a:srgbClr val="0033CC"/>
                </a:solidFill>
              </a:rPr>
              <a:t>入侵分析</a:t>
            </a:r>
            <a:r>
              <a:rPr lang="zh-CN" altLang="zh-CN" b="1" dirty="0"/>
              <a:t>。这些方法各自可以独立使用，也可以将它们综合起来评估操作系统的安全性。</a:t>
            </a:r>
          </a:p>
          <a:p>
            <a:pPr>
              <a:defRPr/>
            </a:pPr>
            <a:endParaRPr lang="zh-CN" altLang="en-US" b="1" dirty="0"/>
          </a:p>
        </p:txBody>
      </p:sp>
      <p:graphicFrame>
        <p:nvGraphicFramePr>
          <p:cNvPr id="4" name="图示 3">
            <a:extLst>
              <a:ext uri="{FF2B5EF4-FFF2-40B4-BE49-F238E27FC236}">
                <a16:creationId xmlns:a16="http://schemas.microsoft.com/office/drawing/2014/main" id="{BB7C166B-145E-41E2-9CBB-0A5A67E45CE2}"/>
              </a:ext>
            </a:extLst>
          </p:cNvPr>
          <p:cNvGraphicFramePr/>
          <p:nvPr>
            <p:extLst>
              <p:ext uri="{D42A27DB-BD31-4B8C-83A1-F6EECF244321}">
                <p14:modId xmlns:p14="http://schemas.microsoft.com/office/powerpoint/2010/main" val="1242922695"/>
              </p:ext>
            </p:extLst>
          </p:nvPr>
        </p:nvGraphicFramePr>
        <p:xfrm>
          <a:off x="500034" y="2428874"/>
          <a:ext cx="8286808" cy="2143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a:extLst>
              <a:ext uri="{FF2B5EF4-FFF2-40B4-BE49-F238E27FC236}">
                <a16:creationId xmlns:a16="http://schemas.microsoft.com/office/drawing/2014/main" id="{48F05D65-5738-465A-B26D-827E90CBE0BE}"/>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spTree>
    <p:extLst>
      <p:ext uri="{BB962C8B-B14F-4D97-AF65-F5344CB8AC3E}">
        <p14:creationId xmlns:p14="http://schemas.microsoft.com/office/powerpoint/2010/main" val="609636323"/>
      </p:ext>
    </p:extLst>
  </p:cSld>
  <p:clrMapOvr>
    <a:masterClrMapping/>
  </p:clrMapOvr>
  <p:transition spd="med">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5" y="1000125"/>
            <a:ext cx="8229600" cy="1214438"/>
          </a:xfrm>
        </p:spPr>
        <p:txBody>
          <a:bodyPr/>
          <a:lstStyle/>
          <a:p>
            <a:pPr marL="0" indent="0">
              <a:buFont typeface="Wingdings" panose="05000000000000000000" pitchFamily="2" charset="2"/>
              <a:buNone/>
              <a:defRPr/>
            </a:pPr>
            <a:r>
              <a:rPr lang="en-US" altLang="zh-CN" sz="1800" b="1" dirty="0">
                <a:solidFill>
                  <a:srgbClr val="FF0000"/>
                </a:solidFill>
              </a:rPr>
              <a:t>1.</a:t>
            </a:r>
            <a:r>
              <a:rPr lang="zh-CN" altLang="zh-CN" sz="1800" b="1" dirty="0">
                <a:solidFill>
                  <a:srgbClr val="FF0000"/>
                </a:solidFill>
              </a:rPr>
              <a:t>评测方法</a:t>
            </a:r>
          </a:p>
          <a:p>
            <a:pPr marL="0" indent="0">
              <a:buFont typeface="Wingdings" panose="05000000000000000000" pitchFamily="2" charset="2"/>
              <a:buNone/>
              <a:defRPr/>
            </a:pPr>
            <a:r>
              <a:rPr lang="zh-CN" altLang="zh-CN" b="1" dirty="0"/>
              <a:t>评测操作系统安全性的方法主要有</a:t>
            </a:r>
            <a:r>
              <a:rPr lang="zh-CN" altLang="zh-CN" b="1" dirty="0">
                <a:solidFill>
                  <a:srgbClr val="FF0000"/>
                </a:solidFill>
              </a:rPr>
              <a:t>三种</a:t>
            </a:r>
            <a:r>
              <a:rPr lang="zh-CN" altLang="zh-CN" b="1" dirty="0"/>
              <a:t>：</a:t>
            </a:r>
            <a:r>
              <a:rPr lang="zh-CN" altLang="zh-CN" b="1" dirty="0">
                <a:solidFill>
                  <a:srgbClr val="0033CC"/>
                </a:solidFill>
              </a:rPr>
              <a:t>形式化验证</a:t>
            </a:r>
            <a:r>
              <a:rPr lang="zh-CN" altLang="zh-CN" b="1" dirty="0"/>
              <a:t>、</a:t>
            </a:r>
            <a:r>
              <a:rPr lang="zh-CN" altLang="zh-CN" b="1" dirty="0">
                <a:solidFill>
                  <a:srgbClr val="0033CC"/>
                </a:solidFill>
              </a:rPr>
              <a:t>非形式化确认</a:t>
            </a:r>
            <a:r>
              <a:rPr lang="zh-CN" altLang="zh-CN" b="1" dirty="0"/>
              <a:t>及</a:t>
            </a:r>
            <a:r>
              <a:rPr lang="zh-CN" altLang="zh-CN" b="1" dirty="0">
                <a:solidFill>
                  <a:srgbClr val="0033CC"/>
                </a:solidFill>
              </a:rPr>
              <a:t>入侵分析</a:t>
            </a:r>
            <a:r>
              <a:rPr lang="zh-CN" altLang="zh-CN" b="1" dirty="0"/>
              <a:t>。这些方法各自可以独立使用，也可以将它们综合起来评估操作系统的安全性。</a:t>
            </a:r>
          </a:p>
          <a:p>
            <a:pPr>
              <a:defRPr/>
            </a:pPr>
            <a:endParaRPr lang="zh-CN" altLang="en-US" b="1" dirty="0"/>
          </a:p>
        </p:txBody>
      </p:sp>
      <p:graphicFrame>
        <p:nvGraphicFramePr>
          <p:cNvPr id="4" name="图示 3">
            <a:extLst>
              <a:ext uri="{FF2B5EF4-FFF2-40B4-BE49-F238E27FC236}">
                <a16:creationId xmlns:a16="http://schemas.microsoft.com/office/drawing/2014/main" id="{BB7C166B-145E-41E2-9CBB-0A5A67E45CE2}"/>
              </a:ext>
            </a:extLst>
          </p:cNvPr>
          <p:cNvGraphicFramePr/>
          <p:nvPr>
            <p:extLst>
              <p:ext uri="{D42A27DB-BD31-4B8C-83A1-F6EECF244321}">
                <p14:modId xmlns:p14="http://schemas.microsoft.com/office/powerpoint/2010/main" val="3010518889"/>
              </p:ext>
            </p:extLst>
          </p:nvPr>
        </p:nvGraphicFramePr>
        <p:xfrm>
          <a:off x="500034" y="2428874"/>
          <a:ext cx="8286808" cy="2143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a:extLst>
              <a:ext uri="{FF2B5EF4-FFF2-40B4-BE49-F238E27FC236}">
                <a16:creationId xmlns:a16="http://schemas.microsoft.com/office/drawing/2014/main" id="{48F05D65-5738-465A-B26D-827E90CBE0BE}"/>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2" name="图片 1">
            <a:extLst>
              <a:ext uri="{FF2B5EF4-FFF2-40B4-BE49-F238E27FC236}">
                <a16:creationId xmlns:a16="http://schemas.microsoft.com/office/drawing/2014/main" id="{8411925D-5360-45F5-B86C-FF59F871BA62}"/>
              </a:ext>
            </a:extLst>
          </p:cNvPr>
          <p:cNvPicPr>
            <a:picLocks noChangeAspect="1"/>
          </p:cNvPicPr>
          <p:nvPr/>
        </p:nvPicPr>
        <p:blipFill>
          <a:blip r:embed="rId7"/>
          <a:stretch>
            <a:fillRect/>
          </a:stretch>
        </p:blipFill>
        <p:spPr>
          <a:xfrm>
            <a:off x="426197" y="60590"/>
            <a:ext cx="3713755" cy="3084186"/>
          </a:xfrm>
          <a:prstGeom prst="rect">
            <a:avLst/>
          </a:prstGeom>
        </p:spPr>
      </p:pic>
      <p:pic>
        <p:nvPicPr>
          <p:cNvPr id="8" name="图片 7">
            <a:extLst>
              <a:ext uri="{FF2B5EF4-FFF2-40B4-BE49-F238E27FC236}">
                <a16:creationId xmlns:a16="http://schemas.microsoft.com/office/drawing/2014/main" id="{56AF168B-843C-4983-91ED-4A2D89818E29}"/>
              </a:ext>
            </a:extLst>
          </p:cNvPr>
          <p:cNvPicPr>
            <a:picLocks noChangeAspect="1"/>
          </p:cNvPicPr>
          <p:nvPr/>
        </p:nvPicPr>
        <p:blipFill>
          <a:blip r:embed="rId8"/>
          <a:stretch>
            <a:fillRect/>
          </a:stretch>
        </p:blipFill>
        <p:spPr>
          <a:xfrm>
            <a:off x="4139952" y="57768"/>
            <a:ext cx="3641747" cy="3081478"/>
          </a:xfrm>
          <a:prstGeom prst="rect">
            <a:avLst/>
          </a:prstGeom>
        </p:spPr>
      </p:pic>
    </p:spTree>
  </p:cSld>
  <p:clrMapOvr>
    <a:masterClrMapping/>
  </p:clrMapOvr>
  <p:transition spd="med">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圆角矩形标注 43">
            <a:extLst>
              <a:ext uri="{FF2B5EF4-FFF2-40B4-BE49-F238E27FC236}">
                <a16:creationId xmlns:a16="http://schemas.microsoft.com/office/drawing/2014/main" id="{AB4DC5F2-6A06-4F10-8A10-24D43D715B74}"/>
              </a:ext>
            </a:extLst>
          </p:cNvPr>
          <p:cNvSpPr>
            <a:spLocks noChangeArrowheads="1"/>
          </p:cNvSpPr>
          <p:nvPr/>
        </p:nvSpPr>
        <p:spPr bwMode="auto">
          <a:xfrm>
            <a:off x="7019925" y="4138613"/>
            <a:ext cx="1979613" cy="782637"/>
          </a:xfrm>
          <a:prstGeom prst="wedgeRoundRectCallout">
            <a:avLst>
              <a:gd name="adj1" fmla="val -79671"/>
              <a:gd name="adj2" fmla="val -17227"/>
              <a:gd name="adj3" fmla="val 16667"/>
            </a:avLst>
          </a:prstGeom>
          <a:gradFill rotWithShape="1">
            <a:gsLst>
              <a:gs pos="0">
                <a:srgbClr val="FBFBC1"/>
              </a:gs>
              <a:gs pos="35001">
                <a:srgbClr val="FBFBD3"/>
              </a:gs>
              <a:gs pos="100000">
                <a:srgbClr val="FFFFED"/>
              </a:gs>
            </a:gsLst>
            <a:lin ang="5400000" scaled="1"/>
          </a:gradFill>
          <a:ln w="9525">
            <a:solidFill>
              <a:srgbClr val="C9C994"/>
            </a:solidFill>
            <a:miter lim="800000"/>
            <a:headEnd/>
            <a:tailEnd/>
          </a:ln>
          <a:effectLst>
            <a:outerShdw dist="20000" dir="5400000" algn="ctr" rotWithShape="0">
              <a:srgbClr val="000000">
                <a:alpha val="34998"/>
              </a:srgbClr>
            </a:outerShdw>
          </a:effectLst>
        </p:spPr>
        <p:txBody>
          <a:bodyPr>
            <a:spAutoFit/>
          </a:bodyPr>
          <a:lstStyle/>
          <a:p>
            <a:pPr>
              <a:buFont typeface="Wingdings" pitchFamily="2" charset="2"/>
              <a:buChar char="l"/>
              <a:defRPr/>
            </a:pPr>
            <a:r>
              <a:rPr lang="zh-CN" altLang="en-US" b="1">
                <a:solidFill>
                  <a:schemeClr val="accent2"/>
                </a:solidFill>
                <a:latin typeface="微软雅黑" pitchFamily="34" charset="-122"/>
              </a:rPr>
              <a:t> </a:t>
            </a:r>
            <a:r>
              <a:rPr lang="zh-CN" altLang="en-US" b="1">
                <a:solidFill>
                  <a:srgbClr val="FF0000"/>
                </a:solidFill>
                <a:latin typeface="微软雅黑" pitchFamily="34" charset="-122"/>
              </a:rPr>
              <a:t>密码学</a:t>
            </a:r>
            <a:r>
              <a:rPr lang="zh-CN" altLang="en-US" b="1">
                <a:latin typeface="微软雅黑" pitchFamily="34" charset="-122"/>
              </a:rPr>
              <a:t>是</a:t>
            </a:r>
            <a:r>
              <a:rPr lang="zh-CN" altLang="en-US" b="1">
                <a:solidFill>
                  <a:srgbClr val="FF0000"/>
                </a:solidFill>
                <a:latin typeface="微软雅黑" pitchFamily="34" charset="-122"/>
              </a:rPr>
              <a:t>关键技术</a:t>
            </a:r>
          </a:p>
          <a:p>
            <a:pPr>
              <a:buFont typeface="Wingdings" pitchFamily="2" charset="2"/>
              <a:buChar char="l"/>
              <a:defRPr/>
            </a:pPr>
            <a:endParaRPr lang="zh-CN" altLang="en-US" b="1">
              <a:solidFill>
                <a:srgbClr val="FF0000"/>
              </a:solidFill>
              <a:latin typeface="微软雅黑" pitchFamily="34" charset="-122"/>
            </a:endParaRPr>
          </a:p>
          <a:p>
            <a:pPr>
              <a:buFont typeface="Wingdings" pitchFamily="2" charset="2"/>
              <a:buChar char="l"/>
              <a:defRPr/>
            </a:pPr>
            <a:r>
              <a:rPr lang="zh-CN" altLang="en-US" b="1">
                <a:solidFill>
                  <a:schemeClr val="accent2"/>
                </a:solidFill>
                <a:latin typeface="微软雅黑" pitchFamily="34" charset="-122"/>
              </a:rPr>
              <a:t> </a:t>
            </a:r>
            <a:r>
              <a:rPr lang="zh-CN" altLang="en-US" b="1">
                <a:solidFill>
                  <a:srgbClr val="FF0000"/>
                </a:solidFill>
                <a:latin typeface="微软雅黑" pitchFamily="34" charset="-122"/>
              </a:rPr>
              <a:t>硬件结构安全</a:t>
            </a:r>
            <a:r>
              <a:rPr lang="zh-CN" altLang="en-US" b="1">
                <a:latin typeface="微软雅黑" pitchFamily="34" charset="-122"/>
              </a:rPr>
              <a:t>和</a:t>
            </a:r>
            <a:r>
              <a:rPr lang="zh-CN" altLang="en-US" b="1">
                <a:solidFill>
                  <a:srgbClr val="FF0000"/>
                </a:solidFill>
                <a:latin typeface="微软雅黑" pitchFamily="34" charset="-122"/>
              </a:rPr>
              <a:t>操作系统安全</a:t>
            </a:r>
            <a:r>
              <a:rPr lang="zh-CN" altLang="en-US" b="1">
                <a:latin typeface="微软雅黑" pitchFamily="34" charset="-122"/>
              </a:rPr>
              <a:t>是</a:t>
            </a:r>
            <a:r>
              <a:rPr lang="zh-CN" altLang="en-US" b="1">
                <a:solidFill>
                  <a:srgbClr val="FF0000"/>
                </a:solidFill>
                <a:latin typeface="微软雅黑" pitchFamily="34" charset="-122"/>
              </a:rPr>
              <a:t>计算机系统安全的基础</a:t>
            </a:r>
            <a:r>
              <a:rPr lang="zh-CN" altLang="en-US" b="1">
                <a:solidFill>
                  <a:schemeClr val="accent2"/>
                </a:solidFill>
                <a:latin typeface="微软雅黑" pitchFamily="34" charset="-122"/>
              </a:rPr>
              <a:t>。</a:t>
            </a:r>
          </a:p>
        </p:txBody>
      </p:sp>
      <p:sp>
        <p:nvSpPr>
          <p:cNvPr id="10243" name="圆角矩形标注 43">
            <a:extLst>
              <a:ext uri="{FF2B5EF4-FFF2-40B4-BE49-F238E27FC236}">
                <a16:creationId xmlns:a16="http://schemas.microsoft.com/office/drawing/2014/main" id="{916C13C4-CFF9-4DC9-8208-85256D32461B}"/>
              </a:ext>
            </a:extLst>
          </p:cNvPr>
          <p:cNvSpPr>
            <a:spLocks noChangeArrowheads="1"/>
          </p:cNvSpPr>
          <p:nvPr/>
        </p:nvSpPr>
        <p:spPr bwMode="auto">
          <a:xfrm>
            <a:off x="7019925" y="123825"/>
            <a:ext cx="1979613" cy="1633538"/>
          </a:xfrm>
          <a:prstGeom prst="wedgeRoundRectCallout">
            <a:avLst>
              <a:gd name="adj1" fmla="val -81287"/>
              <a:gd name="adj2" fmla="val 162815"/>
              <a:gd name="adj3" fmla="val 16667"/>
            </a:avLst>
          </a:prstGeom>
          <a:gradFill rotWithShape="1">
            <a:gsLst>
              <a:gs pos="0">
                <a:srgbClr val="FBFBC1"/>
              </a:gs>
              <a:gs pos="35001">
                <a:srgbClr val="FBFBD3"/>
              </a:gs>
              <a:gs pos="100000">
                <a:srgbClr val="FFFFED"/>
              </a:gs>
            </a:gsLst>
            <a:lin ang="5400000" scaled="1"/>
          </a:gradFill>
          <a:ln w="9525">
            <a:solidFill>
              <a:srgbClr val="C9C994"/>
            </a:solidFill>
            <a:miter lim="800000"/>
            <a:headEnd/>
            <a:tailEnd/>
          </a:ln>
          <a:effectLst>
            <a:outerShdw dist="20000" dir="5400000" algn="ctr" rotWithShape="0">
              <a:srgbClr val="000000">
                <a:alpha val="34998"/>
              </a:srgbClr>
            </a:outerShdw>
          </a:effectLst>
        </p:spPr>
        <p:txBody>
          <a:bodyPr>
            <a:spAutoFit/>
          </a:bodyPr>
          <a:lstStyle/>
          <a:p>
            <a:pPr>
              <a:buFont typeface="Wingdings" pitchFamily="2" charset="2"/>
              <a:buChar char="l"/>
              <a:defRPr/>
            </a:pPr>
            <a:r>
              <a:rPr lang="zh-CN" altLang="en-US" b="1">
                <a:solidFill>
                  <a:schemeClr val="accent2"/>
                </a:solidFill>
                <a:latin typeface="微软雅黑" pitchFamily="34" charset="-122"/>
              </a:rPr>
              <a:t> </a:t>
            </a:r>
            <a:r>
              <a:rPr lang="en-US" altLang="zh-CN" b="1">
                <a:latin typeface="微软雅黑" pitchFamily="34" charset="-122"/>
              </a:rPr>
              <a:t>20</a:t>
            </a:r>
            <a:r>
              <a:rPr lang="zh-CN" altLang="en-US" b="1">
                <a:latin typeface="微软雅黑" pitchFamily="34" charset="-122"/>
              </a:rPr>
              <a:t>世纪</a:t>
            </a:r>
            <a:r>
              <a:rPr lang="en-US" altLang="zh-CN" b="1">
                <a:latin typeface="微软雅黑" pitchFamily="34" charset="-122"/>
              </a:rPr>
              <a:t>80</a:t>
            </a:r>
            <a:r>
              <a:rPr lang="zh-CN" altLang="en-US" b="1">
                <a:latin typeface="微软雅黑" pitchFamily="34" charset="-122"/>
              </a:rPr>
              <a:t>年代，</a:t>
            </a:r>
            <a:r>
              <a:rPr lang="zh-CN" altLang="en-US" b="1">
                <a:solidFill>
                  <a:srgbClr val="FF0000"/>
                </a:solidFill>
                <a:latin typeface="微软雅黑" pitchFamily="34" charset="-122"/>
              </a:rPr>
              <a:t>美国国防部</a:t>
            </a:r>
            <a:r>
              <a:rPr lang="zh-CN" altLang="en-US" b="1">
                <a:latin typeface="微软雅黑" pitchFamily="34" charset="-122"/>
              </a:rPr>
              <a:t>公布了历史上第一个</a:t>
            </a:r>
            <a:r>
              <a:rPr lang="zh-CN" altLang="en-US" b="1">
                <a:solidFill>
                  <a:srgbClr val="FF0000"/>
                </a:solidFill>
                <a:latin typeface="微软雅黑" pitchFamily="34" charset="-122"/>
              </a:rPr>
              <a:t>计算机安全评价准则</a:t>
            </a:r>
            <a:r>
              <a:rPr lang="en-US" altLang="zh-CN" b="1">
                <a:solidFill>
                  <a:srgbClr val="FF0000"/>
                </a:solidFill>
                <a:latin typeface="微软雅黑" pitchFamily="34" charset="-122"/>
              </a:rPr>
              <a:t>TCSEC</a:t>
            </a:r>
            <a:r>
              <a:rPr lang="zh-CN" altLang="en-US" b="1">
                <a:solidFill>
                  <a:schemeClr val="accent2"/>
                </a:solidFill>
                <a:latin typeface="微软雅黑" pitchFamily="34" charset="-122"/>
              </a:rPr>
              <a:t>，</a:t>
            </a:r>
            <a:r>
              <a:rPr lang="zh-CN" altLang="en-US" b="1">
                <a:latin typeface="微软雅黑" pitchFamily="34" charset="-122"/>
              </a:rPr>
              <a:t>提出</a:t>
            </a:r>
            <a:r>
              <a:rPr lang="zh-CN" altLang="en-US" b="1">
                <a:solidFill>
                  <a:srgbClr val="FF0000"/>
                </a:solidFill>
                <a:latin typeface="微软雅黑" pitchFamily="34" charset="-122"/>
              </a:rPr>
              <a:t>可信计算基</a:t>
            </a:r>
            <a:r>
              <a:rPr lang="en-US" altLang="zh-CN" b="1">
                <a:solidFill>
                  <a:srgbClr val="FF0000"/>
                </a:solidFill>
                <a:latin typeface="微软雅黑" pitchFamily="34" charset="-122"/>
              </a:rPr>
              <a:t>TCB</a:t>
            </a:r>
            <a:r>
              <a:rPr lang="zh-CN" altLang="en-US" b="1">
                <a:latin typeface="微软雅黑" pitchFamily="34" charset="-122"/>
              </a:rPr>
              <a:t>的概念</a:t>
            </a:r>
          </a:p>
          <a:p>
            <a:pPr>
              <a:buFont typeface="Wingdings" pitchFamily="2" charset="2"/>
              <a:buChar char="l"/>
              <a:defRPr/>
            </a:pPr>
            <a:endParaRPr lang="zh-CN" altLang="en-US" b="1">
              <a:solidFill>
                <a:schemeClr val="accent2"/>
              </a:solidFill>
              <a:latin typeface="微软雅黑" pitchFamily="34" charset="-122"/>
            </a:endParaRPr>
          </a:p>
          <a:p>
            <a:pPr>
              <a:buFont typeface="Wingdings" pitchFamily="2" charset="2"/>
              <a:buChar char="l"/>
              <a:defRPr/>
            </a:pPr>
            <a:r>
              <a:rPr lang="zh-CN" altLang="en-US" b="1">
                <a:solidFill>
                  <a:schemeClr val="accent2"/>
                </a:solidFill>
                <a:latin typeface="微软雅黑" pitchFamily="34" charset="-122"/>
              </a:rPr>
              <a:t> </a:t>
            </a:r>
            <a:r>
              <a:rPr lang="en-US" altLang="zh-CN" b="1">
                <a:solidFill>
                  <a:srgbClr val="FF0000"/>
                </a:solidFill>
                <a:latin typeface="微软雅黑" pitchFamily="34" charset="-122"/>
              </a:rPr>
              <a:t>TCB</a:t>
            </a:r>
            <a:r>
              <a:rPr lang="zh-CN" altLang="en-US" b="1">
                <a:latin typeface="微软雅黑" pitchFamily="34" charset="-122"/>
              </a:rPr>
              <a:t>是</a:t>
            </a:r>
            <a:r>
              <a:rPr lang="zh-CN" altLang="en-US" b="1">
                <a:solidFill>
                  <a:srgbClr val="FF0000"/>
                </a:solidFill>
                <a:latin typeface="微软雅黑" pitchFamily="34" charset="-122"/>
              </a:rPr>
              <a:t>计算机系统内保护装置</a:t>
            </a:r>
            <a:r>
              <a:rPr lang="zh-CN" altLang="en-US" b="1">
                <a:latin typeface="微软雅黑" pitchFamily="34" charset="-122"/>
              </a:rPr>
              <a:t>的</a:t>
            </a:r>
            <a:r>
              <a:rPr lang="zh-CN" altLang="en-US" b="1">
                <a:solidFill>
                  <a:srgbClr val="FF0000"/>
                </a:solidFill>
                <a:latin typeface="微软雅黑" pitchFamily="34" charset="-122"/>
              </a:rPr>
              <a:t>总体</a:t>
            </a:r>
            <a:r>
              <a:rPr lang="zh-CN" altLang="en-US" b="1">
                <a:latin typeface="微软雅黑" pitchFamily="34" charset="-122"/>
              </a:rPr>
              <a:t>，包括：</a:t>
            </a:r>
            <a:r>
              <a:rPr lang="zh-CN" altLang="en-US" b="1">
                <a:solidFill>
                  <a:srgbClr val="0033CC"/>
                </a:solidFill>
                <a:latin typeface="微软雅黑" pitchFamily="34" charset="-122"/>
              </a:rPr>
              <a:t>硬件</a:t>
            </a:r>
            <a:r>
              <a:rPr lang="zh-CN" altLang="en-US" b="1">
                <a:latin typeface="微软雅黑" pitchFamily="34" charset="-122"/>
              </a:rPr>
              <a:t>、</a:t>
            </a:r>
            <a:r>
              <a:rPr lang="zh-CN" altLang="en-US" b="1">
                <a:solidFill>
                  <a:srgbClr val="0033CC"/>
                </a:solidFill>
                <a:latin typeface="微软雅黑" pitchFamily="34" charset="-122"/>
              </a:rPr>
              <a:t>固件</a:t>
            </a:r>
            <a:r>
              <a:rPr lang="zh-CN" altLang="en-US" b="1">
                <a:latin typeface="微软雅黑" pitchFamily="34" charset="-122"/>
              </a:rPr>
              <a:t>、</a:t>
            </a:r>
            <a:r>
              <a:rPr lang="zh-CN" altLang="en-US" b="1">
                <a:solidFill>
                  <a:srgbClr val="0033CC"/>
                </a:solidFill>
                <a:latin typeface="微软雅黑" pitchFamily="34" charset="-122"/>
              </a:rPr>
              <a:t>软件</a:t>
            </a:r>
            <a:r>
              <a:rPr lang="zh-CN" altLang="en-US" b="1">
                <a:latin typeface="微软雅黑" pitchFamily="34" charset="-122"/>
              </a:rPr>
              <a:t>和</a:t>
            </a:r>
            <a:r>
              <a:rPr lang="zh-CN" altLang="en-US" b="1">
                <a:solidFill>
                  <a:srgbClr val="0033CC"/>
                </a:solidFill>
                <a:latin typeface="微软雅黑" pitchFamily="34" charset="-122"/>
              </a:rPr>
              <a:t>负责执行安全策略的组合体</a:t>
            </a:r>
          </a:p>
        </p:txBody>
      </p:sp>
      <p:sp>
        <p:nvSpPr>
          <p:cNvPr id="4" name="圆角矩形标注 43">
            <a:extLst>
              <a:ext uri="{FF2B5EF4-FFF2-40B4-BE49-F238E27FC236}">
                <a16:creationId xmlns:a16="http://schemas.microsoft.com/office/drawing/2014/main" id="{A71006A2-391C-42F1-BDC6-418FF87A0DC3}"/>
              </a:ext>
            </a:extLst>
          </p:cNvPr>
          <p:cNvSpPr>
            <a:spLocks noChangeArrowheads="1"/>
          </p:cNvSpPr>
          <p:nvPr/>
        </p:nvSpPr>
        <p:spPr bwMode="auto">
          <a:xfrm>
            <a:off x="7019925" y="2036763"/>
            <a:ext cx="1979613" cy="1992312"/>
          </a:xfrm>
          <a:prstGeom prst="wedgeRoundRectCallout">
            <a:avLst>
              <a:gd name="adj1" fmla="val -83503"/>
              <a:gd name="adj2" fmla="val 53825"/>
              <a:gd name="adj3" fmla="val 16667"/>
            </a:avLst>
          </a:prstGeom>
          <a:gradFill rotWithShape="1">
            <a:gsLst>
              <a:gs pos="0">
                <a:srgbClr val="FBFBC1"/>
              </a:gs>
              <a:gs pos="35001">
                <a:srgbClr val="FBFBD3"/>
              </a:gs>
              <a:gs pos="100000">
                <a:srgbClr val="FFFFED"/>
              </a:gs>
            </a:gsLst>
            <a:lin ang="5400000" scaled="1"/>
          </a:gradFill>
          <a:ln w="9525">
            <a:solidFill>
              <a:srgbClr val="C9C994"/>
            </a:solidFill>
            <a:miter lim="800000"/>
            <a:headEnd/>
            <a:tailEnd/>
          </a:ln>
          <a:effectLst>
            <a:outerShdw dist="20000" dir="5400000" algn="ctr" rotWithShape="0">
              <a:srgbClr val="000000">
                <a:alpha val="34998"/>
              </a:srgbClr>
            </a:outerShdw>
          </a:effectLst>
        </p:spPr>
        <p:txBody>
          <a:bodyPr>
            <a:spAutoFit/>
          </a:bodyPr>
          <a:lstStyle/>
          <a:p>
            <a:pPr>
              <a:buFont typeface="Wingdings" pitchFamily="2" charset="2"/>
              <a:buChar char="l"/>
              <a:defRPr/>
            </a:pPr>
            <a:r>
              <a:rPr lang="zh-CN" altLang="en-US" b="1" dirty="0">
                <a:solidFill>
                  <a:schemeClr val="accent2"/>
                </a:solidFill>
                <a:latin typeface="微软雅黑" pitchFamily="34" charset="-122"/>
              </a:rPr>
              <a:t> </a:t>
            </a:r>
            <a:r>
              <a:rPr lang="en-US" altLang="zh-CN" b="1" dirty="0">
                <a:latin typeface="微软雅黑" pitchFamily="34" charset="-122"/>
              </a:rPr>
              <a:t>1972</a:t>
            </a:r>
            <a:r>
              <a:rPr lang="zh-CN" altLang="en-US" b="1" dirty="0">
                <a:latin typeface="微软雅黑" pitchFamily="34" charset="-122"/>
              </a:rPr>
              <a:t>年，</a:t>
            </a:r>
            <a:r>
              <a:rPr lang="en-US" altLang="zh-CN" b="1" dirty="0">
                <a:solidFill>
                  <a:srgbClr val="FF0000"/>
                </a:solidFill>
                <a:latin typeface="微软雅黑" pitchFamily="34" charset="-122"/>
              </a:rPr>
              <a:t>J.P. Anderson</a:t>
            </a:r>
            <a:r>
              <a:rPr lang="zh-CN" altLang="en-US" b="1" dirty="0">
                <a:latin typeface="微软雅黑" pitchFamily="34" charset="-122"/>
              </a:rPr>
              <a:t>提出了</a:t>
            </a:r>
            <a:r>
              <a:rPr lang="zh-CN" altLang="en-US" b="1" dirty="0">
                <a:solidFill>
                  <a:srgbClr val="FF0000"/>
                </a:solidFill>
                <a:latin typeface="微软雅黑" pitchFamily="34" charset="-122"/>
              </a:rPr>
              <a:t>参照监视器</a:t>
            </a:r>
            <a:r>
              <a:rPr lang="zh-CN" altLang="en-US" b="1" dirty="0">
                <a:solidFill>
                  <a:srgbClr val="FF0101"/>
                </a:solidFill>
                <a:latin typeface="微软雅黑" pitchFamily="34" charset="-122"/>
              </a:rPr>
              <a:t>（</a:t>
            </a:r>
            <a:r>
              <a:rPr lang="en-US" altLang="zh-CN" b="1" dirty="0">
                <a:solidFill>
                  <a:srgbClr val="FF0101"/>
                </a:solidFill>
                <a:latin typeface="微软雅黑" pitchFamily="34" charset="-122"/>
              </a:rPr>
              <a:t>Reference Monitor, RM</a:t>
            </a:r>
            <a:r>
              <a:rPr lang="zh-CN" altLang="en-US" b="1" dirty="0">
                <a:solidFill>
                  <a:srgbClr val="FF0101"/>
                </a:solidFill>
                <a:latin typeface="微软雅黑" pitchFamily="34" charset="-122"/>
              </a:rPr>
              <a:t>）</a:t>
            </a:r>
            <a:r>
              <a:rPr lang="zh-CN" altLang="en-US" b="1" dirty="0">
                <a:latin typeface="微软雅黑" pitchFamily="34" charset="-122"/>
              </a:rPr>
              <a:t>和</a:t>
            </a:r>
            <a:r>
              <a:rPr lang="zh-CN" altLang="en-US" b="1" dirty="0">
                <a:solidFill>
                  <a:srgbClr val="FF0000"/>
                </a:solidFill>
                <a:latin typeface="微软雅黑" pitchFamily="34" charset="-122"/>
              </a:rPr>
              <a:t>安全内核</a:t>
            </a:r>
            <a:r>
              <a:rPr lang="zh-CN" altLang="en-US" b="1" dirty="0">
                <a:latin typeface="微软雅黑" pitchFamily="34" charset="-122"/>
              </a:rPr>
              <a:t>等重要思想</a:t>
            </a:r>
          </a:p>
          <a:p>
            <a:pPr>
              <a:buFont typeface="Wingdings" pitchFamily="2" charset="2"/>
              <a:buChar char="l"/>
              <a:defRPr/>
            </a:pPr>
            <a:endParaRPr lang="zh-CN" altLang="en-US" b="1" dirty="0">
              <a:latin typeface="微软雅黑" pitchFamily="34" charset="-122"/>
            </a:endParaRPr>
          </a:p>
          <a:p>
            <a:pPr>
              <a:buFont typeface="Wingdings" pitchFamily="2" charset="2"/>
              <a:buChar char="l"/>
              <a:defRPr/>
            </a:pPr>
            <a:r>
              <a:rPr lang="zh-CN" altLang="en-US" b="1" dirty="0">
                <a:solidFill>
                  <a:schemeClr val="accent2"/>
                </a:solidFill>
                <a:latin typeface="微软雅黑" pitchFamily="34" charset="-122"/>
              </a:rPr>
              <a:t> </a:t>
            </a:r>
            <a:r>
              <a:rPr lang="en-US" altLang="zh-CN" b="1" dirty="0">
                <a:solidFill>
                  <a:srgbClr val="FF0000"/>
                </a:solidFill>
                <a:latin typeface="微软雅黑" pitchFamily="34" charset="-122"/>
              </a:rPr>
              <a:t>RM</a:t>
            </a:r>
            <a:r>
              <a:rPr lang="zh-CN" altLang="en-US" b="1" dirty="0">
                <a:latin typeface="微软雅黑" pitchFamily="34" charset="-122"/>
              </a:rPr>
              <a:t>负责对系统资源的</a:t>
            </a:r>
            <a:r>
              <a:rPr lang="zh-CN" altLang="en-US" b="1" dirty="0">
                <a:solidFill>
                  <a:srgbClr val="FF0000"/>
                </a:solidFill>
                <a:latin typeface="微软雅黑" pitchFamily="34" charset="-122"/>
              </a:rPr>
              <a:t>访问控制</a:t>
            </a:r>
            <a:r>
              <a:rPr lang="zh-CN" altLang="en-US" b="1" dirty="0">
                <a:solidFill>
                  <a:schemeClr val="accent2"/>
                </a:solidFill>
                <a:latin typeface="微软雅黑" pitchFamily="34" charset="-122"/>
              </a:rPr>
              <a:t>，</a:t>
            </a:r>
            <a:r>
              <a:rPr lang="zh-CN" altLang="en-US" b="1" dirty="0">
                <a:latin typeface="微软雅黑" pitchFamily="34" charset="-122"/>
              </a:rPr>
              <a:t>以</a:t>
            </a:r>
            <a:r>
              <a:rPr lang="zh-CN" altLang="en-US" b="1" dirty="0">
                <a:solidFill>
                  <a:srgbClr val="FF0000"/>
                </a:solidFill>
                <a:latin typeface="微软雅黑" pitchFamily="34" charset="-122"/>
              </a:rPr>
              <a:t>安全内核</a:t>
            </a:r>
            <a:r>
              <a:rPr lang="zh-CN" altLang="en-US" b="1" dirty="0">
                <a:latin typeface="微软雅黑" pitchFamily="34" charset="-122"/>
              </a:rPr>
              <a:t>的形式</a:t>
            </a:r>
            <a:r>
              <a:rPr lang="zh-CN" altLang="en-US" b="1" dirty="0">
                <a:solidFill>
                  <a:srgbClr val="FF0000"/>
                </a:solidFill>
                <a:latin typeface="微软雅黑" pitchFamily="34" charset="-122"/>
              </a:rPr>
              <a:t>实现</a:t>
            </a:r>
            <a:r>
              <a:rPr lang="zh-CN" altLang="en-US" b="1" dirty="0">
                <a:solidFill>
                  <a:schemeClr val="accent2"/>
                </a:solidFill>
                <a:latin typeface="微软雅黑" pitchFamily="34" charset="-122"/>
              </a:rPr>
              <a:t>。</a:t>
            </a:r>
          </a:p>
          <a:p>
            <a:pPr>
              <a:buFont typeface="Wingdings" pitchFamily="2" charset="2"/>
              <a:buChar char="l"/>
              <a:defRPr/>
            </a:pPr>
            <a:endParaRPr lang="zh-CN" altLang="en-US" b="1" dirty="0">
              <a:solidFill>
                <a:schemeClr val="accent2"/>
              </a:solidFill>
              <a:latin typeface="微软雅黑" pitchFamily="34" charset="-122"/>
            </a:endParaRPr>
          </a:p>
          <a:p>
            <a:pPr>
              <a:buFont typeface="Wingdings" pitchFamily="2" charset="2"/>
              <a:buChar char="l"/>
              <a:defRPr/>
            </a:pPr>
            <a:r>
              <a:rPr lang="en-US" altLang="zh-CN" sz="1050" b="1" dirty="0">
                <a:latin typeface="Calibri" pitchFamily="34" charset="0"/>
              </a:rPr>
              <a:t>  </a:t>
            </a:r>
            <a:r>
              <a:rPr lang="en-US" altLang="zh-CN" sz="1050" b="1" dirty="0" err="1">
                <a:latin typeface="微软雅黑" pitchFamily="34" charset="-122"/>
              </a:rPr>
              <a:t>Multics</a:t>
            </a:r>
            <a:r>
              <a:rPr lang="en-US" altLang="zh-CN" sz="1050" b="1" dirty="0">
                <a:latin typeface="微软雅黑" pitchFamily="34" charset="-122"/>
              </a:rPr>
              <a:t>, </a:t>
            </a:r>
            <a:r>
              <a:rPr lang="en-US" altLang="zh-CN" sz="1050" b="1" dirty="0" err="1">
                <a:latin typeface="微软雅黑" pitchFamily="34" charset="-122"/>
              </a:rPr>
              <a:t>Mitre</a:t>
            </a:r>
            <a:r>
              <a:rPr lang="en-US" altLang="zh-CN" sz="1050" b="1" dirty="0">
                <a:latin typeface="微软雅黑" pitchFamily="34" charset="-122"/>
              </a:rPr>
              <a:t>, KSOS, PSOS  </a:t>
            </a:r>
            <a:r>
              <a:rPr lang="en-US" altLang="zh-CN" sz="1050" b="1" dirty="0">
                <a:latin typeface="Calibri" pitchFamily="34" charset="0"/>
                <a:sym typeface="Wingdings" pitchFamily="2" charset="2"/>
              </a:rPr>
              <a:t> </a:t>
            </a:r>
            <a:r>
              <a:rPr lang="en-US" altLang="zh-CN" sz="1050" b="1" dirty="0" err="1">
                <a:solidFill>
                  <a:srgbClr val="FF0101"/>
                </a:solidFill>
                <a:latin typeface="Calibri" pitchFamily="34" charset="0"/>
              </a:rPr>
              <a:t>SELinux</a:t>
            </a:r>
            <a:r>
              <a:rPr lang="en-US" altLang="zh-CN" sz="1050" b="1" dirty="0">
                <a:solidFill>
                  <a:srgbClr val="FF0101"/>
                </a:solidFill>
                <a:latin typeface="Calibri" pitchFamily="34" charset="0"/>
              </a:rPr>
              <a:t>, </a:t>
            </a:r>
            <a:r>
              <a:rPr lang="en-US" altLang="zh-CN" sz="1050" b="1" dirty="0" err="1">
                <a:solidFill>
                  <a:srgbClr val="FF0101"/>
                </a:solidFill>
                <a:latin typeface="Calibri" pitchFamily="34" charset="0"/>
              </a:rPr>
              <a:t>SecLinux</a:t>
            </a:r>
            <a:endParaRPr lang="zh-CN" altLang="en-US" sz="1050" b="1" dirty="0">
              <a:solidFill>
                <a:srgbClr val="FF0101"/>
              </a:solidFill>
              <a:latin typeface="Calibri" pitchFamily="34" charset="0"/>
            </a:endParaRPr>
          </a:p>
        </p:txBody>
      </p:sp>
      <p:sp>
        <p:nvSpPr>
          <p:cNvPr id="8197" name="日期占位符 1">
            <a:extLst>
              <a:ext uri="{FF2B5EF4-FFF2-40B4-BE49-F238E27FC236}">
                <a16:creationId xmlns:a16="http://schemas.microsoft.com/office/drawing/2014/main" id="{BB7B0D82-E2DD-4256-92D9-BA72C835030A}"/>
              </a:ext>
            </a:extLst>
          </p:cNvPr>
          <p:cNvSpPr>
            <a:spLocks noGrp="1"/>
          </p:cNvSpPr>
          <p:nvPr>
            <p:ph type="dt" sz="quarter" idx="4294967295"/>
          </p:nvPr>
        </p:nvSpPr>
        <p:spPr bwMode="auto">
          <a:xfrm>
            <a:off x="-9525" y="4868863"/>
            <a:ext cx="2133600"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92A8BBCA-B5A0-4C24-91ED-007D7F255D0C}" type="datetime1">
              <a:rPr lang="zh-CN" altLang="en-US"/>
              <a:pPr/>
              <a:t>2024/10/11</a:t>
            </a:fld>
            <a:endParaRPr lang="en-US" altLang="zh-CN"/>
          </a:p>
        </p:txBody>
      </p:sp>
      <p:sp>
        <p:nvSpPr>
          <p:cNvPr id="8198" name="灯片编号占位符 3">
            <a:extLst>
              <a:ext uri="{FF2B5EF4-FFF2-40B4-BE49-F238E27FC236}">
                <a16:creationId xmlns:a16="http://schemas.microsoft.com/office/drawing/2014/main" id="{005509AF-E555-4C84-AFF2-F63CDF0EDD16}"/>
              </a:ext>
            </a:extLst>
          </p:cNvPr>
          <p:cNvSpPr>
            <a:spLocks noGrp="1"/>
          </p:cNvSpPr>
          <p:nvPr>
            <p:ph type="sldNum" sz="quarter" idx="4294967295"/>
          </p:nvPr>
        </p:nvSpPr>
        <p:spPr bwMode="auto">
          <a:xfrm>
            <a:off x="6975475" y="4876800"/>
            <a:ext cx="2133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EAA49DA1-1459-4C02-8896-B43E364A2056}" type="slidenum">
              <a:rPr lang="zh-CN" altLang="en-US"/>
              <a:pPr/>
              <a:t>5</a:t>
            </a:fld>
            <a:endParaRPr lang="zh-CN" altLang="en-US"/>
          </a:p>
        </p:txBody>
      </p:sp>
      <p:sp>
        <p:nvSpPr>
          <p:cNvPr id="8199" name="内容占位符 3">
            <a:extLst>
              <a:ext uri="{FF2B5EF4-FFF2-40B4-BE49-F238E27FC236}">
                <a16:creationId xmlns:a16="http://schemas.microsoft.com/office/drawing/2014/main" id="{B92CA751-33D3-4896-B045-68CAB82A9BE3}"/>
              </a:ext>
            </a:extLst>
          </p:cNvPr>
          <p:cNvSpPr>
            <a:spLocks/>
          </p:cNvSpPr>
          <p:nvPr/>
        </p:nvSpPr>
        <p:spPr bwMode="auto">
          <a:xfrm>
            <a:off x="107950" y="987425"/>
            <a:ext cx="6842125" cy="4984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Arial" panose="020B0604020202020204" pitchFamily="34" charset="0"/>
              <a:buNone/>
            </a:pPr>
            <a:r>
              <a:rPr lang="zh-CN" altLang="en-US" sz="2400" b="1">
                <a:latin typeface="微软雅黑" panose="020B0503020204020204" pitchFamily="34" charset="-122"/>
              </a:rPr>
              <a:t>安全目标：  机密性、完整性、可用性</a:t>
            </a:r>
          </a:p>
        </p:txBody>
      </p:sp>
      <p:sp>
        <p:nvSpPr>
          <p:cNvPr id="8200" name="内容占位符 3">
            <a:extLst>
              <a:ext uri="{FF2B5EF4-FFF2-40B4-BE49-F238E27FC236}">
                <a16:creationId xmlns:a16="http://schemas.microsoft.com/office/drawing/2014/main" id="{83C4FA64-6AA1-45B9-944D-F5AA7CA53C92}"/>
              </a:ext>
            </a:extLst>
          </p:cNvPr>
          <p:cNvSpPr txBox="1">
            <a:spLocks/>
          </p:cNvSpPr>
          <p:nvPr/>
        </p:nvSpPr>
        <p:spPr bwMode="auto">
          <a:xfrm>
            <a:off x="107950" y="1924050"/>
            <a:ext cx="671513" cy="2736850"/>
          </a:xfrm>
          <a:prstGeom prst="rect">
            <a:avLst/>
          </a:prstGeom>
          <a:solidFill>
            <a:srgbClr val="FFFF00"/>
          </a:solidFill>
          <a:ln w="12700">
            <a:solidFill>
              <a:schemeClr val="tx1"/>
            </a:solidFill>
            <a:miter lim="800000"/>
            <a:headEnd/>
            <a:tailEnd/>
          </a:ln>
        </p:spPr>
        <p:txBody>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endParaRPr lang="en-US" altLang="zh-CN" sz="2000" b="1">
              <a:latin typeface="微软雅黑" panose="020B0503020204020204" pitchFamily="34" charset="-122"/>
            </a:endParaRPr>
          </a:p>
          <a:p>
            <a:pPr algn="ctr">
              <a:spcBef>
                <a:spcPct val="20000"/>
              </a:spcBef>
              <a:buFont typeface="Wingdings" panose="05000000000000000000" pitchFamily="2" charset="2"/>
              <a:buNone/>
            </a:pPr>
            <a:endParaRPr lang="en-US" altLang="zh-CN" sz="2000" b="1">
              <a:latin typeface="微软雅黑" panose="020B0503020204020204" pitchFamily="34" charset="-122"/>
            </a:endParaRPr>
          </a:p>
          <a:p>
            <a:pPr algn="ctr">
              <a:spcBef>
                <a:spcPct val="20000"/>
              </a:spcBef>
              <a:buFont typeface="Wingdings" panose="05000000000000000000" pitchFamily="2" charset="2"/>
              <a:buNone/>
            </a:pPr>
            <a:r>
              <a:rPr lang="zh-CN" altLang="en-US" sz="2000" b="1">
                <a:solidFill>
                  <a:srgbClr val="FF0000"/>
                </a:solidFill>
                <a:latin typeface="微软雅黑" panose="020B0503020204020204" pitchFamily="34" charset="-122"/>
              </a:rPr>
              <a:t>密</a:t>
            </a:r>
            <a:endParaRPr lang="en-US" altLang="zh-CN" sz="2000" b="1">
              <a:solidFill>
                <a:srgbClr val="FF0000"/>
              </a:solidFill>
              <a:latin typeface="微软雅黑" panose="020B0503020204020204" pitchFamily="34" charset="-122"/>
            </a:endParaRPr>
          </a:p>
          <a:p>
            <a:pPr algn="ctr">
              <a:spcBef>
                <a:spcPct val="20000"/>
              </a:spcBef>
              <a:buFont typeface="Wingdings" panose="05000000000000000000" pitchFamily="2" charset="2"/>
              <a:buNone/>
            </a:pPr>
            <a:r>
              <a:rPr lang="zh-CN" altLang="en-US" sz="2000" b="1">
                <a:solidFill>
                  <a:srgbClr val="FF0000"/>
                </a:solidFill>
                <a:latin typeface="微软雅黑" panose="020B0503020204020204" pitchFamily="34" charset="-122"/>
              </a:rPr>
              <a:t>码</a:t>
            </a:r>
            <a:endParaRPr lang="en-US" altLang="zh-CN" sz="2000" b="1">
              <a:solidFill>
                <a:srgbClr val="FF0000"/>
              </a:solidFill>
              <a:latin typeface="微软雅黑" panose="020B0503020204020204" pitchFamily="34" charset="-122"/>
            </a:endParaRPr>
          </a:p>
          <a:p>
            <a:pPr algn="ctr">
              <a:spcBef>
                <a:spcPct val="20000"/>
              </a:spcBef>
              <a:buFont typeface="Wingdings" panose="05000000000000000000" pitchFamily="2" charset="2"/>
              <a:buNone/>
            </a:pPr>
            <a:r>
              <a:rPr lang="zh-CN" altLang="en-US" sz="2000" b="1">
                <a:solidFill>
                  <a:srgbClr val="FF0000"/>
                </a:solidFill>
                <a:latin typeface="微软雅黑" panose="020B0503020204020204" pitchFamily="34" charset="-122"/>
              </a:rPr>
              <a:t>学</a:t>
            </a:r>
          </a:p>
        </p:txBody>
      </p:sp>
      <p:sp>
        <p:nvSpPr>
          <p:cNvPr id="8201" name="内容占位符 3">
            <a:extLst>
              <a:ext uri="{FF2B5EF4-FFF2-40B4-BE49-F238E27FC236}">
                <a16:creationId xmlns:a16="http://schemas.microsoft.com/office/drawing/2014/main" id="{798AD35E-CFBE-45E5-81CF-077724C7A00B}"/>
              </a:ext>
            </a:extLst>
          </p:cNvPr>
          <p:cNvSpPr txBox="1">
            <a:spLocks/>
          </p:cNvSpPr>
          <p:nvPr/>
        </p:nvSpPr>
        <p:spPr bwMode="auto">
          <a:xfrm>
            <a:off x="769938" y="2305050"/>
            <a:ext cx="17145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2000" b="1">
                <a:latin typeface="微软雅黑" panose="020B0503020204020204" pitchFamily="34" charset="-122"/>
              </a:rPr>
              <a:t>数据安全</a:t>
            </a:r>
          </a:p>
        </p:txBody>
      </p:sp>
      <p:sp>
        <p:nvSpPr>
          <p:cNvPr id="8202" name="内容占位符 3">
            <a:extLst>
              <a:ext uri="{FF2B5EF4-FFF2-40B4-BE49-F238E27FC236}">
                <a16:creationId xmlns:a16="http://schemas.microsoft.com/office/drawing/2014/main" id="{939C064A-F3A6-4458-94BE-C80AD87BF879}"/>
              </a:ext>
            </a:extLst>
          </p:cNvPr>
          <p:cNvSpPr txBox="1">
            <a:spLocks/>
          </p:cNvSpPr>
          <p:nvPr/>
        </p:nvSpPr>
        <p:spPr bwMode="auto">
          <a:xfrm>
            <a:off x="769938" y="2876550"/>
            <a:ext cx="1714500" cy="4873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2000" b="1">
                <a:latin typeface="微软雅黑" panose="020B0503020204020204" pitchFamily="34" charset="-122"/>
              </a:rPr>
              <a:t>应用安全</a:t>
            </a:r>
          </a:p>
        </p:txBody>
      </p:sp>
      <p:sp>
        <p:nvSpPr>
          <p:cNvPr id="8203" name="内容占位符 3">
            <a:extLst>
              <a:ext uri="{FF2B5EF4-FFF2-40B4-BE49-F238E27FC236}">
                <a16:creationId xmlns:a16="http://schemas.microsoft.com/office/drawing/2014/main" id="{5D7CBACC-0B80-4432-9190-FDD48F4D9D77}"/>
              </a:ext>
            </a:extLst>
          </p:cNvPr>
          <p:cNvSpPr txBox="1">
            <a:spLocks/>
          </p:cNvSpPr>
          <p:nvPr/>
        </p:nvSpPr>
        <p:spPr bwMode="auto">
          <a:xfrm>
            <a:off x="769938" y="3363913"/>
            <a:ext cx="1714500" cy="720725"/>
          </a:xfrm>
          <a:prstGeom prst="rect">
            <a:avLst/>
          </a:prstGeom>
          <a:solidFill>
            <a:srgbClr val="FFFF00"/>
          </a:solidFill>
          <a:ln w="12700">
            <a:solidFill>
              <a:schemeClr val="tx1"/>
            </a:solidFill>
            <a:miter lim="800000"/>
            <a:headEnd/>
            <a:tailEnd/>
          </a:ln>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2000" b="1">
                <a:solidFill>
                  <a:srgbClr val="FF0000"/>
                </a:solidFill>
                <a:latin typeface="微软雅黑" panose="020B0503020204020204" pitchFamily="34" charset="-122"/>
              </a:rPr>
              <a:t>操作系统</a:t>
            </a:r>
          </a:p>
          <a:p>
            <a:pPr algn="ctr">
              <a:spcBef>
                <a:spcPct val="20000"/>
              </a:spcBef>
              <a:buFont typeface="Wingdings" panose="05000000000000000000" pitchFamily="2" charset="2"/>
              <a:buNone/>
            </a:pPr>
            <a:r>
              <a:rPr lang="zh-CN" altLang="en-US" sz="2000" b="1">
                <a:solidFill>
                  <a:srgbClr val="FF0000"/>
                </a:solidFill>
                <a:latin typeface="微软雅黑" panose="020B0503020204020204" pitchFamily="34" charset="-122"/>
              </a:rPr>
              <a:t>安全</a:t>
            </a:r>
          </a:p>
        </p:txBody>
      </p:sp>
      <p:sp>
        <p:nvSpPr>
          <p:cNvPr id="8204" name="内容占位符 3">
            <a:extLst>
              <a:ext uri="{FF2B5EF4-FFF2-40B4-BE49-F238E27FC236}">
                <a16:creationId xmlns:a16="http://schemas.microsoft.com/office/drawing/2014/main" id="{EF6EE6BC-6078-4976-BA59-143DB7F94DE8}"/>
              </a:ext>
            </a:extLst>
          </p:cNvPr>
          <p:cNvSpPr txBox="1">
            <a:spLocks/>
          </p:cNvSpPr>
          <p:nvPr/>
        </p:nvSpPr>
        <p:spPr bwMode="auto">
          <a:xfrm>
            <a:off x="769938" y="4084638"/>
            <a:ext cx="1714500" cy="576262"/>
          </a:xfrm>
          <a:prstGeom prst="rect">
            <a:avLst/>
          </a:prstGeom>
          <a:solidFill>
            <a:srgbClr val="FFFF00"/>
          </a:solidFill>
          <a:ln w="12700">
            <a:solidFill>
              <a:schemeClr val="tx1"/>
            </a:solidFill>
            <a:miter lim="800000"/>
            <a:headEnd/>
            <a:tailEnd/>
          </a:ln>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2000" b="1">
                <a:solidFill>
                  <a:srgbClr val="FF0000"/>
                </a:solidFill>
                <a:latin typeface="微软雅黑" panose="020B0503020204020204" pitchFamily="34" charset="-122"/>
              </a:rPr>
              <a:t>硬件安全</a:t>
            </a:r>
          </a:p>
        </p:txBody>
      </p:sp>
      <p:sp>
        <p:nvSpPr>
          <p:cNvPr id="8205" name="内容占位符 3">
            <a:extLst>
              <a:ext uri="{FF2B5EF4-FFF2-40B4-BE49-F238E27FC236}">
                <a16:creationId xmlns:a16="http://schemas.microsoft.com/office/drawing/2014/main" id="{0242E8DB-9672-422E-8442-A32A35A64870}"/>
              </a:ext>
            </a:extLst>
          </p:cNvPr>
          <p:cNvSpPr txBox="1">
            <a:spLocks/>
          </p:cNvSpPr>
          <p:nvPr/>
        </p:nvSpPr>
        <p:spPr bwMode="auto">
          <a:xfrm>
            <a:off x="766763" y="1924050"/>
            <a:ext cx="1720850" cy="3841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2000" b="1">
                <a:latin typeface="微软雅黑" panose="020B0503020204020204" pitchFamily="34" charset="-122"/>
              </a:rPr>
              <a:t>网络安全</a:t>
            </a:r>
          </a:p>
        </p:txBody>
      </p:sp>
      <p:sp>
        <p:nvSpPr>
          <p:cNvPr id="8206" name="内容占位符 3">
            <a:extLst>
              <a:ext uri="{FF2B5EF4-FFF2-40B4-BE49-F238E27FC236}">
                <a16:creationId xmlns:a16="http://schemas.microsoft.com/office/drawing/2014/main" id="{77CC9408-96DE-4BF2-B9A9-12778A5BF5DE}"/>
              </a:ext>
            </a:extLst>
          </p:cNvPr>
          <p:cNvSpPr txBox="1">
            <a:spLocks/>
          </p:cNvSpPr>
          <p:nvPr/>
        </p:nvSpPr>
        <p:spPr bwMode="auto">
          <a:xfrm>
            <a:off x="2490788" y="4084638"/>
            <a:ext cx="3889375" cy="576262"/>
          </a:xfrm>
          <a:prstGeom prst="rect">
            <a:avLst/>
          </a:prstGeom>
          <a:solidFill>
            <a:srgbClr val="FFFF00"/>
          </a:solidFill>
          <a:ln w="12700">
            <a:solidFill>
              <a:schemeClr val="tx1"/>
            </a:solidFill>
            <a:miter lim="800000"/>
            <a:headEnd/>
            <a:tailEnd/>
          </a:ln>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1600" b="1">
                <a:latin typeface="微软雅黑" panose="020B0503020204020204" pitchFamily="34" charset="-122"/>
              </a:rPr>
              <a:t>安全硬件</a:t>
            </a:r>
            <a:r>
              <a:rPr lang="en-US" altLang="zh-CN" sz="1600" b="1">
                <a:latin typeface="微软雅黑" panose="020B0503020204020204" pitchFamily="34" charset="-122"/>
              </a:rPr>
              <a:t>(</a:t>
            </a:r>
            <a:r>
              <a:rPr lang="zh-CN" altLang="en-US" sz="1600" b="1">
                <a:latin typeface="微软雅黑" panose="020B0503020204020204" pitchFamily="34" charset="-122"/>
              </a:rPr>
              <a:t>例：可信计算</a:t>
            </a:r>
            <a:r>
              <a:rPr lang="en-US" altLang="zh-CN" sz="1600" b="1">
                <a:latin typeface="微软雅黑" panose="020B0503020204020204" pitchFamily="34" charset="-122"/>
              </a:rPr>
              <a:t>)</a:t>
            </a:r>
            <a:r>
              <a:rPr lang="zh-CN" altLang="en-US" sz="1600" b="1">
                <a:latin typeface="微软雅黑" panose="020B0503020204020204" pitchFamily="34" charset="-122"/>
              </a:rPr>
              <a:t>、容灾和备份等</a:t>
            </a:r>
          </a:p>
        </p:txBody>
      </p:sp>
      <p:sp>
        <p:nvSpPr>
          <p:cNvPr id="8207" name="内容占位符 3">
            <a:extLst>
              <a:ext uri="{FF2B5EF4-FFF2-40B4-BE49-F238E27FC236}">
                <a16:creationId xmlns:a16="http://schemas.microsoft.com/office/drawing/2014/main" id="{BBB2EB17-8A7C-439B-A561-5B781B27F058}"/>
              </a:ext>
            </a:extLst>
          </p:cNvPr>
          <p:cNvSpPr txBox="1">
            <a:spLocks/>
          </p:cNvSpPr>
          <p:nvPr/>
        </p:nvSpPr>
        <p:spPr bwMode="auto">
          <a:xfrm>
            <a:off x="6380163" y="1924050"/>
            <a:ext cx="571500" cy="2736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2000" b="1">
                <a:latin typeface="微软雅黑" panose="020B0503020204020204" pitchFamily="34" charset="-122"/>
              </a:rPr>
              <a:t>管理层：法律、法规</a:t>
            </a:r>
          </a:p>
        </p:txBody>
      </p:sp>
      <p:sp>
        <p:nvSpPr>
          <p:cNvPr id="8208" name="内容占位符 3">
            <a:extLst>
              <a:ext uri="{FF2B5EF4-FFF2-40B4-BE49-F238E27FC236}">
                <a16:creationId xmlns:a16="http://schemas.microsoft.com/office/drawing/2014/main" id="{47A597B8-A3DB-41CA-A6A0-A4C579AFF411}"/>
              </a:ext>
            </a:extLst>
          </p:cNvPr>
          <p:cNvSpPr txBox="1">
            <a:spLocks/>
          </p:cNvSpPr>
          <p:nvPr/>
        </p:nvSpPr>
        <p:spPr bwMode="auto">
          <a:xfrm>
            <a:off x="2490788" y="1924050"/>
            <a:ext cx="3889375" cy="21605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endParaRPr lang="zh-CN" altLang="en-US" sz="2000" b="1">
              <a:latin typeface="微软雅黑" panose="020B0503020204020204" pitchFamily="34" charset="-122"/>
            </a:endParaRPr>
          </a:p>
        </p:txBody>
      </p:sp>
      <p:sp>
        <p:nvSpPr>
          <p:cNvPr id="8209" name="内容占位符 3">
            <a:extLst>
              <a:ext uri="{FF2B5EF4-FFF2-40B4-BE49-F238E27FC236}">
                <a16:creationId xmlns:a16="http://schemas.microsoft.com/office/drawing/2014/main" id="{EBC0281F-9036-4EAB-9916-88F9307AE18A}"/>
              </a:ext>
            </a:extLst>
          </p:cNvPr>
          <p:cNvSpPr txBox="1">
            <a:spLocks/>
          </p:cNvSpPr>
          <p:nvPr/>
        </p:nvSpPr>
        <p:spPr bwMode="auto">
          <a:xfrm>
            <a:off x="2495550" y="1931988"/>
            <a:ext cx="38846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1600" b="1">
                <a:latin typeface="微软雅黑" panose="020B0503020204020204" pitchFamily="34" charset="-122"/>
              </a:rPr>
              <a:t>防火墙、入侵检测、</a:t>
            </a:r>
            <a:r>
              <a:rPr lang="en-US" altLang="zh-CN" sz="1600" b="1">
                <a:latin typeface="微软雅黑" panose="020B0503020204020204" pitchFamily="34" charset="-122"/>
              </a:rPr>
              <a:t>VPN</a:t>
            </a:r>
            <a:r>
              <a:rPr lang="zh-CN" altLang="en-US" sz="1600" b="1">
                <a:latin typeface="微软雅黑" panose="020B0503020204020204" pitchFamily="34" charset="-122"/>
              </a:rPr>
              <a:t>、网络协议等</a:t>
            </a:r>
          </a:p>
        </p:txBody>
      </p:sp>
      <p:sp>
        <p:nvSpPr>
          <p:cNvPr id="8210" name="内容占位符 3">
            <a:extLst>
              <a:ext uri="{FF2B5EF4-FFF2-40B4-BE49-F238E27FC236}">
                <a16:creationId xmlns:a16="http://schemas.microsoft.com/office/drawing/2014/main" id="{4E971DAB-2B43-4917-A7B8-9C433EFBE418}"/>
              </a:ext>
            </a:extLst>
          </p:cNvPr>
          <p:cNvSpPr txBox="1">
            <a:spLocks/>
          </p:cNvSpPr>
          <p:nvPr/>
        </p:nvSpPr>
        <p:spPr bwMode="auto">
          <a:xfrm>
            <a:off x="2495550" y="3379788"/>
            <a:ext cx="3884613" cy="704850"/>
          </a:xfrm>
          <a:prstGeom prst="rect">
            <a:avLst/>
          </a:prstGeom>
          <a:solidFill>
            <a:srgbClr val="FFFF00"/>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1600" b="1">
                <a:latin typeface="微软雅黑" panose="020B0503020204020204" pitchFamily="34" charset="-122"/>
              </a:rPr>
              <a:t>身份认证、访问控制、安全审计等</a:t>
            </a:r>
          </a:p>
        </p:txBody>
      </p:sp>
      <p:sp>
        <p:nvSpPr>
          <p:cNvPr id="8211" name="内容占位符 3">
            <a:extLst>
              <a:ext uri="{FF2B5EF4-FFF2-40B4-BE49-F238E27FC236}">
                <a16:creationId xmlns:a16="http://schemas.microsoft.com/office/drawing/2014/main" id="{E98C1CAA-9C58-48FC-8254-6046493BF419}"/>
              </a:ext>
            </a:extLst>
          </p:cNvPr>
          <p:cNvSpPr txBox="1">
            <a:spLocks/>
          </p:cNvSpPr>
          <p:nvPr/>
        </p:nvSpPr>
        <p:spPr bwMode="auto">
          <a:xfrm>
            <a:off x="2522538" y="2935288"/>
            <a:ext cx="3860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1600" b="1">
                <a:latin typeface="微软雅黑" panose="020B0503020204020204" pitchFamily="34" charset="-122"/>
              </a:rPr>
              <a:t>数据库安全、漏洞扫描、恶意代码防护等</a:t>
            </a:r>
          </a:p>
        </p:txBody>
      </p:sp>
      <p:sp>
        <p:nvSpPr>
          <p:cNvPr id="8212" name="下箭头 16">
            <a:extLst>
              <a:ext uri="{FF2B5EF4-FFF2-40B4-BE49-F238E27FC236}">
                <a16:creationId xmlns:a16="http://schemas.microsoft.com/office/drawing/2014/main" id="{1ADDF1E5-8904-4520-BAD4-2213865CA888}"/>
              </a:ext>
            </a:extLst>
          </p:cNvPr>
          <p:cNvSpPr>
            <a:spLocks noChangeArrowheads="1"/>
          </p:cNvSpPr>
          <p:nvPr/>
        </p:nvSpPr>
        <p:spPr bwMode="auto">
          <a:xfrm flipV="1">
            <a:off x="703263" y="1485900"/>
            <a:ext cx="642937" cy="436563"/>
          </a:xfrm>
          <a:prstGeom prst="downArrow">
            <a:avLst>
              <a:gd name="adj1" fmla="val 5000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sz="2400" b="1">
              <a:latin typeface="微软雅黑" panose="020B0503020204020204" pitchFamily="34" charset="-122"/>
            </a:endParaRPr>
          </a:p>
        </p:txBody>
      </p:sp>
      <p:sp>
        <p:nvSpPr>
          <p:cNvPr id="8213" name="下箭头 17">
            <a:extLst>
              <a:ext uri="{FF2B5EF4-FFF2-40B4-BE49-F238E27FC236}">
                <a16:creationId xmlns:a16="http://schemas.microsoft.com/office/drawing/2014/main" id="{A89F8061-83D0-42F2-BCAE-9404EC9F530C}"/>
              </a:ext>
            </a:extLst>
          </p:cNvPr>
          <p:cNvSpPr>
            <a:spLocks noChangeArrowheads="1"/>
          </p:cNvSpPr>
          <p:nvPr/>
        </p:nvSpPr>
        <p:spPr bwMode="auto">
          <a:xfrm flipV="1">
            <a:off x="2917825" y="1485900"/>
            <a:ext cx="642938" cy="436563"/>
          </a:xfrm>
          <a:prstGeom prst="downArrow">
            <a:avLst>
              <a:gd name="adj1" fmla="val 5000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sz="2400" b="1">
              <a:latin typeface="微软雅黑" panose="020B0503020204020204" pitchFamily="34" charset="-122"/>
            </a:endParaRPr>
          </a:p>
        </p:txBody>
      </p:sp>
      <p:sp>
        <p:nvSpPr>
          <p:cNvPr id="8214" name="下箭头 18">
            <a:extLst>
              <a:ext uri="{FF2B5EF4-FFF2-40B4-BE49-F238E27FC236}">
                <a16:creationId xmlns:a16="http://schemas.microsoft.com/office/drawing/2014/main" id="{2D91C3A2-1866-4995-B04A-CB0ECA7446EB}"/>
              </a:ext>
            </a:extLst>
          </p:cNvPr>
          <p:cNvSpPr>
            <a:spLocks noChangeArrowheads="1"/>
          </p:cNvSpPr>
          <p:nvPr/>
        </p:nvSpPr>
        <p:spPr bwMode="auto">
          <a:xfrm flipV="1">
            <a:off x="5275263" y="1485900"/>
            <a:ext cx="642937" cy="436563"/>
          </a:xfrm>
          <a:prstGeom prst="downArrow">
            <a:avLst>
              <a:gd name="adj1" fmla="val 5000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sz="2400" b="1">
              <a:latin typeface="微软雅黑" panose="020B0503020204020204" pitchFamily="34" charset="-122"/>
            </a:endParaRPr>
          </a:p>
        </p:txBody>
      </p:sp>
      <p:sp>
        <p:nvSpPr>
          <p:cNvPr id="8215" name="内容占位符 3">
            <a:extLst>
              <a:ext uri="{FF2B5EF4-FFF2-40B4-BE49-F238E27FC236}">
                <a16:creationId xmlns:a16="http://schemas.microsoft.com/office/drawing/2014/main" id="{162A127D-5E36-41A9-A928-1290C651B4C0}"/>
              </a:ext>
            </a:extLst>
          </p:cNvPr>
          <p:cNvSpPr txBox="1">
            <a:spLocks/>
          </p:cNvSpPr>
          <p:nvPr/>
        </p:nvSpPr>
        <p:spPr bwMode="auto">
          <a:xfrm>
            <a:off x="2495550" y="2284413"/>
            <a:ext cx="3884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anchor="ct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spcBef>
                <a:spcPct val="20000"/>
              </a:spcBef>
              <a:buFont typeface="Wingdings" panose="05000000000000000000" pitchFamily="2" charset="2"/>
              <a:buNone/>
            </a:pPr>
            <a:r>
              <a:rPr lang="zh-CN" altLang="en-US" sz="1600" b="1">
                <a:latin typeface="微软雅黑" panose="020B0503020204020204" pitchFamily="34" charset="-122"/>
              </a:rPr>
              <a:t>数据加密、信息隐藏、隐私保护等</a:t>
            </a:r>
          </a:p>
        </p:txBody>
      </p:sp>
      <p:sp>
        <p:nvSpPr>
          <p:cNvPr id="8216" name="Line 24">
            <a:extLst>
              <a:ext uri="{FF2B5EF4-FFF2-40B4-BE49-F238E27FC236}">
                <a16:creationId xmlns:a16="http://schemas.microsoft.com/office/drawing/2014/main" id="{1AD5097C-F788-4C65-82D1-3F8EDB9A0265}"/>
              </a:ext>
            </a:extLst>
          </p:cNvPr>
          <p:cNvSpPr>
            <a:spLocks noChangeShapeType="1"/>
          </p:cNvSpPr>
          <p:nvPr/>
        </p:nvSpPr>
        <p:spPr bwMode="auto">
          <a:xfrm>
            <a:off x="2495550" y="2308225"/>
            <a:ext cx="3884613" cy="158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7" name="Line 25">
            <a:extLst>
              <a:ext uri="{FF2B5EF4-FFF2-40B4-BE49-F238E27FC236}">
                <a16:creationId xmlns:a16="http://schemas.microsoft.com/office/drawing/2014/main" id="{5B6B9A71-4A5C-4128-B2AB-B4A010C9A7D8}"/>
              </a:ext>
            </a:extLst>
          </p:cNvPr>
          <p:cNvSpPr>
            <a:spLocks noChangeShapeType="1"/>
          </p:cNvSpPr>
          <p:nvPr/>
        </p:nvSpPr>
        <p:spPr bwMode="auto">
          <a:xfrm>
            <a:off x="2495550" y="2876550"/>
            <a:ext cx="3884613" cy="158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8" name="Line 26">
            <a:extLst>
              <a:ext uri="{FF2B5EF4-FFF2-40B4-BE49-F238E27FC236}">
                <a16:creationId xmlns:a16="http://schemas.microsoft.com/office/drawing/2014/main" id="{14FEF6A5-2B2D-44A5-B191-58BCC50FC088}"/>
              </a:ext>
            </a:extLst>
          </p:cNvPr>
          <p:cNvSpPr>
            <a:spLocks noChangeShapeType="1"/>
          </p:cNvSpPr>
          <p:nvPr/>
        </p:nvSpPr>
        <p:spPr bwMode="auto">
          <a:xfrm>
            <a:off x="2495550" y="3363913"/>
            <a:ext cx="388461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9" name="Rectangle 31">
            <a:extLst>
              <a:ext uri="{FF2B5EF4-FFF2-40B4-BE49-F238E27FC236}">
                <a16:creationId xmlns:a16="http://schemas.microsoft.com/office/drawing/2014/main" id="{4C0CF6DA-0DD3-4EA3-A53E-31A616E8656A}"/>
              </a:ext>
            </a:extLst>
          </p:cNvPr>
          <p:cNvSpPr>
            <a:spLocks noChangeArrowheads="1"/>
          </p:cNvSpPr>
          <p:nvPr/>
        </p:nvSpPr>
        <p:spPr bwMode="auto">
          <a:xfrm>
            <a:off x="755650" y="3363913"/>
            <a:ext cx="5616575" cy="7207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8220" name="Rectangle 33">
            <a:extLst>
              <a:ext uri="{FF2B5EF4-FFF2-40B4-BE49-F238E27FC236}">
                <a16:creationId xmlns:a16="http://schemas.microsoft.com/office/drawing/2014/main" id="{FA88EE7B-0747-41CD-A99F-2957AA6D8DE9}"/>
              </a:ext>
            </a:extLst>
          </p:cNvPr>
          <p:cNvSpPr>
            <a:spLocks noChangeArrowheads="1"/>
          </p:cNvSpPr>
          <p:nvPr/>
        </p:nvSpPr>
        <p:spPr bwMode="auto">
          <a:xfrm>
            <a:off x="755650" y="3363913"/>
            <a:ext cx="5616575" cy="1295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34" name="标题 1">
            <a:extLst>
              <a:ext uri="{FF2B5EF4-FFF2-40B4-BE49-F238E27FC236}">
                <a16:creationId xmlns:a16="http://schemas.microsoft.com/office/drawing/2014/main" id="{80F27BEC-E5FB-4235-B970-3564440440EE}"/>
              </a:ext>
            </a:extLst>
          </p:cNvPr>
          <p:cNvSpPr txBox="1">
            <a:spLocks/>
          </p:cNvSpPr>
          <p:nvPr/>
        </p:nvSpPr>
        <p:spPr>
          <a:xfrm>
            <a:off x="1115616" y="195486"/>
            <a:ext cx="576064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安全操作系统概述</a:t>
            </a:r>
            <a:endParaRPr lang="en-US" altLang="zh-CN" sz="2000" b="1" dirty="0">
              <a:solidFill>
                <a:srgbClr val="C00000"/>
              </a:solidFill>
              <a:effectLst>
                <a:reflection blurRad="6350" stA="50000" endA="300" endPos="50000" dist="60007" dir="5400000" sy="-100000" algn="bl" rotWithShape="0"/>
              </a:effectLst>
              <a:latin typeface="+mj-ea"/>
              <a:ea typeface="+mj-ea"/>
              <a:cs typeface="+mj-cs"/>
            </a:endParaRPr>
          </a:p>
          <a:p>
            <a:pPr algn="ctr">
              <a:defRPr/>
            </a:pPr>
            <a:r>
              <a:rPr lang="zh-CN" altLang="en-US" sz="2000" b="1" dirty="0">
                <a:solidFill>
                  <a:srgbClr val="C00000"/>
                </a:solidFill>
                <a:effectLst>
                  <a:reflection blurRad="6350" stA="50000" endA="300" endPos="50000" dist="60007" dir="5400000" sy="-100000" algn="bl" rotWithShape="0"/>
                </a:effectLst>
                <a:latin typeface="+mj-ea"/>
                <a:ea typeface="+mj-ea"/>
                <a:cs typeface="+mj-cs"/>
              </a:rPr>
              <a:t>（系统安全架构发展回顾和</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TCB</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的提出）</a:t>
            </a:r>
          </a:p>
        </p:txBody>
      </p:sp>
      <p:sp>
        <p:nvSpPr>
          <p:cNvPr id="8222" name="上箭头 34">
            <a:extLst>
              <a:ext uri="{FF2B5EF4-FFF2-40B4-BE49-F238E27FC236}">
                <a16:creationId xmlns:a16="http://schemas.microsoft.com/office/drawing/2014/main" id="{C9A5C87C-091C-40FE-9261-638D6490A929}"/>
              </a:ext>
            </a:extLst>
          </p:cNvPr>
          <p:cNvSpPr>
            <a:spLocks noChangeArrowheads="1"/>
          </p:cNvSpPr>
          <p:nvPr/>
        </p:nvSpPr>
        <p:spPr bwMode="auto">
          <a:xfrm>
            <a:off x="7740650" y="3867150"/>
            <a:ext cx="287338" cy="288925"/>
          </a:xfrm>
          <a:prstGeom prst="upArrow">
            <a:avLst>
              <a:gd name="adj1" fmla="val 50000"/>
              <a:gd name="adj2" fmla="val 50276"/>
            </a:avLst>
          </a:prstGeom>
          <a:solidFill>
            <a:srgbClr val="FFFF00"/>
          </a:solidFill>
          <a:ln w="9525"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
        <p:nvSpPr>
          <p:cNvPr id="8223" name="上箭头 35">
            <a:extLst>
              <a:ext uri="{FF2B5EF4-FFF2-40B4-BE49-F238E27FC236}">
                <a16:creationId xmlns:a16="http://schemas.microsoft.com/office/drawing/2014/main" id="{6C23C578-F52D-476D-B328-72E8F0946CE8}"/>
              </a:ext>
            </a:extLst>
          </p:cNvPr>
          <p:cNvSpPr>
            <a:spLocks noChangeArrowheads="1"/>
          </p:cNvSpPr>
          <p:nvPr/>
        </p:nvSpPr>
        <p:spPr bwMode="auto">
          <a:xfrm>
            <a:off x="7740650" y="1635125"/>
            <a:ext cx="287338" cy="504825"/>
          </a:xfrm>
          <a:prstGeom prst="upArrow">
            <a:avLst>
              <a:gd name="adj1" fmla="val 50000"/>
              <a:gd name="adj2" fmla="val 50194"/>
            </a:avLst>
          </a:prstGeom>
          <a:solidFill>
            <a:srgbClr val="FFFF00"/>
          </a:solidFill>
          <a:ln w="9525" algn="ctr">
            <a:solidFill>
              <a:srgbClr val="FF0000"/>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5" y="1000125"/>
            <a:ext cx="8229600" cy="1214438"/>
          </a:xfrm>
        </p:spPr>
        <p:txBody>
          <a:bodyPr/>
          <a:lstStyle/>
          <a:p>
            <a:pPr marL="0" indent="0">
              <a:buFont typeface="Wingdings" panose="05000000000000000000" pitchFamily="2" charset="2"/>
              <a:buNone/>
              <a:defRPr/>
            </a:pPr>
            <a:r>
              <a:rPr lang="en-US" altLang="zh-CN" sz="1800" b="1" dirty="0">
                <a:solidFill>
                  <a:srgbClr val="FF0000"/>
                </a:solidFill>
              </a:rPr>
              <a:t>1.</a:t>
            </a:r>
            <a:r>
              <a:rPr lang="zh-CN" altLang="zh-CN" sz="1800" b="1" dirty="0">
                <a:solidFill>
                  <a:srgbClr val="FF0000"/>
                </a:solidFill>
              </a:rPr>
              <a:t>评测方法</a:t>
            </a:r>
          </a:p>
          <a:p>
            <a:pPr marL="0" indent="0">
              <a:buFont typeface="Wingdings" panose="05000000000000000000" pitchFamily="2" charset="2"/>
              <a:buNone/>
              <a:defRPr/>
            </a:pPr>
            <a:r>
              <a:rPr lang="zh-CN" altLang="zh-CN" b="1" dirty="0"/>
              <a:t>评测操作系统安全性的方法主要有</a:t>
            </a:r>
            <a:r>
              <a:rPr lang="zh-CN" altLang="zh-CN" b="1" dirty="0">
                <a:solidFill>
                  <a:srgbClr val="FF0000"/>
                </a:solidFill>
              </a:rPr>
              <a:t>三种</a:t>
            </a:r>
            <a:r>
              <a:rPr lang="zh-CN" altLang="zh-CN" b="1" dirty="0"/>
              <a:t>：</a:t>
            </a:r>
            <a:r>
              <a:rPr lang="zh-CN" altLang="zh-CN" b="1" dirty="0">
                <a:solidFill>
                  <a:srgbClr val="0033CC"/>
                </a:solidFill>
              </a:rPr>
              <a:t>形式化验证</a:t>
            </a:r>
            <a:r>
              <a:rPr lang="zh-CN" altLang="zh-CN" b="1" dirty="0"/>
              <a:t>、</a:t>
            </a:r>
            <a:r>
              <a:rPr lang="zh-CN" altLang="zh-CN" b="1" dirty="0">
                <a:solidFill>
                  <a:srgbClr val="0033CC"/>
                </a:solidFill>
              </a:rPr>
              <a:t>非形式化确认</a:t>
            </a:r>
            <a:r>
              <a:rPr lang="zh-CN" altLang="zh-CN" b="1" dirty="0"/>
              <a:t>及</a:t>
            </a:r>
            <a:r>
              <a:rPr lang="zh-CN" altLang="zh-CN" b="1" dirty="0">
                <a:solidFill>
                  <a:srgbClr val="0033CC"/>
                </a:solidFill>
              </a:rPr>
              <a:t>入侵分析</a:t>
            </a:r>
            <a:r>
              <a:rPr lang="zh-CN" altLang="zh-CN" b="1" dirty="0"/>
              <a:t>。这些方法各自可以独立使用，也可以将它们综合起来评估操作系统的安全性。</a:t>
            </a:r>
          </a:p>
          <a:p>
            <a:pPr>
              <a:defRPr/>
            </a:pPr>
            <a:endParaRPr lang="zh-CN" altLang="en-US" b="1" dirty="0"/>
          </a:p>
        </p:txBody>
      </p:sp>
      <p:graphicFrame>
        <p:nvGraphicFramePr>
          <p:cNvPr id="4" name="图示 3">
            <a:extLst>
              <a:ext uri="{FF2B5EF4-FFF2-40B4-BE49-F238E27FC236}">
                <a16:creationId xmlns:a16="http://schemas.microsoft.com/office/drawing/2014/main" id="{BB7C166B-145E-41E2-9CBB-0A5A67E45CE2}"/>
              </a:ext>
            </a:extLst>
          </p:cNvPr>
          <p:cNvGraphicFramePr/>
          <p:nvPr>
            <p:extLst>
              <p:ext uri="{D42A27DB-BD31-4B8C-83A1-F6EECF244321}">
                <p14:modId xmlns:p14="http://schemas.microsoft.com/office/powerpoint/2010/main" val="1770431944"/>
              </p:ext>
            </p:extLst>
          </p:nvPr>
        </p:nvGraphicFramePr>
        <p:xfrm>
          <a:off x="500034" y="2428874"/>
          <a:ext cx="8286808" cy="2143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a:extLst>
              <a:ext uri="{FF2B5EF4-FFF2-40B4-BE49-F238E27FC236}">
                <a16:creationId xmlns:a16="http://schemas.microsoft.com/office/drawing/2014/main" id="{48F05D65-5738-465A-B26D-827E90CBE0BE}"/>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8" name="图片 7">
            <a:extLst>
              <a:ext uri="{FF2B5EF4-FFF2-40B4-BE49-F238E27FC236}">
                <a16:creationId xmlns:a16="http://schemas.microsoft.com/office/drawing/2014/main" id="{FE38CCE9-E200-46EB-968F-D4FFB34DFD36}"/>
              </a:ext>
            </a:extLst>
          </p:cNvPr>
          <p:cNvPicPr>
            <a:picLocks noChangeAspect="1"/>
          </p:cNvPicPr>
          <p:nvPr/>
        </p:nvPicPr>
        <p:blipFill>
          <a:blip r:embed="rId7"/>
          <a:stretch>
            <a:fillRect/>
          </a:stretch>
        </p:blipFill>
        <p:spPr>
          <a:xfrm>
            <a:off x="4788025" y="3047370"/>
            <a:ext cx="2448272" cy="2082783"/>
          </a:xfrm>
          <a:prstGeom prst="rect">
            <a:avLst/>
          </a:prstGeom>
        </p:spPr>
      </p:pic>
      <p:sp>
        <p:nvSpPr>
          <p:cNvPr id="9" name="对话气泡: 圆角矩形 8">
            <a:extLst>
              <a:ext uri="{FF2B5EF4-FFF2-40B4-BE49-F238E27FC236}">
                <a16:creationId xmlns:a16="http://schemas.microsoft.com/office/drawing/2014/main" id="{28BC2B03-9643-47C5-A098-15F515E5436E}"/>
              </a:ext>
            </a:extLst>
          </p:cNvPr>
          <p:cNvSpPr/>
          <p:nvPr/>
        </p:nvSpPr>
        <p:spPr bwMode="auto">
          <a:xfrm>
            <a:off x="1115616" y="3162737"/>
            <a:ext cx="1944216" cy="1818428"/>
          </a:xfrm>
          <a:prstGeom prst="wedgeRoundRectCallout">
            <a:avLst>
              <a:gd name="adj1" fmla="val 148280"/>
              <a:gd name="adj2" fmla="val -19915"/>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mj-ea"/>
                <a:ea typeface="+mj-ea"/>
              </a:rPr>
              <a:t>在一定假设和</a:t>
            </a:r>
            <a:endParaRPr kumimoji="0" lang="en-US" altLang="zh-CN" sz="1800" b="0" i="0" u="none" strike="noStrike" cap="none" normalizeH="0" baseline="0" dirty="0">
              <a:ln>
                <a:noFill/>
              </a:ln>
              <a:solidFill>
                <a:srgbClr val="FF0000"/>
              </a:solidFill>
              <a:effectLst/>
              <a:latin typeface="+mj-ea"/>
              <a:ea typeface="+mj-ea"/>
            </a:endParaRPr>
          </a:p>
          <a:p>
            <a:pPr marL="0" marR="0" indent="0"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mj-ea"/>
                <a:ea typeface="+mj-ea"/>
              </a:rPr>
              <a:t>条件下，实现</a:t>
            </a:r>
            <a:endParaRPr kumimoji="0" lang="en-US" altLang="zh-CN" sz="1800" b="0" i="0" u="none" strike="noStrike" cap="none" normalizeH="0" baseline="0" dirty="0">
              <a:ln>
                <a:noFill/>
              </a:ln>
              <a:solidFill>
                <a:srgbClr val="FF0000"/>
              </a:solidFill>
              <a:effectLst/>
              <a:latin typeface="+mj-ea"/>
              <a:ea typeface="+mj-ea"/>
            </a:endParaRPr>
          </a:p>
          <a:p>
            <a:pPr marL="0" marR="0" indent="0"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mj-ea"/>
                <a:ea typeface="+mj-ea"/>
              </a:rPr>
              <a:t>被验证系统内部</a:t>
            </a:r>
            <a:endParaRPr kumimoji="0" lang="en-US" altLang="zh-CN" sz="1800" b="0" i="0" u="none" strike="noStrike" cap="none" normalizeH="0" baseline="0" dirty="0">
              <a:ln>
                <a:noFill/>
              </a:ln>
              <a:solidFill>
                <a:srgbClr val="FF0000"/>
              </a:solidFill>
              <a:effectLst/>
              <a:latin typeface="+mj-ea"/>
              <a:ea typeface="+mj-ea"/>
            </a:endParaRPr>
          </a:p>
          <a:p>
            <a:pPr marL="0" marR="0" indent="0"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mj-ea"/>
                <a:ea typeface="+mj-ea"/>
              </a:rPr>
              <a:t>状态的全覆盖</a:t>
            </a:r>
          </a:p>
        </p:txBody>
      </p:sp>
    </p:spTree>
    <p:extLst>
      <p:ext uri="{BB962C8B-B14F-4D97-AF65-F5344CB8AC3E}">
        <p14:creationId xmlns:p14="http://schemas.microsoft.com/office/powerpoint/2010/main" val="3901488539"/>
      </p:ext>
    </p:extLst>
  </p:cSld>
  <p:clrMapOvr>
    <a:masterClrMapping/>
  </p:clrMapOvr>
  <p:transition spd="med">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5" y="1000125"/>
            <a:ext cx="8229600" cy="1214438"/>
          </a:xfrm>
        </p:spPr>
        <p:txBody>
          <a:bodyPr/>
          <a:lstStyle/>
          <a:p>
            <a:pPr marL="0" indent="0">
              <a:buFont typeface="Wingdings" panose="05000000000000000000" pitchFamily="2" charset="2"/>
              <a:buNone/>
              <a:defRPr/>
            </a:pPr>
            <a:r>
              <a:rPr lang="en-US" altLang="zh-CN" sz="1800" b="1" dirty="0">
                <a:solidFill>
                  <a:srgbClr val="FF0000"/>
                </a:solidFill>
              </a:rPr>
              <a:t>1</a:t>
            </a:r>
            <a:r>
              <a:rPr lang="zh-CN" altLang="en-US" sz="1800" b="1" dirty="0">
                <a:solidFill>
                  <a:srgbClr val="FF0000"/>
                </a:solidFill>
              </a:rPr>
              <a:t>）形式化验证</a:t>
            </a:r>
            <a:endParaRPr lang="zh-CN" altLang="zh-CN" sz="1800" b="1" dirty="0">
              <a:solidFill>
                <a:srgbClr val="FF0000"/>
              </a:solidFill>
            </a:endParaRPr>
          </a:p>
          <a:p>
            <a:pPr marL="0" indent="0">
              <a:buNone/>
              <a:defRPr/>
            </a:pPr>
            <a:endParaRPr lang="zh-CN" altLang="en-US"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graphicFrame>
        <p:nvGraphicFramePr>
          <p:cNvPr id="7" name="对象 6">
            <a:extLst>
              <a:ext uri="{FF2B5EF4-FFF2-40B4-BE49-F238E27FC236}">
                <a16:creationId xmlns:a16="http://schemas.microsoft.com/office/drawing/2014/main" id="{886A2AB2-8397-440A-99E4-761768FC5E03}"/>
              </a:ext>
            </a:extLst>
          </p:cNvPr>
          <p:cNvGraphicFramePr>
            <a:graphicFrameLocks noChangeAspect="1"/>
          </p:cNvGraphicFramePr>
          <p:nvPr>
            <p:extLst>
              <p:ext uri="{D42A27DB-BD31-4B8C-83A1-F6EECF244321}">
                <p14:modId xmlns:p14="http://schemas.microsoft.com/office/powerpoint/2010/main" val="4125170860"/>
              </p:ext>
            </p:extLst>
          </p:nvPr>
        </p:nvGraphicFramePr>
        <p:xfrm>
          <a:off x="1763688" y="86353"/>
          <a:ext cx="6840760" cy="5039691"/>
        </p:xfrm>
        <a:graphic>
          <a:graphicData uri="http://schemas.openxmlformats.org/presentationml/2006/ole">
            <mc:AlternateContent xmlns:mc="http://schemas.openxmlformats.org/markup-compatibility/2006">
              <mc:Choice xmlns:v="urn:schemas-microsoft-com:vml" Requires="v">
                <p:oleObj name="Visio" r:id="rId2" imgW="5918094" imgH="4362476" progId="Visio.Drawing.15">
                  <p:embed/>
                </p:oleObj>
              </mc:Choice>
              <mc:Fallback>
                <p:oleObj name="Visio" r:id="rId2" imgW="5918094" imgH="4362476" progId="Visio.Drawing.15">
                  <p:embed/>
                  <p:pic>
                    <p:nvPicPr>
                      <p:cNvPr id="0" name="Object 1"/>
                      <p:cNvPicPr>
                        <a:picLocks noChangeAspect="1" noChangeArrowheads="1"/>
                      </p:cNvPicPr>
                      <p:nvPr/>
                    </p:nvPicPr>
                    <p:blipFill>
                      <a:blip r:embed="rId3"/>
                      <a:srcRect/>
                      <a:stretch>
                        <a:fillRect/>
                      </a:stretch>
                    </p:blipFill>
                    <p:spPr bwMode="auto">
                      <a:xfrm>
                        <a:off x="1763688" y="86353"/>
                        <a:ext cx="6840760" cy="5039691"/>
                      </a:xfrm>
                      <a:prstGeom prst="rect">
                        <a:avLst/>
                      </a:prstGeom>
                      <a:noFill/>
                    </p:spPr>
                  </p:pic>
                </p:oleObj>
              </mc:Fallback>
            </mc:AlternateContent>
          </a:graphicData>
        </a:graphic>
      </p:graphicFrame>
    </p:spTree>
    <p:extLst>
      <p:ext uri="{BB962C8B-B14F-4D97-AF65-F5344CB8AC3E}">
        <p14:creationId xmlns:p14="http://schemas.microsoft.com/office/powerpoint/2010/main" val="2637263942"/>
      </p:ext>
    </p:extLst>
  </p:cSld>
  <p:clrMapOvr>
    <a:masterClrMapping/>
  </p:clrMapOvr>
  <p:transition spd="med">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Font typeface="Wingdings" panose="05000000000000000000" pitchFamily="2" charset="2"/>
              <a:buNone/>
              <a:defRPr/>
            </a:pPr>
            <a:r>
              <a:rPr lang="en-US" altLang="zh-CN" sz="1800" b="1" dirty="0">
                <a:solidFill>
                  <a:srgbClr val="FF0000"/>
                </a:solidFill>
              </a:rPr>
              <a:t>1.1</a:t>
            </a:r>
            <a:r>
              <a:rPr lang="zh-CN" altLang="en-US" sz="1800" b="1" dirty="0">
                <a:solidFill>
                  <a:srgbClr val="FF0000"/>
                </a:solidFill>
              </a:rPr>
              <a:t>）</a:t>
            </a:r>
            <a:r>
              <a:rPr lang="en-US" altLang="zh-CN" sz="1800" b="1" dirty="0">
                <a:solidFill>
                  <a:srgbClr val="FF0000"/>
                </a:solidFill>
              </a:rPr>
              <a:t> </a:t>
            </a:r>
            <a:r>
              <a:rPr lang="zh-CN" altLang="en-US" sz="1800" b="1" dirty="0">
                <a:solidFill>
                  <a:srgbClr val="FF0000"/>
                </a:solidFill>
              </a:rPr>
              <a:t>形式化验证 </a:t>
            </a:r>
            <a:r>
              <a:rPr lang="en-US" altLang="zh-CN" sz="1800" b="1" dirty="0">
                <a:solidFill>
                  <a:srgbClr val="FF0000"/>
                </a:solidFill>
              </a:rPr>
              <a:t>—</a:t>
            </a:r>
            <a:r>
              <a:rPr lang="zh-CN" altLang="en-US" sz="1800" b="1" dirty="0">
                <a:solidFill>
                  <a:srgbClr val="FF0000"/>
                </a:solidFill>
              </a:rPr>
              <a:t> 自动机</a:t>
            </a:r>
            <a:endParaRPr lang="zh-CN" altLang="zh-CN" sz="1800" b="1" dirty="0">
              <a:solidFill>
                <a:srgbClr val="FF0000"/>
              </a:solidFill>
            </a:endParaRPr>
          </a:p>
          <a:p>
            <a:pPr>
              <a:defRPr/>
            </a:pPr>
            <a:r>
              <a:rPr lang="zh-CN" altLang="en-US" b="1" dirty="0"/>
              <a:t>不确定的有限自动机</a:t>
            </a:r>
            <a:r>
              <a:rPr lang="en-US" altLang="zh-CN" b="1" dirty="0"/>
              <a:t>(NFA): </a:t>
            </a:r>
            <a:r>
              <a:rPr lang="zh-CN" altLang="en-US" b="1" dirty="0"/>
              <a:t>一种数学模型</a:t>
            </a:r>
            <a:endParaRPr lang="en-US" altLang="zh-CN" b="1" dirty="0"/>
          </a:p>
          <a:p>
            <a:pPr lvl="1">
              <a:defRPr/>
            </a:pPr>
            <a:r>
              <a:rPr lang="en-US" altLang="zh-CN" sz="1200" b="1" dirty="0"/>
              <a:t>(1) </a:t>
            </a:r>
            <a:r>
              <a:rPr lang="zh-CN" altLang="en-US" sz="1200" b="1" dirty="0"/>
              <a:t>一个有限的状态集合</a:t>
            </a:r>
            <a:r>
              <a:rPr lang="en-US" altLang="zh-CN" sz="1200" b="1" dirty="0"/>
              <a:t>S</a:t>
            </a:r>
          </a:p>
          <a:p>
            <a:pPr lvl="1">
              <a:defRPr/>
            </a:pPr>
            <a:r>
              <a:rPr lang="en-US" altLang="zh-CN" sz="1200" b="1" dirty="0"/>
              <a:t>(2) </a:t>
            </a:r>
            <a:r>
              <a:rPr lang="zh-CN" altLang="en-US" sz="1200" b="1" dirty="0"/>
              <a:t>一个输入符号集合∑（不包含</a:t>
            </a:r>
            <a:r>
              <a:rPr lang="en-US" altLang="zh-CN" sz="1200" b="1" dirty="0"/>
              <a:t>ε</a:t>
            </a:r>
            <a:r>
              <a:rPr lang="zh-CN" altLang="en-US" sz="1200" b="1" dirty="0"/>
              <a:t>）</a:t>
            </a:r>
            <a:endParaRPr lang="en-US" altLang="zh-CN" sz="1200" b="1" dirty="0"/>
          </a:p>
          <a:p>
            <a:pPr lvl="1">
              <a:defRPr/>
            </a:pPr>
            <a:r>
              <a:rPr lang="en-US" altLang="zh-CN" sz="1200" b="1" dirty="0"/>
              <a:t>(3) </a:t>
            </a:r>
            <a:r>
              <a:rPr lang="zh-CN" altLang="en-US" sz="1200" b="1" dirty="0"/>
              <a:t>一个转换函数</a:t>
            </a:r>
            <a:r>
              <a:rPr lang="en-US" altLang="zh-CN" sz="1200" b="1" dirty="0"/>
              <a:t>move</a:t>
            </a:r>
            <a:r>
              <a:rPr lang="zh-CN" altLang="en-US" sz="1200" b="1" dirty="0"/>
              <a:t>： </a:t>
            </a:r>
            <a:r>
              <a:rPr lang="en-US" altLang="zh-CN" sz="1200" b="1" dirty="0"/>
              <a:t>S X (∑ U {ε}) -&gt; P(S)</a:t>
            </a:r>
          </a:p>
          <a:p>
            <a:pPr lvl="1">
              <a:defRPr/>
            </a:pPr>
            <a:r>
              <a:rPr lang="en-US" altLang="zh-CN" sz="1200" b="1" dirty="0"/>
              <a:t>(4) </a:t>
            </a:r>
            <a:r>
              <a:rPr lang="zh-CN" altLang="en-US" sz="1200" b="1" dirty="0"/>
              <a:t>状态</a:t>
            </a:r>
            <a:r>
              <a:rPr lang="en-US" altLang="zh-CN" sz="1200" b="1" dirty="0"/>
              <a:t>s0</a:t>
            </a:r>
            <a:r>
              <a:rPr lang="zh-CN" altLang="en-US" sz="1200" b="1" dirty="0"/>
              <a:t>是唯一的开始状态</a:t>
            </a:r>
            <a:endParaRPr lang="en-US" altLang="zh-CN" sz="1200" b="1" dirty="0"/>
          </a:p>
          <a:p>
            <a:pPr lvl="1">
              <a:defRPr/>
            </a:pPr>
            <a:r>
              <a:rPr lang="en-US" altLang="zh-CN" sz="1200" b="1" dirty="0"/>
              <a:t>(5) </a:t>
            </a:r>
            <a:r>
              <a:rPr lang="zh-CN" altLang="en-US" sz="1200" b="1" dirty="0"/>
              <a:t>状态集合</a:t>
            </a:r>
            <a:r>
              <a:rPr lang="en-US" altLang="zh-CN" sz="1200" b="1" dirty="0"/>
              <a:t>F</a:t>
            </a:r>
            <a:r>
              <a:rPr lang="zh-CN" altLang="en-US" sz="1200" b="1" dirty="0"/>
              <a:t>是接受状态集合，</a:t>
            </a:r>
            <a:r>
              <a:rPr lang="en-US" altLang="zh-CN" sz="1200" b="1" dirty="0"/>
              <a:t>S</a:t>
            </a:r>
            <a:r>
              <a:rPr lang="zh-CN" altLang="en-US" sz="1200" b="1" dirty="0"/>
              <a:t>包含</a:t>
            </a:r>
            <a:r>
              <a:rPr lang="en-US" altLang="zh-CN" sz="1200" b="1" dirty="0"/>
              <a:t>F</a:t>
            </a:r>
          </a:p>
          <a:p>
            <a:pPr>
              <a:defRPr/>
            </a:pPr>
            <a:r>
              <a:rPr lang="zh-CN" altLang="en-US" b="1" dirty="0"/>
              <a:t>确定的有限自动机</a:t>
            </a:r>
            <a:r>
              <a:rPr lang="en-US" altLang="zh-CN" b="1" dirty="0"/>
              <a:t>(DFA): </a:t>
            </a:r>
            <a:r>
              <a:rPr lang="zh-CN" altLang="en-US" b="1" dirty="0"/>
              <a:t>是</a:t>
            </a:r>
            <a:r>
              <a:rPr lang="en-US" altLang="zh-CN" b="1" dirty="0"/>
              <a:t>NFA</a:t>
            </a:r>
            <a:r>
              <a:rPr lang="zh-CN" altLang="en-US" b="1" dirty="0"/>
              <a:t>的特殊情况</a:t>
            </a:r>
            <a:endParaRPr lang="en-US" altLang="zh-CN" b="1" dirty="0"/>
          </a:p>
          <a:p>
            <a:pPr lvl="1">
              <a:defRPr/>
            </a:pPr>
            <a:r>
              <a:rPr lang="en-US" altLang="zh-CN" sz="1200" b="1" dirty="0"/>
              <a:t>(1) </a:t>
            </a:r>
            <a:r>
              <a:rPr lang="zh-CN" altLang="en-US" sz="1200" b="1" dirty="0"/>
              <a:t>任何状态都没有</a:t>
            </a:r>
            <a:r>
              <a:rPr lang="en-US" altLang="zh-CN" sz="1200" b="1" dirty="0"/>
              <a:t>ε</a:t>
            </a:r>
            <a:r>
              <a:rPr lang="zh-CN" altLang="en-US" sz="1200" b="1" dirty="0"/>
              <a:t>转换</a:t>
            </a:r>
            <a:endParaRPr lang="en-US" altLang="zh-CN" sz="1200" b="1" dirty="0"/>
          </a:p>
          <a:p>
            <a:pPr lvl="1">
              <a:defRPr/>
            </a:pPr>
            <a:r>
              <a:rPr lang="en-US" altLang="zh-CN" sz="1200" b="1" dirty="0"/>
              <a:t>(2) </a:t>
            </a:r>
            <a:r>
              <a:rPr lang="zh-CN" altLang="en-US" sz="1200" b="1" dirty="0"/>
              <a:t>对于任何状态</a:t>
            </a:r>
            <a:r>
              <a:rPr lang="en-US" altLang="zh-CN" sz="1200" b="1" dirty="0"/>
              <a:t>s</a:t>
            </a:r>
            <a:r>
              <a:rPr lang="zh-CN" altLang="en-US" sz="1200" b="1" dirty="0"/>
              <a:t>和任何输入符号</a:t>
            </a:r>
            <a:r>
              <a:rPr lang="en-US" altLang="zh-CN" sz="1200" b="1" dirty="0"/>
              <a:t>a</a:t>
            </a:r>
            <a:r>
              <a:rPr lang="zh-CN" altLang="en-US" sz="1200" b="1" dirty="0"/>
              <a:t>，最多只有一条标记为</a:t>
            </a:r>
            <a:r>
              <a:rPr lang="en-US" altLang="zh-CN" sz="1200" b="1" dirty="0"/>
              <a:t>a</a:t>
            </a:r>
            <a:r>
              <a:rPr lang="zh-CN" altLang="en-US" sz="1200" b="1" dirty="0"/>
              <a:t>的边离开，即转换函数</a:t>
            </a:r>
            <a:r>
              <a:rPr lang="en-US" altLang="zh-CN" sz="1200" b="1" dirty="0"/>
              <a:t>move</a:t>
            </a:r>
            <a:r>
              <a:rPr lang="zh-CN" altLang="en-US" sz="1200" b="1" dirty="0"/>
              <a:t>： </a:t>
            </a:r>
            <a:r>
              <a:rPr lang="en-US" altLang="zh-CN" sz="1200" b="1" dirty="0"/>
              <a:t>S X ∑-&gt; S</a:t>
            </a:r>
            <a:r>
              <a:rPr lang="zh-CN" altLang="en-US" sz="1200" b="1" dirty="0"/>
              <a:t>可以是一个部分函数</a:t>
            </a:r>
            <a:r>
              <a:rPr lang="zh-CN" altLang="en-US" sz="1400" b="1" dirty="0"/>
              <a:t>。</a:t>
            </a:r>
            <a:endParaRPr lang="zh-CN" altLang="en-US"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graphicFrame>
        <p:nvGraphicFramePr>
          <p:cNvPr id="8" name="对象 7">
            <a:extLst>
              <a:ext uri="{FF2B5EF4-FFF2-40B4-BE49-F238E27FC236}">
                <a16:creationId xmlns:a16="http://schemas.microsoft.com/office/drawing/2014/main" id="{C9EADB6F-A863-44BD-ABB1-A0D55760CBC4}"/>
              </a:ext>
            </a:extLst>
          </p:cNvPr>
          <p:cNvGraphicFramePr>
            <a:graphicFrameLocks noChangeAspect="1"/>
          </p:cNvGraphicFramePr>
          <p:nvPr>
            <p:extLst>
              <p:ext uri="{D42A27DB-BD31-4B8C-83A1-F6EECF244321}">
                <p14:modId xmlns:p14="http://schemas.microsoft.com/office/powerpoint/2010/main" val="2092428087"/>
              </p:ext>
            </p:extLst>
          </p:nvPr>
        </p:nvGraphicFramePr>
        <p:xfrm>
          <a:off x="4860032" y="17456"/>
          <a:ext cx="4206437" cy="3098945"/>
        </p:xfrm>
        <a:graphic>
          <a:graphicData uri="http://schemas.openxmlformats.org/presentationml/2006/ole">
            <mc:AlternateContent xmlns:mc="http://schemas.openxmlformats.org/markup-compatibility/2006">
              <mc:Choice xmlns:v="urn:schemas-microsoft-com:vml" Requires="v">
                <p:oleObj name="Visio" r:id="rId2" imgW="5918094" imgH="4362476" progId="Visio.Drawing.15">
                  <p:embed/>
                </p:oleObj>
              </mc:Choice>
              <mc:Fallback>
                <p:oleObj name="Visio" r:id="rId2" imgW="5918094" imgH="4362476" progId="Visio.Drawing.15">
                  <p:embed/>
                  <p:pic>
                    <p:nvPicPr>
                      <p:cNvPr id="7" name="对象 6">
                        <a:extLst>
                          <a:ext uri="{FF2B5EF4-FFF2-40B4-BE49-F238E27FC236}">
                            <a16:creationId xmlns:a16="http://schemas.microsoft.com/office/drawing/2014/main" id="{886A2AB2-8397-440A-99E4-761768FC5E03}"/>
                          </a:ext>
                        </a:extLst>
                      </p:cNvPr>
                      <p:cNvPicPr>
                        <a:picLocks noChangeAspect="1" noChangeArrowheads="1"/>
                      </p:cNvPicPr>
                      <p:nvPr/>
                    </p:nvPicPr>
                    <p:blipFill>
                      <a:blip r:embed="rId3"/>
                      <a:srcRect/>
                      <a:stretch>
                        <a:fillRect/>
                      </a:stretch>
                    </p:blipFill>
                    <p:spPr bwMode="auto">
                      <a:xfrm>
                        <a:off x="4860032" y="17456"/>
                        <a:ext cx="4206437" cy="3098945"/>
                      </a:xfrm>
                      <a:prstGeom prst="rect">
                        <a:avLst/>
                      </a:prstGeom>
                      <a:noFill/>
                    </p:spPr>
                  </p:pic>
                </p:oleObj>
              </mc:Fallback>
            </mc:AlternateContent>
          </a:graphicData>
        </a:graphic>
      </p:graphicFrame>
    </p:spTree>
    <p:extLst>
      <p:ext uri="{BB962C8B-B14F-4D97-AF65-F5344CB8AC3E}">
        <p14:creationId xmlns:p14="http://schemas.microsoft.com/office/powerpoint/2010/main" val="3400704418"/>
      </p:ext>
    </p:extLst>
  </p:cSld>
  <p:clrMapOvr>
    <a:masterClrMapping/>
  </p:clrMapOvr>
  <p:transition spd="med">
    <p:randomBar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Font typeface="Wingdings" panose="05000000000000000000" pitchFamily="2" charset="2"/>
              <a:buNone/>
              <a:defRPr/>
            </a:pPr>
            <a:r>
              <a:rPr lang="en-US" altLang="zh-CN" sz="1800" b="1" dirty="0">
                <a:solidFill>
                  <a:srgbClr val="FF0000"/>
                </a:solidFill>
              </a:rPr>
              <a:t>1.1</a:t>
            </a:r>
            <a:r>
              <a:rPr lang="zh-CN" altLang="en-US" sz="1800" b="1" dirty="0">
                <a:solidFill>
                  <a:srgbClr val="FF0000"/>
                </a:solidFill>
              </a:rPr>
              <a:t>）</a:t>
            </a:r>
            <a:r>
              <a:rPr lang="en-US" altLang="zh-CN" sz="1800" b="1" dirty="0">
                <a:solidFill>
                  <a:srgbClr val="FF0000"/>
                </a:solidFill>
              </a:rPr>
              <a:t> </a:t>
            </a:r>
            <a:r>
              <a:rPr lang="zh-CN" altLang="en-US" sz="1800" b="1" dirty="0">
                <a:solidFill>
                  <a:srgbClr val="FF0000"/>
                </a:solidFill>
              </a:rPr>
              <a:t>形式化验证 </a:t>
            </a:r>
            <a:r>
              <a:rPr lang="en-US" altLang="zh-CN" sz="1800" b="1" dirty="0">
                <a:solidFill>
                  <a:srgbClr val="FF0000"/>
                </a:solidFill>
              </a:rPr>
              <a:t>— </a:t>
            </a:r>
            <a:r>
              <a:rPr lang="zh-CN" altLang="en-US" sz="1800" b="1" dirty="0">
                <a:solidFill>
                  <a:srgbClr val="FF0000"/>
                </a:solidFill>
              </a:rPr>
              <a:t>自动机</a:t>
            </a:r>
            <a:endParaRPr lang="zh-CN" altLang="zh-CN" sz="1800" b="1" dirty="0">
              <a:solidFill>
                <a:srgbClr val="FF0000"/>
              </a:solidFill>
            </a:endParaRPr>
          </a:p>
          <a:p>
            <a:pPr>
              <a:defRPr/>
            </a:pPr>
            <a:r>
              <a:rPr lang="zh-CN" altLang="en-US" b="1" dirty="0"/>
              <a:t>不确定的有限自动机</a:t>
            </a:r>
            <a:r>
              <a:rPr lang="en-US" altLang="zh-CN" b="1" dirty="0"/>
              <a:t>(NFA): </a:t>
            </a:r>
            <a:r>
              <a:rPr lang="zh-CN" altLang="en-US" b="1" dirty="0"/>
              <a:t>一种数学模型</a:t>
            </a:r>
            <a:endParaRPr lang="en-US" altLang="zh-CN" b="1" dirty="0"/>
          </a:p>
          <a:p>
            <a:pPr lvl="1">
              <a:defRPr/>
            </a:pPr>
            <a:r>
              <a:rPr lang="en-US" altLang="zh-CN" sz="1200" b="1" dirty="0"/>
              <a:t>(1) </a:t>
            </a:r>
            <a:r>
              <a:rPr lang="zh-CN" altLang="en-US" sz="1200" b="1" dirty="0"/>
              <a:t>一个有限的状态集合</a:t>
            </a:r>
            <a:r>
              <a:rPr lang="en-US" altLang="zh-CN" sz="1200" b="1" dirty="0"/>
              <a:t>S</a:t>
            </a:r>
          </a:p>
          <a:p>
            <a:pPr lvl="1">
              <a:defRPr/>
            </a:pPr>
            <a:r>
              <a:rPr lang="en-US" altLang="zh-CN" sz="1200" b="1" dirty="0"/>
              <a:t>(2) </a:t>
            </a:r>
            <a:r>
              <a:rPr lang="zh-CN" altLang="en-US" sz="1200" b="1" dirty="0"/>
              <a:t>一个输入符号集合∑（不包含</a:t>
            </a:r>
            <a:r>
              <a:rPr lang="en-US" altLang="zh-CN" sz="1200" b="1" dirty="0"/>
              <a:t>ε</a:t>
            </a:r>
            <a:r>
              <a:rPr lang="zh-CN" altLang="en-US" sz="1200" b="1" dirty="0"/>
              <a:t>）</a:t>
            </a:r>
            <a:endParaRPr lang="en-US" altLang="zh-CN" sz="1200" b="1" dirty="0"/>
          </a:p>
          <a:p>
            <a:pPr lvl="1">
              <a:defRPr/>
            </a:pPr>
            <a:r>
              <a:rPr lang="en-US" altLang="zh-CN" sz="1200" b="1" dirty="0"/>
              <a:t>(3) </a:t>
            </a:r>
            <a:r>
              <a:rPr lang="zh-CN" altLang="en-US" sz="1200" b="1" dirty="0"/>
              <a:t>一个转换函数</a:t>
            </a:r>
            <a:r>
              <a:rPr lang="en-US" altLang="zh-CN" sz="1200" b="1" dirty="0"/>
              <a:t>move</a:t>
            </a:r>
            <a:r>
              <a:rPr lang="zh-CN" altLang="en-US" sz="1200" b="1" dirty="0"/>
              <a:t>： </a:t>
            </a:r>
            <a:r>
              <a:rPr lang="en-US" altLang="zh-CN" sz="1200" b="1" dirty="0"/>
              <a:t>S X (∑ U {ε}) -&gt; P(S)</a:t>
            </a:r>
          </a:p>
          <a:p>
            <a:pPr lvl="1">
              <a:defRPr/>
            </a:pPr>
            <a:r>
              <a:rPr lang="en-US" altLang="zh-CN" sz="1200" b="1" dirty="0"/>
              <a:t>(4) </a:t>
            </a:r>
            <a:r>
              <a:rPr lang="zh-CN" altLang="en-US" sz="1200" b="1" dirty="0"/>
              <a:t>状态</a:t>
            </a:r>
            <a:r>
              <a:rPr lang="en-US" altLang="zh-CN" sz="1200" b="1" dirty="0"/>
              <a:t>s0</a:t>
            </a:r>
            <a:r>
              <a:rPr lang="zh-CN" altLang="en-US" sz="1200" b="1" dirty="0"/>
              <a:t>是唯一的开始状态</a:t>
            </a:r>
            <a:endParaRPr lang="en-US" altLang="zh-CN" sz="1200" b="1" dirty="0"/>
          </a:p>
          <a:p>
            <a:pPr lvl="1">
              <a:defRPr/>
            </a:pPr>
            <a:r>
              <a:rPr lang="en-US" altLang="zh-CN" sz="1200" b="1" dirty="0"/>
              <a:t>(5) </a:t>
            </a:r>
            <a:r>
              <a:rPr lang="zh-CN" altLang="en-US" sz="1200" b="1" dirty="0"/>
              <a:t>状态集合</a:t>
            </a:r>
            <a:r>
              <a:rPr lang="en-US" altLang="zh-CN" sz="1200" b="1" dirty="0"/>
              <a:t>F</a:t>
            </a:r>
            <a:r>
              <a:rPr lang="zh-CN" altLang="en-US" sz="1200" b="1" dirty="0"/>
              <a:t>是接受状态集合，</a:t>
            </a:r>
            <a:r>
              <a:rPr lang="en-US" altLang="zh-CN" sz="1200" b="1" dirty="0"/>
              <a:t>S</a:t>
            </a:r>
            <a:r>
              <a:rPr lang="zh-CN" altLang="en-US" sz="1200" b="1" dirty="0"/>
              <a:t>包含</a:t>
            </a:r>
            <a:r>
              <a:rPr lang="en-US" altLang="zh-CN" sz="1200" b="1" dirty="0"/>
              <a:t>F</a:t>
            </a:r>
          </a:p>
          <a:p>
            <a:pPr>
              <a:defRPr/>
            </a:pPr>
            <a:r>
              <a:rPr lang="zh-CN" altLang="en-US" b="1" dirty="0"/>
              <a:t>确定的有限自动机</a:t>
            </a:r>
            <a:r>
              <a:rPr lang="en-US" altLang="zh-CN" b="1" dirty="0"/>
              <a:t>(DFA): </a:t>
            </a:r>
            <a:r>
              <a:rPr lang="zh-CN" altLang="en-US" b="1" dirty="0"/>
              <a:t>是</a:t>
            </a:r>
            <a:r>
              <a:rPr lang="en-US" altLang="zh-CN" b="1" dirty="0"/>
              <a:t>NFA</a:t>
            </a:r>
            <a:r>
              <a:rPr lang="zh-CN" altLang="en-US" b="1" dirty="0"/>
              <a:t>的特殊情况</a:t>
            </a:r>
            <a:endParaRPr lang="en-US" altLang="zh-CN" b="1" dirty="0"/>
          </a:p>
          <a:p>
            <a:pPr lvl="1">
              <a:defRPr/>
            </a:pPr>
            <a:r>
              <a:rPr lang="en-US" altLang="zh-CN" sz="1200" b="1" dirty="0"/>
              <a:t>(1) </a:t>
            </a:r>
            <a:r>
              <a:rPr lang="zh-CN" altLang="en-US" sz="1200" b="1" dirty="0"/>
              <a:t>任何状态都没有</a:t>
            </a:r>
            <a:r>
              <a:rPr lang="en-US" altLang="zh-CN" sz="1200" b="1" dirty="0"/>
              <a:t>ε</a:t>
            </a:r>
            <a:r>
              <a:rPr lang="zh-CN" altLang="en-US" sz="1200" b="1" dirty="0"/>
              <a:t>转换</a:t>
            </a:r>
            <a:endParaRPr lang="en-US" altLang="zh-CN" sz="1200" b="1" dirty="0"/>
          </a:p>
          <a:p>
            <a:pPr lvl="1">
              <a:defRPr/>
            </a:pPr>
            <a:r>
              <a:rPr lang="en-US" altLang="zh-CN" sz="1200" b="1" dirty="0"/>
              <a:t>(2) </a:t>
            </a:r>
            <a:r>
              <a:rPr lang="zh-CN" altLang="en-US" sz="1200" b="1" dirty="0"/>
              <a:t>对于任何状态</a:t>
            </a:r>
            <a:r>
              <a:rPr lang="en-US" altLang="zh-CN" sz="1200" b="1" dirty="0"/>
              <a:t>s</a:t>
            </a:r>
            <a:r>
              <a:rPr lang="zh-CN" altLang="en-US" sz="1200" b="1" dirty="0"/>
              <a:t>和任何输入符号</a:t>
            </a:r>
            <a:r>
              <a:rPr lang="en-US" altLang="zh-CN" sz="1200" b="1" dirty="0"/>
              <a:t>a</a:t>
            </a:r>
            <a:r>
              <a:rPr lang="zh-CN" altLang="en-US" sz="1200" b="1" dirty="0"/>
              <a:t>，最多只有一条标记为</a:t>
            </a:r>
            <a:r>
              <a:rPr lang="en-US" altLang="zh-CN" sz="1200" b="1" dirty="0"/>
              <a:t>a</a:t>
            </a:r>
            <a:r>
              <a:rPr lang="zh-CN" altLang="en-US" sz="1200" b="1" dirty="0"/>
              <a:t>的边离开，即转换函数</a:t>
            </a:r>
            <a:r>
              <a:rPr lang="en-US" altLang="zh-CN" sz="1200" b="1" dirty="0"/>
              <a:t>move</a:t>
            </a:r>
            <a:r>
              <a:rPr lang="zh-CN" altLang="en-US" sz="1200" b="1" dirty="0"/>
              <a:t>： </a:t>
            </a:r>
            <a:r>
              <a:rPr lang="en-US" altLang="zh-CN" sz="1200" b="1" dirty="0"/>
              <a:t>S X ∑-&gt; S</a:t>
            </a:r>
            <a:r>
              <a:rPr lang="zh-CN" altLang="en-US" sz="1200" b="1" dirty="0"/>
              <a:t>可以是一个部分函数</a:t>
            </a:r>
            <a:r>
              <a:rPr lang="zh-CN" altLang="en-US" sz="1400" b="1" dirty="0"/>
              <a:t>。</a:t>
            </a:r>
            <a:endParaRPr lang="zh-CN" altLang="en-US"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4" name="图片 3">
            <a:extLst>
              <a:ext uri="{FF2B5EF4-FFF2-40B4-BE49-F238E27FC236}">
                <a16:creationId xmlns:a16="http://schemas.microsoft.com/office/drawing/2014/main" id="{CD2940F6-5053-46AF-9A43-20B0177B948E}"/>
              </a:ext>
            </a:extLst>
          </p:cNvPr>
          <p:cNvPicPr>
            <a:picLocks noChangeAspect="1"/>
          </p:cNvPicPr>
          <p:nvPr/>
        </p:nvPicPr>
        <p:blipFill>
          <a:blip r:embed="rId2"/>
          <a:stretch>
            <a:fillRect/>
          </a:stretch>
        </p:blipFill>
        <p:spPr>
          <a:xfrm>
            <a:off x="6308124" y="35654"/>
            <a:ext cx="2806193" cy="1714128"/>
          </a:xfrm>
          <a:prstGeom prst="rect">
            <a:avLst/>
          </a:prstGeom>
        </p:spPr>
      </p:pic>
      <p:sp>
        <p:nvSpPr>
          <p:cNvPr id="2" name="矩形 1">
            <a:extLst>
              <a:ext uri="{FF2B5EF4-FFF2-40B4-BE49-F238E27FC236}">
                <a16:creationId xmlns:a16="http://schemas.microsoft.com/office/drawing/2014/main" id="{01CBB443-6309-42A1-98B6-01ADC5E3974A}"/>
              </a:ext>
            </a:extLst>
          </p:cNvPr>
          <p:cNvSpPr/>
          <p:nvPr/>
        </p:nvSpPr>
        <p:spPr>
          <a:xfrm>
            <a:off x="4786311" y="751805"/>
            <a:ext cx="1531638" cy="307777"/>
          </a:xfrm>
          <a:prstGeom prst="rect">
            <a:avLst/>
          </a:prstGeom>
          <a:solidFill>
            <a:srgbClr val="FFFF00"/>
          </a:solidFill>
          <a:ln>
            <a:solidFill>
              <a:srgbClr val="FF0000"/>
            </a:solidFill>
          </a:ln>
        </p:spPr>
        <p:txBody>
          <a:bodyPr wrap="none">
            <a:spAutoFit/>
          </a:bodyPr>
          <a:lstStyle/>
          <a:p>
            <a:r>
              <a:rPr lang="en-US" altLang="zh-CN" sz="1400" b="1" dirty="0">
                <a:solidFill>
                  <a:srgbClr val="FF0000"/>
                </a:solidFill>
                <a:latin typeface="Microsoft YaHei" panose="020B0503020204020204" pitchFamily="34" charset="-122"/>
                <a:ea typeface="Microsoft YaHei" panose="020B0503020204020204" pitchFamily="34" charset="-122"/>
              </a:rPr>
              <a:t>(</a:t>
            </a:r>
            <a:r>
              <a:rPr lang="en-US" altLang="zh-CN" sz="1400" b="1" dirty="0" err="1">
                <a:solidFill>
                  <a:srgbClr val="FF0000"/>
                </a:solidFill>
                <a:latin typeface="Microsoft YaHei" panose="020B0503020204020204" pitchFamily="34" charset="-122"/>
                <a:ea typeface="Microsoft YaHei" panose="020B0503020204020204" pitchFamily="34" charset="-122"/>
              </a:rPr>
              <a:t>a|b</a:t>
            </a:r>
            <a:r>
              <a:rPr lang="en-US" altLang="zh-CN" sz="1400" b="1" dirty="0">
                <a:solidFill>
                  <a:srgbClr val="FF0000"/>
                </a:solidFill>
                <a:latin typeface="Microsoft YaHei" panose="020B0503020204020204" pitchFamily="34" charset="-122"/>
                <a:ea typeface="Microsoft YaHei" panose="020B0503020204020204" pitchFamily="34" charset="-122"/>
              </a:rPr>
              <a:t>)*ab</a:t>
            </a:r>
            <a:r>
              <a:rPr lang="zh-CN" altLang="en-US" sz="1400" b="1" dirty="0">
                <a:solidFill>
                  <a:srgbClr val="FF0000"/>
                </a:solidFill>
                <a:latin typeface="Microsoft YaHei" panose="020B0503020204020204" pitchFamily="34" charset="-122"/>
                <a:ea typeface="Microsoft YaHei" panose="020B0503020204020204" pitchFamily="34" charset="-122"/>
              </a:rPr>
              <a:t>的</a:t>
            </a:r>
            <a:r>
              <a:rPr lang="en-US" altLang="zh-CN" sz="1400" b="1" dirty="0">
                <a:solidFill>
                  <a:srgbClr val="FF0000"/>
                </a:solidFill>
                <a:latin typeface="Microsoft YaHei" panose="020B0503020204020204" pitchFamily="34" charset="-122"/>
                <a:ea typeface="Microsoft YaHei" panose="020B0503020204020204" pitchFamily="34" charset="-122"/>
              </a:rPr>
              <a:t>NFA:</a:t>
            </a:r>
            <a:endParaRPr lang="zh-CN" altLang="en-US" sz="1400" dirty="0">
              <a:solidFill>
                <a:srgbClr val="FF0000"/>
              </a:solidFill>
            </a:endParaRPr>
          </a:p>
        </p:txBody>
      </p:sp>
      <p:sp>
        <p:nvSpPr>
          <p:cNvPr id="9" name="矩形 8">
            <a:extLst>
              <a:ext uri="{FF2B5EF4-FFF2-40B4-BE49-F238E27FC236}">
                <a16:creationId xmlns:a16="http://schemas.microsoft.com/office/drawing/2014/main" id="{CAA81056-94D9-422D-9099-A9850C768E1F}"/>
              </a:ext>
            </a:extLst>
          </p:cNvPr>
          <p:cNvSpPr/>
          <p:nvPr/>
        </p:nvSpPr>
        <p:spPr>
          <a:xfrm>
            <a:off x="4786311" y="2714252"/>
            <a:ext cx="1522020" cy="307777"/>
          </a:xfrm>
          <a:prstGeom prst="rect">
            <a:avLst/>
          </a:prstGeom>
          <a:solidFill>
            <a:srgbClr val="FFFF00"/>
          </a:solidFill>
          <a:ln>
            <a:solidFill>
              <a:srgbClr val="FF0000"/>
            </a:solidFill>
          </a:ln>
        </p:spPr>
        <p:txBody>
          <a:bodyPr wrap="none">
            <a:spAutoFit/>
          </a:bodyPr>
          <a:lstStyle/>
          <a:p>
            <a:r>
              <a:rPr lang="en-US" altLang="zh-CN" sz="1400" b="1" dirty="0">
                <a:solidFill>
                  <a:srgbClr val="FF0000"/>
                </a:solidFill>
                <a:latin typeface="Microsoft YaHei" panose="020B0503020204020204" pitchFamily="34" charset="-122"/>
                <a:ea typeface="Microsoft YaHei" panose="020B0503020204020204" pitchFamily="34" charset="-122"/>
              </a:rPr>
              <a:t>(</a:t>
            </a:r>
            <a:r>
              <a:rPr lang="en-US" altLang="zh-CN" sz="1400" b="1" dirty="0" err="1">
                <a:solidFill>
                  <a:srgbClr val="FF0000"/>
                </a:solidFill>
                <a:latin typeface="Microsoft YaHei" panose="020B0503020204020204" pitchFamily="34" charset="-122"/>
                <a:ea typeface="Microsoft YaHei" panose="020B0503020204020204" pitchFamily="34" charset="-122"/>
              </a:rPr>
              <a:t>a|b</a:t>
            </a:r>
            <a:r>
              <a:rPr lang="en-US" altLang="zh-CN" sz="1400" b="1" dirty="0">
                <a:solidFill>
                  <a:srgbClr val="FF0000"/>
                </a:solidFill>
                <a:latin typeface="Microsoft YaHei" panose="020B0503020204020204" pitchFamily="34" charset="-122"/>
                <a:ea typeface="Microsoft YaHei" panose="020B0503020204020204" pitchFamily="34" charset="-122"/>
              </a:rPr>
              <a:t>)*ab</a:t>
            </a:r>
            <a:r>
              <a:rPr lang="zh-CN" altLang="en-US" sz="1400" b="1" dirty="0">
                <a:solidFill>
                  <a:srgbClr val="FF0000"/>
                </a:solidFill>
                <a:latin typeface="Microsoft YaHei" panose="020B0503020204020204" pitchFamily="34" charset="-122"/>
                <a:ea typeface="Microsoft YaHei" panose="020B0503020204020204" pitchFamily="34" charset="-122"/>
              </a:rPr>
              <a:t>的</a:t>
            </a:r>
            <a:r>
              <a:rPr lang="en-US" altLang="zh-CN" sz="1400" b="1" dirty="0">
                <a:solidFill>
                  <a:srgbClr val="FF0000"/>
                </a:solidFill>
                <a:latin typeface="Microsoft YaHei" panose="020B0503020204020204" pitchFamily="34" charset="-122"/>
                <a:ea typeface="Microsoft YaHei" panose="020B0503020204020204" pitchFamily="34" charset="-122"/>
              </a:rPr>
              <a:t>DFA:</a:t>
            </a:r>
            <a:endParaRPr lang="zh-CN" altLang="en-US" sz="1400" dirty="0">
              <a:solidFill>
                <a:srgbClr val="FF0000"/>
              </a:solidFill>
            </a:endParaRPr>
          </a:p>
        </p:txBody>
      </p:sp>
      <p:pic>
        <p:nvPicPr>
          <p:cNvPr id="5" name="图片 4">
            <a:extLst>
              <a:ext uri="{FF2B5EF4-FFF2-40B4-BE49-F238E27FC236}">
                <a16:creationId xmlns:a16="http://schemas.microsoft.com/office/drawing/2014/main" id="{B6F94BDE-AA04-4768-8EDF-749270063DC4}"/>
              </a:ext>
            </a:extLst>
          </p:cNvPr>
          <p:cNvPicPr>
            <a:picLocks noChangeAspect="1"/>
          </p:cNvPicPr>
          <p:nvPr/>
        </p:nvPicPr>
        <p:blipFill>
          <a:blip r:embed="rId3"/>
          <a:stretch>
            <a:fillRect/>
          </a:stretch>
        </p:blipFill>
        <p:spPr>
          <a:xfrm>
            <a:off x="6327303" y="2168897"/>
            <a:ext cx="2787014" cy="1518246"/>
          </a:xfrm>
          <a:prstGeom prst="rect">
            <a:avLst/>
          </a:prstGeom>
        </p:spPr>
      </p:pic>
    </p:spTree>
    <p:extLst>
      <p:ext uri="{BB962C8B-B14F-4D97-AF65-F5344CB8AC3E}">
        <p14:creationId xmlns:p14="http://schemas.microsoft.com/office/powerpoint/2010/main" val="1366057167"/>
      </p:ext>
    </p:extLst>
  </p:cSld>
  <p:clrMapOvr>
    <a:masterClrMapping/>
  </p:clrMapOvr>
  <p:transition spd="med">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Font typeface="Wingdings" panose="05000000000000000000" pitchFamily="2" charset="2"/>
              <a:buNone/>
              <a:defRPr/>
            </a:pPr>
            <a:r>
              <a:rPr lang="en-US" altLang="zh-CN" sz="1800" b="1" dirty="0">
                <a:solidFill>
                  <a:srgbClr val="FF0000"/>
                </a:solidFill>
              </a:rPr>
              <a:t>1.1</a:t>
            </a:r>
            <a:r>
              <a:rPr lang="zh-CN" altLang="en-US" sz="1800" b="1" dirty="0">
                <a:solidFill>
                  <a:srgbClr val="FF0000"/>
                </a:solidFill>
              </a:rPr>
              <a:t>）</a:t>
            </a:r>
            <a:r>
              <a:rPr lang="en-US" altLang="zh-CN" sz="1800" b="1" dirty="0">
                <a:solidFill>
                  <a:srgbClr val="FF0000"/>
                </a:solidFill>
              </a:rPr>
              <a:t> </a:t>
            </a:r>
            <a:r>
              <a:rPr lang="zh-CN" altLang="en-US" sz="1800" b="1" dirty="0">
                <a:solidFill>
                  <a:srgbClr val="FF0000"/>
                </a:solidFill>
              </a:rPr>
              <a:t>形式化验证 </a:t>
            </a:r>
            <a:r>
              <a:rPr lang="en-US" altLang="zh-CN" sz="1800" b="1" dirty="0">
                <a:solidFill>
                  <a:srgbClr val="FF0000"/>
                </a:solidFill>
              </a:rPr>
              <a:t>— </a:t>
            </a:r>
            <a:r>
              <a:rPr lang="zh-CN" altLang="en-US" sz="1800" b="1" dirty="0">
                <a:solidFill>
                  <a:srgbClr val="FF0000"/>
                </a:solidFill>
              </a:rPr>
              <a:t>自动机</a:t>
            </a:r>
            <a:endParaRPr lang="en-US" altLang="zh-CN" sz="1800" b="1" dirty="0">
              <a:solidFill>
                <a:srgbClr val="FF0000"/>
              </a:solidFill>
            </a:endParaRPr>
          </a:p>
          <a:p>
            <a:pPr>
              <a:defRPr/>
            </a:pPr>
            <a:r>
              <a:rPr lang="en-US" altLang="zh-CN" b="1" dirty="0"/>
              <a:t>Linux 2.6.14.4</a:t>
            </a:r>
            <a:r>
              <a:rPr lang="zh-CN" altLang="en-US" b="1" dirty="0"/>
              <a:t>网络文件</a:t>
            </a:r>
            <a:endParaRPr lang="en-US" altLang="zh-CN" b="1" dirty="0"/>
          </a:p>
          <a:p>
            <a:pPr marL="0" indent="0">
              <a:buNone/>
              <a:defRPr/>
            </a:pPr>
            <a:r>
              <a:rPr lang="zh-CN" altLang="en-US" b="1" dirty="0"/>
              <a:t>系统源代码</a:t>
            </a:r>
            <a:endParaRPr lang="en-US" altLang="zh-CN" sz="1200" b="1" dirty="0"/>
          </a:p>
          <a:p>
            <a:pPr>
              <a:buFont typeface="Wingdings" panose="05000000000000000000" pitchFamily="2" charset="2"/>
              <a:buChar char="Ø"/>
              <a:defRPr/>
            </a:pPr>
            <a:r>
              <a:rPr lang="en-US" altLang="zh-CN" sz="1200" b="1" dirty="0"/>
              <a:t>L46</a:t>
            </a:r>
            <a:r>
              <a:rPr lang="zh-CN" altLang="en-US" sz="1200" b="1" dirty="0"/>
              <a:t>受控操作</a:t>
            </a:r>
            <a:r>
              <a:rPr lang="en-US" altLang="zh-CN" sz="1200" b="1" dirty="0" err="1"/>
              <a:t>nfsd_set_posix_acl</a:t>
            </a:r>
            <a:endParaRPr lang="en-US" altLang="zh-CN" sz="1200" b="1" dirty="0">
              <a:solidFill>
                <a:srgbClr val="0033CC"/>
              </a:solidFill>
              <a:sym typeface="Wingdings" panose="05000000000000000000" pitchFamily="2" charset="2"/>
            </a:endParaRPr>
          </a:p>
          <a:p>
            <a:pPr>
              <a:buFont typeface="Wingdings" panose="05000000000000000000" pitchFamily="2" charset="2"/>
              <a:buChar char="Ø"/>
              <a:defRPr/>
            </a:pPr>
            <a:r>
              <a:rPr lang="en-US" altLang="zh-CN" sz="1200" b="1" dirty="0"/>
              <a:t>L43</a:t>
            </a:r>
            <a:r>
              <a:rPr lang="zh-CN" altLang="en-US" sz="1200" b="1" dirty="0"/>
              <a:t>函数</a:t>
            </a:r>
            <a:r>
              <a:rPr lang="en-US" altLang="zh-CN" sz="1200" b="1" dirty="0" err="1"/>
              <a:t>fh_verify</a:t>
            </a:r>
            <a:r>
              <a:rPr lang="zh-CN" altLang="en-US" sz="1200" b="1" dirty="0"/>
              <a:t>进行强制访问控制 </a:t>
            </a:r>
            <a:r>
              <a:rPr lang="en-US" altLang="zh-CN" sz="1200" b="1" dirty="0">
                <a:solidFill>
                  <a:srgbClr val="0033CC"/>
                </a:solidFill>
                <a:sym typeface="Wingdings" panose="05000000000000000000" pitchFamily="2" charset="2"/>
              </a:rPr>
              <a:t></a:t>
            </a:r>
          </a:p>
          <a:p>
            <a:pPr marL="0" indent="0">
              <a:buNone/>
              <a:defRPr/>
            </a:pPr>
            <a:r>
              <a:rPr lang="en-US" altLang="zh-CN" sz="1200" b="1" dirty="0">
                <a:sym typeface="Wingdings" panose="05000000000000000000" pitchFamily="2" charset="2"/>
              </a:rPr>
              <a:t>L35</a:t>
            </a:r>
            <a:r>
              <a:rPr lang="zh-CN" altLang="en-US" sz="1200" b="1" dirty="0">
                <a:sym typeface="Wingdings" panose="05000000000000000000" pitchFamily="2" charset="2"/>
              </a:rPr>
              <a:t>函数</a:t>
            </a:r>
            <a:r>
              <a:rPr lang="en-US" altLang="zh-CN" sz="1200" b="1" dirty="0" err="1">
                <a:sym typeface="Wingdings" panose="05000000000000000000" pitchFamily="2" charset="2"/>
              </a:rPr>
              <a:t>nfsd_permission</a:t>
            </a:r>
            <a:r>
              <a:rPr lang="zh-CN" altLang="en-US" sz="1200" b="1" dirty="0">
                <a:sym typeface="Wingdings" panose="05000000000000000000" pitchFamily="2" charset="2"/>
              </a:rPr>
              <a:t>检查访问控制权限</a:t>
            </a:r>
            <a:endParaRPr lang="en-US" altLang="zh-CN" sz="1200" b="1" dirty="0"/>
          </a:p>
          <a:p>
            <a:pPr marL="0" indent="0">
              <a:buNone/>
              <a:defRPr/>
            </a:pPr>
            <a:endParaRPr lang="en-US" altLang="zh-CN" sz="1200" b="1" dirty="0">
              <a:solidFill>
                <a:srgbClr val="0033CC"/>
              </a:solidFill>
              <a:sym typeface="Wingdings" panose="05000000000000000000" pitchFamily="2" charset="2"/>
            </a:endParaRPr>
          </a:p>
          <a:p>
            <a:pPr marL="0" indent="0">
              <a:buNone/>
              <a:defRPr/>
            </a:pPr>
            <a:r>
              <a:rPr lang="en-US" altLang="zh-CN" sz="1200" b="1" dirty="0">
                <a:solidFill>
                  <a:srgbClr val="0033CC"/>
                </a:solidFill>
                <a:sym typeface="Wingdings" panose="05000000000000000000" pitchFamily="2" charset="2"/>
              </a:rPr>
              <a:t>  </a:t>
            </a:r>
            <a:r>
              <a:rPr lang="zh-CN" altLang="en-US" sz="1200" b="1" dirty="0">
                <a:solidFill>
                  <a:srgbClr val="0033CC"/>
                </a:solidFill>
                <a:sym typeface="Wingdings" panose="05000000000000000000" pitchFamily="2" charset="2"/>
              </a:rPr>
              <a:t>若</a:t>
            </a:r>
            <a:r>
              <a:rPr lang="en-US" altLang="zh-CN" sz="1200" b="1" dirty="0">
                <a:sym typeface="Wingdings" panose="05000000000000000000" pitchFamily="2" charset="2"/>
              </a:rPr>
              <a:t>L43</a:t>
            </a:r>
            <a:r>
              <a:rPr lang="zh-CN" altLang="en-US" sz="1200" b="1" dirty="0"/>
              <a:t>参数</a:t>
            </a:r>
            <a:r>
              <a:rPr lang="en-US" altLang="zh-CN" sz="1200" b="1" dirty="0"/>
              <a:t>MYA_NOP</a:t>
            </a:r>
            <a:r>
              <a:rPr lang="zh-CN" altLang="en-US" sz="1200" b="1" dirty="0"/>
              <a:t>宏定义为</a:t>
            </a:r>
            <a:r>
              <a:rPr lang="en-US" altLang="zh-CN" sz="1200" b="1" dirty="0"/>
              <a:t>0</a:t>
            </a:r>
            <a:r>
              <a:rPr lang="zh-CN" altLang="en-US" sz="1200" b="1" dirty="0"/>
              <a:t>，</a:t>
            </a:r>
            <a:endParaRPr lang="en-US" altLang="zh-CN" sz="1200" b="1" dirty="0"/>
          </a:p>
          <a:p>
            <a:pPr marL="0" indent="0">
              <a:buNone/>
              <a:defRPr/>
            </a:pPr>
            <a:r>
              <a:rPr lang="zh-CN" altLang="en-US" sz="1200" b="1" dirty="0"/>
              <a:t>使得强制访问控制函数</a:t>
            </a:r>
            <a:r>
              <a:rPr lang="en-US" altLang="zh-CN" sz="1200" b="1" dirty="0"/>
              <a:t>permission</a:t>
            </a:r>
            <a:r>
              <a:rPr lang="zh-CN" altLang="en-US" sz="1200" b="1" dirty="0"/>
              <a:t>被绕过。</a:t>
            </a:r>
            <a:endParaRPr lang="en-US" altLang="zh-CN" sz="1200" b="1" dirty="0"/>
          </a:p>
          <a:p>
            <a:pPr>
              <a:buFont typeface="Wingdings" panose="05000000000000000000" pitchFamily="2" charset="2"/>
              <a:buChar char="Ø"/>
              <a:defRPr/>
            </a:pPr>
            <a:endParaRPr lang="en-US" altLang="zh-CN" sz="1200"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2" name="图片 1">
            <a:extLst>
              <a:ext uri="{FF2B5EF4-FFF2-40B4-BE49-F238E27FC236}">
                <a16:creationId xmlns:a16="http://schemas.microsoft.com/office/drawing/2014/main" id="{1BCECDBD-6090-4AC2-8643-4B74FDB6B498}"/>
              </a:ext>
            </a:extLst>
          </p:cNvPr>
          <p:cNvPicPr>
            <a:picLocks noChangeAspect="1"/>
          </p:cNvPicPr>
          <p:nvPr/>
        </p:nvPicPr>
        <p:blipFill>
          <a:blip r:embed="rId2"/>
          <a:stretch>
            <a:fillRect/>
          </a:stretch>
        </p:blipFill>
        <p:spPr>
          <a:xfrm>
            <a:off x="3636354" y="411510"/>
            <a:ext cx="5446576" cy="3947889"/>
          </a:xfrm>
          <a:prstGeom prst="rect">
            <a:avLst/>
          </a:prstGeom>
        </p:spPr>
      </p:pic>
      <p:cxnSp>
        <p:nvCxnSpPr>
          <p:cNvPr id="5" name="直接连接符 4">
            <a:extLst>
              <a:ext uri="{FF2B5EF4-FFF2-40B4-BE49-F238E27FC236}">
                <a16:creationId xmlns:a16="http://schemas.microsoft.com/office/drawing/2014/main" id="{3FD22572-04C0-4869-9656-B41F58606CC3}"/>
              </a:ext>
            </a:extLst>
          </p:cNvPr>
          <p:cNvCxnSpPr/>
          <p:nvPr/>
        </p:nvCxnSpPr>
        <p:spPr bwMode="auto">
          <a:xfrm>
            <a:off x="7071340" y="1577598"/>
            <a:ext cx="864096" cy="0"/>
          </a:xfrm>
          <a:prstGeom prst="line">
            <a:avLst/>
          </a:prstGeom>
          <a:solidFill>
            <a:schemeClr val="accent1"/>
          </a:solidFill>
          <a:ln w="25400" cap="flat" cmpd="sng" algn="ctr">
            <a:solidFill>
              <a:srgbClr val="0033CC"/>
            </a:solidFill>
            <a:prstDash val="solid"/>
            <a:round/>
            <a:headEnd type="none" w="med" len="med"/>
            <a:tailEnd type="none" w="med" len="med"/>
          </a:ln>
          <a:effectLst/>
        </p:spPr>
      </p:cxnSp>
      <p:cxnSp>
        <p:nvCxnSpPr>
          <p:cNvPr id="9" name="直接连接符 8">
            <a:extLst>
              <a:ext uri="{FF2B5EF4-FFF2-40B4-BE49-F238E27FC236}">
                <a16:creationId xmlns:a16="http://schemas.microsoft.com/office/drawing/2014/main" id="{7E6B162C-8933-42AF-8AB7-5DB57DBFD685}"/>
              </a:ext>
            </a:extLst>
          </p:cNvPr>
          <p:cNvCxnSpPr>
            <a:cxnSpLocks/>
          </p:cNvCxnSpPr>
          <p:nvPr/>
        </p:nvCxnSpPr>
        <p:spPr bwMode="auto">
          <a:xfrm>
            <a:off x="7150328" y="2729726"/>
            <a:ext cx="576064" cy="0"/>
          </a:xfrm>
          <a:prstGeom prst="line">
            <a:avLst/>
          </a:prstGeom>
          <a:solidFill>
            <a:schemeClr val="accent1"/>
          </a:solidFill>
          <a:ln w="25400" cap="flat" cmpd="sng" algn="ctr">
            <a:solidFill>
              <a:srgbClr val="0033CC"/>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AF8B1FD3-2A1C-444B-AF0E-E5E9EE738CF7}"/>
              </a:ext>
            </a:extLst>
          </p:cNvPr>
          <p:cNvCxnSpPr>
            <a:cxnSpLocks/>
          </p:cNvCxnSpPr>
          <p:nvPr/>
        </p:nvCxnSpPr>
        <p:spPr bwMode="auto">
          <a:xfrm>
            <a:off x="6897196" y="3198882"/>
            <a:ext cx="1131188" cy="0"/>
          </a:xfrm>
          <a:prstGeom prst="line">
            <a:avLst/>
          </a:prstGeom>
          <a:solidFill>
            <a:schemeClr val="accent1"/>
          </a:solidFill>
          <a:ln w="25400" cap="flat" cmpd="sng" algn="ctr">
            <a:solidFill>
              <a:srgbClr val="0033CC"/>
            </a:solidFill>
            <a:prstDash val="solid"/>
            <a:round/>
            <a:headEnd type="none" w="med" len="med"/>
            <a:tailEnd type="none" w="med" len="med"/>
          </a:ln>
          <a:effectLst/>
        </p:spPr>
      </p:cxnSp>
      <p:cxnSp>
        <p:nvCxnSpPr>
          <p:cNvPr id="12" name="直接连接符 11">
            <a:extLst>
              <a:ext uri="{FF2B5EF4-FFF2-40B4-BE49-F238E27FC236}">
                <a16:creationId xmlns:a16="http://schemas.microsoft.com/office/drawing/2014/main" id="{08B52BE4-2AE9-4029-B271-EB54F1A3DCB7}"/>
              </a:ext>
            </a:extLst>
          </p:cNvPr>
          <p:cNvCxnSpPr/>
          <p:nvPr/>
        </p:nvCxnSpPr>
        <p:spPr bwMode="auto">
          <a:xfrm>
            <a:off x="3937888" y="2183790"/>
            <a:ext cx="864096"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3" name="直接连接符 12">
            <a:extLst>
              <a:ext uri="{FF2B5EF4-FFF2-40B4-BE49-F238E27FC236}">
                <a16:creationId xmlns:a16="http://schemas.microsoft.com/office/drawing/2014/main" id="{0088ACE7-AF21-490F-AD22-81A2F0626DB3}"/>
              </a:ext>
            </a:extLst>
          </p:cNvPr>
          <p:cNvCxnSpPr>
            <a:cxnSpLocks/>
          </p:cNvCxnSpPr>
          <p:nvPr/>
        </p:nvCxnSpPr>
        <p:spPr bwMode="auto">
          <a:xfrm>
            <a:off x="3937888" y="1440562"/>
            <a:ext cx="562104"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6C567561-9BD3-487F-8AD9-83A5C88A65A2}"/>
              </a:ext>
            </a:extLst>
          </p:cNvPr>
          <p:cNvCxnSpPr>
            <a:cxnSpLocks/>
          </p:cNvCxnSpPr>
          <p:nvPr/>
        </p:nvCxnSpPr>
        <p:spPr bwMode="auto">
          <a:xfrm>
            <a:off x="3803060" y="722690"/>
            <a:ext cx="1345004"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65DBA141-4D71-45D5-A465-89A8BFC23633}"/>
              </a:ext>
            </a:extLst>
          </p:cNvPr>
          <p:cNvCxnSpPr>
            <a:cxnSpLocks/>
          </p:cNvCxnSpPr>
          <p:nvPr/>
        </p:nvCxnSpPr>
        <p:spPr bwMode="auto">
          <a:xfrm>
            <a:off x="6765702" y="722690"/>
            <a:ext cx="528642"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9" name="直接连接符 18">
            <a:extLst>
              <a:ext uri="{FF2B5EF4-FFF2-40B4-BE49-F238E27FC236}">
                <a16:creationId xmlns:a16="http://schemas.microsoft.com/office/drawing/2014/main" id="{017756A1-96F4-4321-B810-14DE556D2F57}"/>
              </a:ext>
            </a:extLst>
          </p:cNvPr>
          <p:cNvCxnSpPr>
            <a:cxnSpLocks/>
          </p:cNvCxnSpPr>
          <p:nvPr/>
        </p:nvCxnSpPr>
        <p:spPr bwMode="auto">
          <a:xfrm>
            <a:off x="4140719" y="3177942"/>
            <a:ext cx="576065" cy="0"/>
          </a:xfrm>
          <a:prstGeom prst="line">
            <a:avLst/>
          </a:prstGeom>
          <a:solidFill>
            <a:schemeClr val="accent1"/>
          </a:solidFill>
          <a:ln w="25400" cap="flat" cmpd="sng" algn="ctr">
            <a:solidFill>
              <a:srgbClr val="0033CC"/>
            </a:solidFill>
            <a:prstDash val="solid"/>
            <a:round/>
            <a:headEnd type="none" w="med" len="med"/>
            <a:tailEnd type="none" w="med" len="med"/>
          </a:ln>
          <a:effectLst/>
        </p:spPr>
      </p:cxnSp>
      <p:cxnSp>
        <p:nvCxnSpPr>
          <p:cNvPr id="20" name="直接连接符 19">
            <a:extLst>
              <a:ext uri="{FF2B5EF4-FFF2-40B4-BE49-F238E27FC236}">
                <a16:creationId xmlns:a16="http://schemas.microsoft.com/office/drawing/2014/main" id="{DFC40CFE-B8F8-490D-8007-AA2C1A43C93D}"/>
              </a:ext>
            </a:extLst>
          </p:cNvPr>
          <p:cNvCxnSpPr>
            <a:cxnSpLocks/>
          </p:cNvCxnSpPr>
          <p:nvPr/>
        </p:nvCxnSpPr>
        <p:spPr bwMode="auto">
          <a:xfrm>
            <a:off x="4197999" y="3616970"/>
            <a:ext cx="576065" cy="0"/>
          </a:xfrm>
          <a:prstGeom prst="line">
            <a:avLst/>
          </a:prstGeom>
          <a:solidFill>
            <a:schemeClr val="accent1"/>
          </a:solidFill>
          <a:ln w="25400" cap="flat" cmpd="sng" algn="ctr">
            <a:solidFill>
              <a:srgbClr val="0033CC"/>
            </a:solidFill>
            <a:prstDash val="solid"/>
            <a:round/>
            <a:headEnd type="none" w="med" len="med"/>
            <a:tailEnd type="none" w="med" len="med"/>
          </a:ln>
          <a:effectLst/>
        </p:spPr>
      </p:cxnSp>
      <p:cxnSp>
        <p:nvCxnSpPr>
          <p:cNvPr id="21" name="直接连接符 20">
            <a:extLst>
              <a:ext uri="{FF2B5EF4-FFF2-40B4-BE49-F238E27FC236}">
                <a16:creationId xmlns:a16="http://schemas.microsoft.com/office/drawing/2014/main" id="{E0A12B9C-65BE-483E-A8ED-93E45705123F}"/>
              </a:ext>
            </a:extLst>
          </p:cNvPr>
          <p:cNvCxnSpPr>
            <a:cxnSpLocks/>
          </p:cNvCxnSpPr>
          <p:nvPr/>
        </p:nvCxnSpPr>
        <p:spPr bwMode="auto">
          <a:xfrm>
            <a:off x="3936447" y="1888777"/>
            <a:ext cx="1392741" cy="0"/>
          </a:xfrm>
          <a:prstGeom prst="line">
            <a:avLst/>
          </a:prstGeom>
          <a:solidFill>
            <a:schemeClr val="accent1"/>
          </a:solidFill>
          <a:ln w="25400" cap="flat" cmpd="sng" algn="ctr">
            <a:solidFill>
              <a:srgbClr val="0033CC"/>
            </a:solidFill>
            <a:prstDash val="solid"/>
            <a:round/>
            <a:headEnd type="none" w="med" len="med"/>
            <a:tailEnd type="none" w="med" len="med"/>
          </a:ln>
          <a:effectLst/>
        </p:spPr>
      </p:cxnSp>
    </p:spTree>
    <p:extLst>
      <p:ext uri="{BB962C8B-B14F-4D97-AF65-F5344CB8AC3E}">
        <p14:creationId xmlns:p14="http://schemas.microsoft.com/office/powerpoint/2010/main" val="3315141290"/>
      </p:ext>
    </p:extLst>
  </p:cSld>
  <p:clrMapOvr>
    <a:masterClrMapping/>
  </p:clrMapOvr>
  <p:transition spd="med">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Font typeface="Wingdings" panose="05000000000000000000" pitchFamily="2" charset="2"/>
              <a:buNone/>
              <a:defRPr/>
            </a:pPr>
            <a:r>
              <a:rPr lang="en-US" altLang="zh-CN" sz="1800" b="1" dirty="0">
                <a:solidFill>
                  <a:srgbClr val="FF0000"/>
                </a:solidFill>
              </a:rPr>
              <a:t>1.1</a:t>
            </a:r>
            <a:r>
              <a:rPr lang="zh-CN" altLang="en-US" sz="1800" b="1" dirty="0">
                <a:solidFill>
                  <a:srgbClr val="FF0000"/>
                </a:solidFill>
              </a:rPr>
              <a:t>）</a:t>
            </a:r>
            <a:r>
              <a:rPr lang="en-US" altLang="zh-CN" sz="1800" b="1" dirty="0">
                <a:solidFill>
                  <a:srgbClr val="FF0000"/>
                </a:solidFill>
              </a:rPr>
              <a:t> </a:t>
            </a:r>
            <a:r>
              <a:rPr lang="zh-CN" altLang="en-US" sz="1800" b="1" dirty="0">
                <a:solidFill>
                  <a:srgbClr val="FF0000"/>
                </a:solidFill>
              </a:rPr>
              <a:t>形式化验证 </a:t>
            </a:r>
            <a:r>
              <a:rPr lang="en-US" altLang="zh-CN" sz="1800" b="1" dirty="0">
                <a:solidFill>
                  <a:srgbClr val="FF0000"/>
                </a:solidFill>
              </a:rPr>
              <a:t>— </a:t>
            </a:r>
            <a:r>
              <a:rPr lang="zh-CN" altLang="en-US" sz="1800" b="1" dirty="0">
                <a:solidFill>
                  <a:srgbClr val="FF0000"/>
                </a:solidFill>
              </a:rPr>
              <a:t>自动机</a:t>
            </a:r>
            <a:endParaRPr lang="en-US" altLang="zh-CN" sz="1800" b="1" dirty="0">
              <a:solidFill>
                <a:srgbClr val="FF0000"/>
              </a:solidFill>
            </a:endParaRPr>
          </a:p>
          <a:p>
            <a:pPr>
              <a:defRPr/>
            </a:pPr>
            <a:r>
              <a:rPr lang="en-US" altLang="zh-CN" b="1" dirty="0"/>
              <a:t>Linux 2.6.14.4</a:t>
            </a:r>
            <a:r>
              <a:rPr lang="zh-CN" altLang="en-US" b="1" dirty="0"/>
              <a:t>网络文件</a:t>
            </a:r>
            <a:endParaRPr lang="en-US" altLang="zh-CN" b="1" dirty="0"/>
          </a:p>
          <a:p>
            <a:pPr marL="0" indent="0">
              <a:buNone/>
              <a:defRPr/>
            </a:pPr>
            <a:r>
              <a:rPr lang="zh-CN" altLang="en-US" b="1" dirty="0"/>
              <a:t>系统源代码</a:t>
            </a:r>
            <a:endParaRPr lang="en-US" altLang="zh-CN" sz="1200" b="1" dirty="0"/>
          </a:p>
          <a:p>
            <a:pPr>
              <a:buFont typeface="Wingdings" panose="05000000000000000000" pitchFamily="2" charset="2"/>
              <a:buChar char="Ø"/>
              <a:defRPr/>
            </a:pPr>
            <a:r>
              <a:rPr lang="en-US" altLang="zh-CN" sz="1200" b="1" dirty="0"/>
              <a:t>L46</a:t>
            </a:r>
            <a:r>
              <a:rPr lang="zh-CN" altLang="en-US" sz="1200" b="1" dirty="0"/>
              <a:t>受控操作</a:t>
            </a:r>
            <a:r>
              <a:rPr lang="en-US" altLang="zh-CN" sz="1200" b="1" dirty="0" err="1"/>
              <a:t>nfsd_set_posix_acl</a:t>
            </a:r>
            <a:endParaRPr lang="en-US" altLang="zh-CN" sz="1200" b="1" dirty="0">
              <a:solidFill>
                <a:srgbClr val="0033CC"/>
              </a:solidFill>
              <a:sym typeface="Wingdings" panose="05000000000000000000" pitchFamily="2" charset="2"/>
            </a:endParaRPr>
          </a:p>
          <a:p>
            <a:pPr>
              <a:buFont typeface="Wingdings" panose="05000000000000000000" pitchFamily="2" charset="2"/>
              <a:buChar char="Ø"/>
              <a:defRPr/>
            </a:pPr>
            <a:r>
              <a:rPr lang="en-US" altLang="zh-CN" sz="1200" b="1" dirty="0"/>
              <a:t>L43</a:t>
            </a:r>
            <a:r>
              <a:rPr lang="zh-CN" altLang="en-US" sz="1200" b="1" dirty="0"/>
              <a:t>函数</a:t>
            </a:r>
            <a:r>
              <a:rPr lang="en-US" altLang="zh-CN" sz="1200" b="1" dirty="0" err="1"/>
              <a:t>fh_verify</a:t>
            </a:r>
            <a:r>
              <a:rPr lang="zh-CN" altLang="en-US" sz="1200" b="1" dirty="0"/>
              <a:t>进行强制访问控制 </a:t>
            </a:r>
            <a:r>
              <a:rPr lang="en-US" altLang="zh-CN" sz="1200" b="1" dirty="0">
                <a:solidFill>
                  <a:srgbClr val="0033CC"/>
                </a:solidFill>
                <a:sym typeface="Wingdings" panose="05000000000000000000" pitchFamily="2" charset="2"/>
              </a:rPr>
              <a:t></a:t>
            </a:r>
          </a:p>
          <a:p>
            <a:pPr marL="0" indent="0">
              <a:buNone/>
              <a:defRPr/>
            </a:pPr>
            <a:r>
              <a:rPr lang="en-US" altLang="zh-CN" sz="1200" b="1" dirty="0">
                <a:sym typeface="Wingdings" panose="05000000000000000000" pitchFamily="2" charset="2"/>
              </a:rPr>
              <a:t>L35</a:t>
            </a:r>
            <a:r>
              <a:rPr lang="zh-CN" altLang="en-US" sz="1200" b="1" dirty="0">
                <a:sym typeface="Wingdings" panose="05000000000000000000" pitchFamily="2" charset="2"/>
              </a:rPr>
              <a:t>函数</a:t>
            </a:r>
            <a:r>
              <a:rPr lang="en-US" altLang="zh-CN" sz="1200" b="1" dirty="0" err="1">
                <a:sym typeface="Wingdings" panose="05000000000000000000" pitchFamily="2" charset="2"/>
              </a:rPr>
              <a:t>nfsd_permission</a:t>
            </a:r>
            <a:r>
              <a:rPr lang="zh-CN" altLang="en-US" sz="1200" b="1" dirty="0">
                <a:sym typeface="Wingdings" panose="05000000000000000000" pitchFamily="2" charset="2"/>
              </a:rPr>
              <a:t>检查访问控制权限</a:t>
            </a:r>
            <a:endParaRPr lang="en-US" altLang="zh-CN" sz="1200" b="1" dirty="0"/>
          </a:p>
          <a:p>
            <a:pPr marL="0" indent="0">
              <a:buNone/>
              <a:defRPr/>
            </a:pPr>
            <a:endParaRPr lang="en-US" altLang="zh-CN" sz="1200" b="1" dirty="0">
              <a:solidFill>
                <a:srgbClr val="0033CC"/>
              </a:solidFill>
              <a:sym typeface="Wingdings" panose="05000000000000000000" pitchFamily="2" charset="2"/>
            </a:endParaRPr>
          </a:p>
          <a:p>
            <a:pPr marL="0" indent="0">
              <a:buNone/>
              <a:defRPr/>
            </a:pPr>
            <a:r>
              <a:rPr lang="en-US" altLang="zh-CN" sz="1200" b="1" dirty="0">
                <a:solidFill>
                  <a:srgbClr val="0033CC"/>
                </a:solidFill>
                <a:sym typeface="Wingdings" panose="05000000000000000000" pitchFamily="2" charset="2"/>
              </a:rPr>
              <a:t>  </a:t>
            </a:r>
            <a:r>
              <a:rPr lang="zh-CN" altLang="en-US" sz="1200" b="1" dirty="0">
                <a:solidFill>
                  <a:srgbClr val="0033CC"/>
                </a:solidFill>
                <a:sym typeface="Wingdings" panose="05000000000000000000" pitchFamily="2" charset="2"/>
              </a:rPr>
              <a:t>若</a:t>
            </a:r>
            <a:r>
              <a:rPr lang="en-US" altLang="zh-CN" sz="1200" b="1" dirty="0">
                <a:sym typeface="Wingdings" panose="05000000000000000000" pitchFamily="2" charset="2"/>
              </a:rPr>
              <a:t>L43</a:t>
            </a:r>
            <a:r>
              <a:rPr lang="zh-CN" altLang="en-US" sz="1200" b="1" dirty="0"/>
              <a:t>参数</a:t>
            </a:r>
            <a:r>
              <a:rPr lang="en-US" altLang="zh-CN" sz="1200" b="1" dirty="0"/>
              <a:t>MYA_NOP</a:t>
            </a:r>
            <a:r>
              <a:rPr lang="zh-CN" altLang="en-US" sz="1200" b="1" dirty="0"/>
              <a:t>宏定义为</a:t>
            </a:r>
            <a:r>
              <a:rPr lang="en-US" altLang="zh-CN" sz="1200" b="1" dirty="0"/>
              <a:t>0</a:t>
            </a:r>
            <a:r>
              <a:rPr lang="zh-CN" altLang="en-US" sz="1200" b="1" dirty="0"/>
              <a:t>，</a:t>
            </a:r>
            <a:endParaRPr lang="en-US" altLang="zh-CN" sz="1200" b="1" dirty="0"/>
          </a:p>
          <a:p>
            <a:pPr marL="0" indent="0">
              <a:buNone/>
              <a:defRPr/>
            </a:pPr>
            <a:r>
              <a:rPr lang="zh-CN" altLang="en-US" sz="1200" b="1" dirty="0"/>
              <a:t>使得强制访问控制函数</a:t>
            </a:r>
            <a:r>
              <a:rPr lang="en-US" altLang="zh-CN" sz="1200" b="1" dirty="0"/>
              <a:t>permission</a:t>
            </a:r>
            <a:r>
              <a:rPr lang="zh-CN" altLang="en-US" sz="1200" b="1" dirty="0"/>
              <a:t>被绕过。</a:t>
            </a:r>
            <a:endParaRPr lang="en-US" altLang="zh-CN" sz="1200" b="1" dirty="0"/>
          </a:p>
          <a:p>
            <a:pPr>
              <a:buFont typeface="Wingdings" panose="05000000000000000000" pitchFamily="2" charset="2"/>
              <a:buChar char="Ø"/>
              <a:defRPr/>
            </a:pPr>
            <a:endParaRPr lang="en-US" altLang="zh-CN" sz="1200"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4" name="图片 3">
            <a:extLst>
              <a:ext uri="{FF2B5EF4-FFF2-40B4-BE49-F238E27FC236}">
                <a16:creationId xmlns:a16="http://schemas.microsoft.com/office/drawing/2014/main" id="{01B6D0FB-02CA-428D-BA76-E27C35F5C7DD}"/>
              </a:ext>
            </a:extLst>
          </p:cNvPr>
          <p:cNvPicPr>
            <a:picLocks noChangeAspect="1"/>
          </p:cNvPicPr>
          <p:nvPr/>
        </p:nvPicPr>
        <p:blipFill>
          <a:blip r:embed="rId2"/>
          <a:stretch>
            <a:fillRect/>
          </a:stretch>
        </p:blipFill>
        <p:spPr>
          <a:xfrm>
            <a:off x="3586411" y="1131590"/>
            <a:ext cx="5532933" cy="2908337"/>
          </a:xfrm>
          <a:prstGeom prst="rect">
            <a:avLst/>
          </a:prstGeom>
        </p:spPr>
      </p:pic>
    </p:spTree>
    <p:extLst>
      <p:ext uri="{BB962C8B-B14F-4D97-AF65-F5344CB8AC3E}">
        <p14:creationId xmlns:p14="http://schemas.microsoft.com/office/powerpoint/2010/main" val="1106356489"/>
      </p:ext>
    </p:extLst>
  </p:cSld>
  <p:clrMapOvr>
    <a:masterClrMapping/>
  </p:clrMapOvr>
  <p:transition spd="med">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Font typeface="Wingdings" panose="05000000000000000000" pitchFamily="2" charset="2"/>
              <a:buNone/>
              <a:defRPr/>
            </a:pPr>
            <a:r>
              <a:rPr lang="en-US" altLang="zh-CN" sz="1800" b="1" dirty="0">
                <a:solidFill>
                  <a:srgbClr val="FF0000"/>
                </a:solidFill>
              </a:rPr>
              <a:t>1.1</a:t>
            </a:r>
            <a:r>
              <a:rPr lang="zh-CN" altLang="en-US" sz="1800" b="1" dirty="0">
                <a:solidFill>
                  <a:srgbClr val="FF0000"/>
                </a:solidFill>
              </a:rPr>
              <a:t>）</a:t>
            </a:r>
            <a:r>
              <a:rPr lang="en-US" altLang="zh-CN" sz="1800" b="1" dirty="0">
                <a:solidFill>
                  <a:srgbClr val="FF0000"/>
                </a:solidFill>
              </a:rPr>
              <a:t> </a:t>
            </a:r>
            <a:r>
              <a:rPr lang="zh-CN" altLang="en-US" sz="1800" b="1" dirty="0">
                <a:solidFill>
                  <a:srgbClr val="FF0000"/>
                </a:solidFill>
              </a:rPr>
              <a:t>形式化验证 </a:t>
            </a:r>
            <a:r>
              <a:rPr lang="en-US" altLang="zh-CN" sz="1800" b="1" dirty="0">
                <a:solidFill>
                  <a:srgbClr val="FF0000"/>
                </a:solidFill>
              </a:rPr>
              <a:t>— </a:t>
            </a:r>
            <a:r>
              <a:rPr lang="zh-CN" altLang="en-US" sz="1800" b="1" dirty="0">
                <a:solidFill>
                  <a:srgbClr val="FF0000"/>
                </a:solidFill>
              </a:rPr>
              <a:t>自动机</a:t>
            </a:r>
            <a:endParaRPr lang="en-US" altLang="zh-CN" sz="1800" b="1" dirty="0">
              <a:solidFill>
                <a:srgbClr val="FF0000"/>
              </a:solidFill>
            </a:endParaRPr>
          </a:p>
          <a:p>
            <a:pPr>
              <a:defRPr/>
            </a:pPr>
            <a:r>
              <a:rPr lang="en-US" altLang="zh-CN" b="1" dirty="0"/>
              <a:t>Linux 2.6.14.4</a:t>
            </a:r>
            <a:r>
              <a:rPr lang="zh-CN" altLang="en-US" b="1" dirty="0"/>
              <a:t>网络文件</a:t>
            </a:r>
            <a:endParaRPr lang="en-US" altLang="zh-CN" b="1" dirty="0"/>
          </a:p>
          <a:p>
            <a:pPr marL="0" indent="0">
              <a:buNone/>
              <a:defRPr/>
            </a:pPr>
            <a:r>
              <a:rPr lang="zh-CN" altLang="en-US" b="1" dirty="0"/>
              <a:t>系统源代码</a:t>
            </a:r>
            <a:endParaRPr lang="en-US" altLang="zh-CN" sz="1200" b="1" dirty="0"/>
          </a:p>
          <a:p>
            <a:pPr>
              <a:buFont typeface="Wingdings" panose="05000000000000000000" pitchFamily="2" charset="2"/>
              <a:buChar char="Ø"/>
              <a:defRPr/>
            </a:pPr>
            <a:r>
              <a:rPr lang="en-US" altLang="zh-CN" sz="1200" b="1" dirty="0"/>
              <a:t>L46</a:t>
            </a:r>
            <a:r>
              <a:rPr lang="zh-CN" altLang="en-US" sz="1200" b="1" dirty="0"/>
              <a:t>受控操作</a:t>
            </a:r>
            <a:r>
              <a:rPr lang="en-US" altLang="zh-CN" sz="1200" b="1" dirty="0" err="1"/>
              <a:t>nfsd_set_posix_acl</a:t>
            </a:r>
            <a:endParaRPr lang="en-US" altLang="zh-CN" sz="1200" b="1" dirty="0">
              <a:solidFill>
                <a:srgbClr val="0033CC"/>
              </a:solidFill>
              <a:sym typeface="Wingdings" panose="05000000000000000000" pitchFamily="2" charset="2"/>
            </a:endParaRPr>
          </a:p>
          <a:p>
            <a:pPr>
              <a:buFont typeface="Wingdings" panose="05000000000000000000" pitchFamily="2" charset="2"/>
              <a:buChar char="Ø"/>
              <a:defRPr/>
            </a:pPr>
            <a:r>
              <a:rPr lang="en-US" altLang="zh-CN" sz="1200" b="1" dirty="0"/>
              <a:t>L43</a:t>
            </a:r>
            <a:r>
              <a:rPr lang="zh-CN" altLang="en-US" sz="1200" b="1" dirty="0"/>
              <a:t>函数</a:t>
            </a:r>
            <a:r>
              <a:rPr lang="en-US" altLang="zh-CN" sz="1200" b="1" dirty="0" err="1"/>
              <a:t>fh_verify</a:t>
            </a:r>
            <a:r>
              <a:rPr lang="zh-CN" altLang="en-US" sz="1200" b="1" dirty="0"/>
              <a:t>进行强制访问控制 </a:t>
            </a:r>
            <a:r>
              <a:rPr lang="en-US" altLang="zh-CN" sz="1200" b="1" dirty="0">
                <a:solidFill>
                  <a:srgbClr val="0033CC"/>
                </a:solidFill>
                <a:sym typeface="Wingdings" panose="05000000000000000000" pitchFamily="2" charset="2"/>
              </a:rPr>
              <a:t></a:t>
            </a:r>
          </a:p>
          <a:p>
            <a:pPr marL="0" indent="0">
              <a:buNone/>
              <a:defRPr/>
            </a:pPr>
            <a:r>
              <a:rPr lang="en-US" altLang="zh-CN" sz="1200" b="1" dirty="0">
                <a:sym typeface="Wingdings" panose="05000000000000000000" pitchFamily="2" charset="2"/>
              </a:rPr>
              <a:t>L35</a:t>
            </a:r>
            <a:r>
              <a:rPr lang="zh-CN" altLang="en-US" sz="1200" b="1" dirty="0">
                <a:sym typeface="Wingdings" panose="05000000000000000000" pitchFamily="2" charset="2"/>
              </a:rPr>
              <a:t>函数</a:t>
            </a:r>
            <a:r>
              <a:rPr lang="en-US" altLang="zh-CN" sz="1200" b="1" dirty="0" err="1">
                <a:sym typeface="Wingdings" panose="05000000000000000000" pitchFamily="2" charset="2"/>
              </a:rPr>
              <a:t>nfsd_permission</a:t>
            </a:r>
            <a:r>
              <a:rPr lang="zh-CN" altLang="en-US" sz="1200" b="1" dirty="0">
                <a:sym typeface="Wingdings" panose="05000000000000000000" pitchFamily="2" charset="2"/>
              </a:rPr>
              <a:t>检查访问控制权限</a:t>
            </a:r>
            <a:endParaRPr lang="en-US" altLang="zh-CN" sz="1200" b="1" dirty="0"/>
          </a:p>
          <a:p>
            <a:pPr marL="0" indent="0">
              <a:buNone/>
              <a:defRPr/>
            </a:pPr>
            <a:endParaRPr lang="en-US" altLang="zh-CN" sz="1200" b="1" dirty="0">
              <a:solidFill>
                <a:srgbClr val="0033CC"/>
              </a:solidFill>
              <a:sym typeface="Wingdings" panose="05000000000000000000" pitchFamily="2" charset="2"/>
            </a:endParaRPr>
          </a:p>
          <a:p>
            <a:pPr marL="0" indent="0">
              <a:buNone/>
              <a:defRPr/>
            </a:pPr>
            <a:r>
              <a:rPr lang="en-US" altLang="zh-CN" sz="1200" b="1" dirty="0">
                <a:solidFill>
                  <a:srgbClr val="0033CC"/>
                </a:solidFill>
                <a:sym typeface="Wingdings" panose="05000000000000000000" pitchFamily="2" charset="2"/>
              </a:rPr>
              <a:t>  </a:t>
            </a:r>
            <a:r>
              <a:rPr lang="zh-CN" altLang="en-US" sz="1200" b="1" dirty="0">
                <a:solidFill>
                  <a:srgbClr val="0033CC"/>
                </a:solidFill>
                <a:sym typeface="Wingdings" panose="05000000000000000000" pitchFamily="2" charset="2"/>
              </a:rPr>
              <a:t>若</a:t>
            </a:r>
            <a:r>
              <a:rPr lang="en-US" altLang="zh-CN" sz="1200" b="1" dirty="0">
                <a:sym typeface="Wingdings" panose="05000000000000000000" pitchFamily="2" charset="2"/>
              </a:rPr>
              <a:t>L43</a:t>
            </a:r>
            <a:r>
              <a:rPr lang="zh-CN" altLang="en-US" sz="1200" b="1" dirty="0"/>
              <a:t>参数</a:t>
            </a:r>
            <a:r>
              <a:rPr lang="en-US" altLang="zh-CN" sz="1200" b="1" dirty="0"/>
              <a:t>MYA_NOP</a:t>
            </a:r>
            <a:r>
              <a:rPr lang="zh-CN" altLang="en-US" sz="1200" b="1" dirty="0"/>
              <a:t>宏定义为</a:t>
            </a:r>
            <a:r>
              <a:rPr lang="en-US" altLang="zh-CN" sz="1200" b="1" dirty="0"/>
              <a:t>0</a:t>
            </a:r>
            <a:r>
              <a:rPr lang="zh-CN" altLang="en-US" sz="1200" b="1" dirty="0"/>
              <a:t>，</a:t>
            </a:r>
            <a:endParaRPr lang="en-US" altLang="zh-CN" sz="1200" b="1" dirty="0"/>
          </a:p>
          <a:p>
            <a:pPr marL="0" indent="0">
              <a:buNone/>
              <a:defRPr/>
            </a:pPr>
            <a:r>
              <a:rPr lang="zh-CN" altLang="en-US" sz="1200" b="1" dirty="0"/>
              <a:t>使得强制访问控制函数</a:t>
            </a:r>
            <a:r>
              <a:rPr lang="en-US" altLang="zh-CN" sz="1200" b="1" dirty="0"/>
              <a:t>permission</a:t>
            </a:r>
            <a:r>
              <a:rPr lang="zh-CN" altLang="en-US" sz="1200" b="1" dirty="0"/>
              <a:t>被绕过。</a:t>
            </a:r>
            <a:endParaRPr lang="en-US" altLang="zh-CN" sz="1200" b="1" dirty="0"/>
          </a:p>
          <a:p>
            <a:pPr>
              <a:defRPr/>
            </a:pPr>
            <a:r>
              <a:rPr lang="zh-CN" altLang="en-US" b="1" dirty="0">
                <a:solidFill>
                  <a:srgbClr val="FF0000"/>
                </a:solidFill>
                <a:sym typeface="Wingdings" panose="05000000000000000000" pitchFamily="2" charset="2"/>
              </a:rPr>
              <a:t>通过可达性可以验证：</a:t>
            </a:r>
            <a:r>
              <a:rPr lang="zh-CN" altLang="en-US" b="1" u="sng" dirty="0">
                <a:solidFill>
                  <a:srgbClr val="FF0000"/>
                </a:solidFill>
                <a:effectLst>
                  <a:outerShdw blurRad="38100" dist="38100" dir="2700000" algn="tl">
                    <a:srgbClr val="000000">
                      <a:alpha val="43137"/>
                    </a:srgbClr>
                  </a:outerShdw>
                </a:effectLst>
                <a:sym typeface="Wingdings" panose="05000000000000000000" pitchFamily="2" charset="2"/>
              </a:rPr>
              <a:t>机密性</a:t>
            </a:r>
            <a:r>
              <a:rPr lang="zh-CN" altLang="en-US" b="1" dirty="0">
                <a:solidFill>
                  <a:srgbClr val="FF0000"/>
                </a:solidFill>
                <a:sym typeface="Wingdings" panose="05000000000000000000" pitchFamily="2" charset="2"/>
              </a:rPr>
              <a:t>、</a:t>
            </a:r>
            <a:endParaRPr lang="en-US" altLang="zh-CN" b="1" dirty="0">
              <a:solidFill>
                <a:srgbClr val="FF0000"/>
              </a:solidFill>
              <a:sym typeface="Wingdings" panose="05000000000000000000" pitchFamily="2" charset="2"/>
            </a:endParaRPr>
          </a:p>
          <a:p>
            <a:pPr marL="0" indent="0">
              <a:buNone/>
              <a:defRPr/>
            </a:pPr>
            <a:r>
              <a:rPr lang="zh-CN" altLang="en-US" b="1" u="sng" dirty="0">
                <a:solidFill>
                  <a:srgbClr val="FF0000"/>
                </a:solidFill>
                <a:effectLst>
                  <a:outerShdw blurRad="38100" dist="38100" dir="2700000" algn="tl">
                    <a:srgbClr val="000000">
                      <a:alpha val="43137"/>
                    </a:srgbClr>
                  </a:outerShdw>
                </a:effectLst>
                <a:sym typeface="Wingdings" panose="05000000000000000000" pitchFamily="2" charset="2"/>
              </a:rPr>
              <a:t>完整性</a:t>
            </a:r>
            <a:r>
              <a:rPr lang="zh-CN" altLang="en-US" b="1" dirty="0">
                <a:solidFill>
                  <a:srgbClr val="FF0000"/>
                </a:solidFill>
                <a:sym typeface="Wingdings" panose="05000000000000000000" pitchFamily="2" charset="2"/>
              </a:rPr>
              <a:t>和</a:t>
            </a:r>
            <a:r>
              <a:rPr lang="zh-CN" altLang="en-US" b="1" u="sng" dirty="0">
                <a:solidFill>
                  <a:srgbClr val="FF0000"/>
                </a:solidFill>
                <a:effectLst>
                  <a:outerShdw blurRad="38100" dist="38100" dir="2700000" algn="tl">
                    <a:srgbClr val="000000">
                      <a:alpha val="43137"/>
                    </a:srgbClr>
                  </a:outerShdw>
                </a:effectLst>
                <a:sym typeface="Wingdings" panose="05000000000000000000" pitchFamily="2" charset="2"/>
              </a:rPr>
              <a:t>可用性</a:t>
            </a:r>
            <a:r>
              <a:rPr lang="zh-CN" altLang="en-US" b="1" dirty="0">
                <a:solidFill>
                  <a:srgbClr val="FF0000"/>
                </a:solidFill>
                <a:sym typeface="Wingdings" panose="05000000000000000000" pitchFamily="2" charset="2"/>
              </a:rPr>
              <a:t>等基本安全性质。</a:t>
            </a:r>
            <a:endParaRPr lang="en-US" altLang="zh-CN" b="1" dirty="0">
              <a:solidFill>
                <a:srgbClr val="FF0000"/>
              </a:solidFill>
              <a:sym typeface="Wingdings" panose="05000000000000000000" pitchFamily="2" charset="2"/>
            </a:endParaRPr>
          </a:p>
          <a:p>
            <a:pPr marL="0" indent="0">
              <a:buNone/>
              <a:defRPr/>
            </a:pPr>
            <a:endParaRPr lang="en-US" altLang="zh-CN" sz="1200" b="1" dirty="0">
              <a:solidFill>
                <a:srgbClr val="FF0000"/>
              </a:solidFill>
            </a:endParaRPr>
          </a:p>
          <a:p>
            <a:pPr>
              <a:buFont typeface="Wingdings" panose="05000000000000000000" pitchFamily="2" charset="2"/>
              <a:buChar char="Ø"/>
              <a:defRPr/>
            </a:pPr>
            <a:endParaRPr lang="en-US" altLang="zh-CN" sz="1200"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5" name="图片 4">
            <a:extLst>
              <a:ext uri="{FF2B5EF4-FFF2-40B4-BE49-F238E27FC236}">
                <a16:creationId xmlns:a16="http://schemas.microsoft.com/office/drawing/2014/main" id="{19F51F5C-F489-4A2E-80BD-CD470B008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361" y="1650773"/>
            <a:ext cx="5564639" cy="3291829"/>
          </a:xfrm>
          <a:prstGeom prst="rect">
            <a:avLst/>
          </a:prstGeom>
        </p:spPr>
      </p:pic>
      <p:pic>
        <p:nvPicPr>
          <p:cNvPr id="7" name="图片 6">
            <a:extLst>
              <a:ext uri="{FF2B5EF4-FFF2-40B4-BE49-F238E27FC236}">
                <a16:creationId xmlns:a16="http://schemas.microsoft.com/office/drawing/2014/main" id="{F900A294-0D43-4668-8D0A-D6E70BC7DF50}"/>
              </a:ext>
            </a:extLst>
          </p:cNvPr>
          <p:cNvPicPr>
            <a:picLocks noChangeAspect="1"/>
          </p:cNvPicPr>
          <p:nvPr/>
        </p:nvPicPr>
        <p:blipFill>
          <a:blip r:embed="rId3"/>
          <a:stretch>
            <a:fillRect/>
          </a:stretch>
        </p:blipFill>
        <p:spPr>
          <a:xfrm>
            <a:off x="4954563" y="0"/>
            <a:ext cx="3145829" cy="1653577"/>
          </a:xfrm>
          <a:prstGeom prst="rect">
            <a:avLst/>
          </a:prstGeom>
        </p:spPr>
      </p:pic>
      <p:sp>
        <p:nvSpPr>
          <p:cNvPr id="9" name="流程图: 可选过程 8">
            <a:extLst>
              <a:ext uri="{FF2B5EF4-FFF2-40B4-BE49-F238E27FC236}">
                <a16:creationId xmlns:a16="http://schemas.microsoft.com/office/drawing/2014/main" id="{831E1CDB-93B1-4DE0-9116-B64AA14138DD}"/>
              </a:ext>
            </a:extLst>
          </p:cNvPr>
          <p:cNvSpPr/>
          <p:nvPr/>
        </p:nvSpPr>
        <p:spPr bwMode="auto">
          <a:xfrm>
            <a:off x="6732240" y="3363838"/>
            <a:ext cx="2232248" cy="432048"/>
          </a:xfrm>
          <a:prstGeom prst="flowChartAlternateProcess">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mj-ea"/>
                <a:ea typeface="+mj-ea"/>
              </a:rPr>
              <a:t>代表状态机的</a:t>
            </a:r>
            <a:r>
              <a:rPr kumimoji="0" lang="en-US" altLang="zh-CN" sz="1400" b="1" i="0" u="none" strike="noStrike" cap="none" normalizeH="0" baseline="0" dirty="0">
                <a:ln>
                  <a:noFill/>
                </a:ln>
                <a:solidFill>
                  <a:schemeClr val="tx1"/>
                </a:solidFill>
                <a:effectLst/>
                <a:latin typeface="+mj-ea"/>
                <a:ea typeface="+mj-ea"/>
              </a:rPr>
              <a:t>ANTLR</a:t>
            </a:r>
            <a:r>
              <a:rPr kumimoji="0" lang="zh-CN" altLang="en-US" sz="1400" b="1" i="0" u="none" strike="noStrike" cap="none" normalizeH="0" baseline="0" dirty="0">
                <a:ln>
                  <a:noFill/>
                </a:ln>
                <a:solidFill>
                  <a:schemeClr val="tx1"/>
                </a:solidFill>
                <a:effectLst/>
                <a:latin typeface="+mj-ea"/>
                <a:ea typeface="+mj-ea"/>
              </a:rPr>
              <a:t>脚本</a:t>
            </a:r>
          </a:p>
        </p:txBody>
      </p:sp>
    </p:spTree>
    <p:extLst>
      <p:ext uri="{BB962C8B-B14F-4D97-AF65-F5344CB8AC3E}">
        <p14:creationId xmlns:p14="http://schemas.microsoft.com/office/powerpoint/2010/main" val="2158765520"/>
      </p:ext>
    </p:extLst>
  </p:cSld>
  <p:clrMapOvr>
    <a:masterClrMapping/>
  </p:clrMapOvr>
  <p:transition spd="med">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1.2</a:t>
            </a:r>
            <a:r>
              <a:rPr lang="zh-CN" altLang="en-US" sz="1800" b="1" dirty="0">
                <a:solidFill>
                  <a:srgbClr val="FF0000"/>
                </a:solidFill>
              </a:rPr>
              <a:t>）</a:t>
            </a:r>
            <a:r>
              <a:rPr lang="en-US" altLang="zh-CN" sz="1800" b="1" dirty="0">
                <a:solidFill>
                  <a:srgbClr val="FF0000"/>
                </a:solidFill>
              </a:rPr>
              <a:t> </a:t>
            </a:r>
            <a:r>
              <a:rPr lang="zh-CN" altLang="en-US" sz="1800" b="1" dirty="0">
                <a:solidFill>
                  <a:srgbClr val="FF0000"/>
                </a:solidFill>
              </a:rPr>
              <a:t>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endParaRPr lang="zh-CN" altLang="zh-CN" sz="1800" b="1" dirty="0">
              <a:solidFill>
                <a:srgbClr val="FF0000"/>
              </a:solidFill>
            </a:endParaRPr>
          </a:p>
          <a:p>
            <a:pPr>
              <a:defRPr/>
            </a:pPr>
            <a:r>
              <a:rPr lang="zh-CN" altLang="en-US" b="1" dirty="0"/>
              <a:t>自动机模型存在的问题：</a:t>
            </a:r>
            <a:endParaRPr lang="en-US" altLang="zh-CN" b="1" dirty="0"/>
          </a:p>
          <a:p>
            <a:pPr lvl="1">
              <a:defRPr/>
            </a:pPr>
            <a:r>
              <a:rPr lang="en-US" altLang="zh-CN" sz="1200" b="1" dirty="0">
                <a:solidFill>
                  <a:srgbClr val="FF0000"/>
                </a:solidFill>
              </a:rPr>
              <a:t>NFA ==</a:t>
            </a:r>
            <a:r>
              <a:rPr lang="en-US" altLang="zh-CN" sz="1200" b="1" dirty="0">
                <a:solidFill>
                  <a:srgbClr val="FF0000"/>
                </a:solidFill>
                <a:sym typeface="Wingdings" panose="05000000000000000000" pitchFamily="2" charset="2"/>
              </a:rPr>
              <a:t> DFA</a:t>
            </a:r>
            <a:r>
              <a:rPr lang="zh-CN" altLang="en-US" sz="1200" b="1" dirty="0">
                <a:solidFill>
                  <a:srgbClr val="FF0000"/>
                </a:solidFill>
                <a:sym typeface="Wingdings" panose="05000000000000000000" pitchFamily="2" charset="2"/>
              </a:rPr>
              <a:t>问题</a:t>
            </a:r>
            <a:endParaRPr lang="en-US" altLang="zh-CN" sz="1200" b="1" dirty="0">
              <a:solidFill>
                <a:srgbClr val="FF0000"/>
              </a:solidFill>
            </a:endParaRPr>
          </a:p>
          <a:p>
            <a:pPr lvl="1">
              <a:defRPr/>
            </a:pPr>
            <a:r>
              <a:rPr lang="zh-CN" altLang="en-US" sz="1200" b="1" dirty="0"/>
              <a:t>不能较好地分析并发交互系统</a:t>
            </a:r>
            <a:endParaRPr lang="en-US" altLang="zh-CN" sz="1200" b="1" dirty="0"/>
          </a:p>
          <a:p>
            <a:pPr>
              <a:defRPr/>
            </a:pPr>
            <a:r>
              <a:rPr lang="en-US" altLang="zh-CN" b="1" dirty="0">
                <a:solidFill>
                  <a:srgbClr val="FF0000"/>
                </a:solidFill>
              </a:rPr>
              <a:t>NFA == </a:t>
            </a:r>
            <a:r>
              <a:rPr lang="en-US" altLang="zh-CN" b="1" dirty="0">
                <a:solidFill>
                  <a:srgbClr val="FF0000"/>
                </a:solidFill>
                <a:sym typeface="Wingdings" panose="05000000000000000000" pitchFamily="2" charset="2"/>
              </a:rPr>
              <a:t>DFA</a:t>
            </a:r>
            <a:r>
              <a:rPr lang="zh-CN" altLang="en-US" b="1" dirty="0">
                <a:solidFill>
                  <a:srgbClr val="FF0000"/>
                </a:solidFill>
                <a:sym typeface="Wingdings" panose="05000000000000000000" pitchFamily="2" charset="2"/>
              </a:rPr>
              <a:t>问题举例</a:t>
            </a:r>
            <a:r>
              <a:rPr lang="zh-CN" altLang="en-US" b="1" dirty="0">
                <a:solidFill>
                  <a:srgbClr val="FF0000"/>
                </a:solidFill>
              </a:rPr>
              <a:t>：</a:t>
            </a:r>
            <a:endParaRPr lang="en-US" altLang="zh-CN" b="1" dirty="0">
              <a:solidFill>
                <a:srgbClr val="FF0000"/>
              </a:solidFill>
            </a:endParaRPr>
          </a:p>
          <a:p>
            <a:pPr lvl="1">
              <a:defRPr/>
            </a:pPr>
            <a:r>
              <a:rPr lang="zh-CN" altLang="en-US" b="1" dirty="0"/>
              <a:t>一个卖茶和咖啡的售货机，</a:t>
            </a:r>
            <a:endParaRPr lang="en-US" altLang="zh-CN" b="1" dirty="0"/>
          </a:p>
          <a:p>
            <a:pPr marL="457200" lvl="1" indent="0">
              <a:buNone/>
              <a:defRPr/>
            </a:pPr>
            <a:r>
              <a:rPr lang="zh-CN" altLang="en-US" b="1" dirty="0"/>
              <a:t>投入</a:t>
            </a:r>
            <a:r>
              <a:rPr lang="en-US" altLang="zh-CN" b="1" dirty="0"/>
              <a:t>2p</a:t>
            </a:r>
            <a:r>
              <a:rPr lang="zh-CN" altLang="en-US" b="1" dirty="0"/>
              <a:t>，可以买一杯茶，</a:t>
            </a:r>
            <a:endParaRPr lang="en-US" altLang="zh-CN" b="1" dirty="0"/>
          </a:p>
          <a:p>
            <a:pPr marL="457200" lvl="1" indent="0">
              <a:buNone/>
              <a:defRPr/>
            </a:pPr>
            <a:r>
              <a:rPr lang="zh-CN" altLang="en-US" b="1" dirty="0"/>
              <a:t>投入</a:t>
            </a:r>
            <a:r>
              <a:rPr lang="en-US" altLang="zh-CN" b="1" dirty="0"/>
              <a:t>4p</a:t>
            </a:r>
            <a:r>
              <a:rPr lang="zh-CN" altLang="en-US" b="1" dirty="0"/>
              <a:t>，可以买一杯咖啡。</a:t>
            </a:r>
            <a:endParaRPr lang="en-US" altLang="zh-CN" b="1" dirty="0"/>
          </a:p>
          <a:p>
            <a:pPr lvl="1">
              <a:defRPr/>
            </a:pPr>
            <a:r>
              <a:rPr lang="en-US" altLang="zh-CN" b="1" dirty="0"/>
              <a:t>B1</a:t>
            </a:r>
            <a:r>
              <a:rPr lang="zh-CN" altLang="en-US" b="1" dirty="0"/>
              <a:t>和</a:t>
            </a:r>
            <a:r>
              <a:rPr lang="en-US" altLang="zh-CN" b="1" dirty="0"/>
              <a:t>B2</a:t>
            </a:r>
            <a:r>
              <a:rPr lang="zh-CN" altLang="en-US" b="1" dirty="0"/>
              <a:t>两个自动机所代表的</a:t>
            </a:r>
            <a:endParaRPr lang="en-US" altLang="zh-CN" b="1" dirty="0"/>
          </a:p>
          <a:p>
            <a:pPr marL="457200" lvl="1" indent="0">
              <a:buNone/>
              <a:defRPr/>
            </a:pPr>
            <a:r>
              <a:rPr lang="zh-CN" altLang="en-US" b="1" dirty="0"/>
              <a:t>售货机，有什么不一样吗？</a:t>
            </a:r>
            <a:endParaRPr lang="en-US" altLang="zh-CN" b="1" dirty="0"/>
          </a:p>
          <a:p>
            <a:pPr lvl="1">
              <a:defRPr/>
            </a:pPr>
            <a:endParaRPr lang="en-US" altLang="zh-CN" sz="1200" b="1" dirty="0"/>
          </a:p>
          <a:p>
            <a:pPr lvl="1">
              <a:defRPr/>
            </a:pPr>
            <a:endParaRPr lang="en-US" altLang="zh-CN" sz="1200" b="1" dirty="0"/>
          </a:p>
          <a:p>
            <a:pPr>
              <a:defRPr/>
            </a:pPr>
            <a:endParaRPr lang="zh-CN" altLang="en-US"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4" name="图片 3">
            <a:extLst>
              <a:ext uri="{FF2B5EF4-FFF2-40B4-BE49-F238E27FC236}">
                <a16:creationId xmlns:a16="http://schemas.microsoft.com/office/drawing/2014/main" id="{5871ECCC-0C93-49F0-9216-A932F466B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428" y="84154"/>
            <a:ext cx="1563786" cy="1727167"/>
          </a:xfrm>
          <a:prstGeom prst="rect">
            <a:avLst/>
          </a:prstGeom>
        </p:spPr>
      </p:pic>
      <p:pic>
        <p:nvPicPr>
          <p:cNvPr id="7" name="图片 6">
            <a:extLst>
              <a:ext uri="{FF2B5EF4-FFF2-40B4-BE49-F238E27FC236}">
                <a16:creationId xmlns:a16="http://schemas.microsoft.com/office/drawing/2014/main" id="{EC1EC129-F878-4919-9125-0072E0A9A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316" y="1814562"/>
            <a:ext cx="4075008" cy="1475141"/>
          </a:xfrm>
          <a:prstGeom prst="rect">
            <a:avLst/>
          </a:prstGeom>
        </p:spPr>
      </p:pic>
      <p:pic>
        <p:nvPicPr>
          <p:cNvPr id="10" name="图片 9">
            <a:extLst>
              <a:ext uri="{FF2B5EF4-FFF2-40B4-BE49-F238E27FC236}">
                <a16:creationId xmlns:a16="http://schemas.microsoft.com/office/drawing/2014/main" id="{F7FC6D6C-D0EE-49AC-89B9-5232AEB21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91" y="3294229"/>
            <a:ext cx="4049013" cy="1831185"/>
          </a:xfrm>
          <a:prstGeom prst="rect">
            <a:avLst/>
          </a:prstGeom>
        </p:spPr>
      </p:pic>
      <p:sp>
        <p:nvSpPr>
          <p:cNvPr id="11" name="流程图: 可选过程 10">
            <a:extLst>
              <a:ext uri="{FF2B5EF4-FFF2-40B4-BE49-F238E27FC236}">
                <a16:creationId xmlns:a16="http://schemas.microsoft.com/office/drawing/2014/main" id="{895F999B-26C5-4936-98FA-71A8D0155055}"/>
              </a:ext>
            </a:extLst>
          </p:cNvPr>
          <p:cNvSpPr/>
          <p:nvPr/>
        </p:nvSpPr>
        <p:spPr bwMode="auto">
          <a:xfrm>
            <a:off x="3995936" y="2355726"/>
            <a:ext cx="576064" cy="432048"/>
          </a:xfrm>
          <a:prstGeom prst="flowChartAlternateProcess">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mj-ea"/>
                <a:ea typeface="+mj-ea"/>
              </a:rPr>
              <a:t>B1:</a:t>
            </a:r>
            <a:endParaRPr kumimoji="0" lang="zh-CN" altLang="en-US" sz="1400" b="1" i="0" u="none" strike="noStrike" cap="none" normalizeH="0" baseline="0" dirty="0">
              <a:ln>
                <a:noFill/>
              </a:ln>
              <a:solidFill>
                <a:schemeClr val="tx1"/>
              </a:solidFill>
              <a:effectLst/>
              <a:latin typeface="+mj-ea"/>
              <a:ea typeface="+mj-ea"/>
            </a:endParaRPr>
          </a:p>
        </p:txBody>
      </p:sp>
      <p:sp>
        <p:nvSpPr>
          <p:cNvPr id="12" name="流程图: 可选过程 11">
            <a:extLst>
              <a:ext uri="{FF2B5EF4-FFF2-40B4-BE49-F238E27FC236}">
                <a16:creationId xmlns:a16="http://schemas.microsoft.com/office/drawing/2014/main" id="{48B8ACDE-3A64-48A0-A515-B135BE455A7F}"/>
              </a:ext>
            </a:extLst>
          </p:cNvPr>
          <p:cNvSpPr/>
          <p:nvPr/>
        </p:nvSpPr>
        <p:spPr bwMode="auto">
          <a:xfrm>
            <a:off x="3995936" y="4083918"/>
            <a:ext cx="576064" cy="432048"/>
          </a:xfrm>
          <a:prstGeom prst="flowChartAlternateProcess">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mj-ea"/>
                <a:ea typeface="+mj-ea"/>
              </a:rPr>
              <a:t>B2:</a:t>
            </a:r>
            <a:endParaRPr kumimoji="0" lang="zh-CN" altLang="en-US" sz="1400" b="1" i="0" u="none" strike="noStrike" cap="none" normalizeH="0" baseline="0" dirty="0">
              <a:ln>
                <a:noFill/>
              </a:ln>
              <a:solidFill>
                <a:schemeClr val="tx1"/>
              </a:solidFill>
              <a:effectLst/>
              <a:latin typeface="+mj-ea"/>
              <a:ea typeface="+mj-ea"/>
            </a:endParaRPr>
          </a:p>
        </p:txBody>
      </p:sp>
    </p:spTree>
    <p:extLst>
      <p:ext uri="{BB962C8B-B14F-4D97-AF65-F5344CB8AC3E}">
        <p14:creationId xmlns:p14="http://schemas.microsoft.com/office/powerpoint/2010/main" val="1493684813"/>
      </p:ext>
    </p:extLst>
  </p:cSld>
  <p:clrMapOvr>
    <a:masterClrMapping/>
  </p:clrMapOvr>
  <p:transition spd="med">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1.2</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endParaRPr lang="zh-CN" altLang="zh-CN" sz="1800" b="1" dirty="0">
              <a:solidFill>
                <a:srgbClr val="FF0000"/>
              </a:solidFill>
            </a:endParaRPr>
          </a:p>
          <a:p>
            <a:pPr>
              <a:defRPr/>
            </a:pPr>
            <a:r>
              <a:rPr lang="zh-CN" altLang="en-US" b="1" dirty="0"/>
              <a:t>自动机模型存在的问题：</a:t>
            </a:r>
            <a:endParaRPr lang="en-US" altLang="zh-CN" b="1" dirty="0"/>
          </a:p>
          <a:p>
            <a:pPr lvl="1">
              <a:defRPr/>
            </a:pPr>
            <a:r>
              <a:rPr lang="en-US" altLang="zh-CN" sz="1200" b="1" dirty="0">
                <a:solidFill>
                  <a:srgbClr val="FF0000"/>
                </a:solidFill>
              </a:rPr>
              <a:t>NFA ==</a:t>
            </a:r>
            <a:r>
              <a:rPr lang="en-US" altLang="zh-CN" sz="1200" b="1" dirty="0">
                <a:solidFill>
                  <a:srgbClr val="FF0000"/>
                </a:solidFill>
                <a:sym typeface="Wingdings" panose="05000000000000000000" pitchFamily="2" charset="2"/>
              </a:rPr>
              <a:t> DFA</a:t>
            </a:r>
            <a:r>
              <a:rPr lang="zh-CN" altLang="en-US" sz="1200" b="1" dirty="0">
                <a:solidFill>
                  <a:srgbClr val="FF0000"/>
                </a:solidFill>
                <a:sym typeface="Wingdings" panose="05000000000000000000" pitchFamily="2" charset="2"/>
              </a:rPr>
              <a:t>问题：一个确定性的机器等同于一个可靠性较差的非确定性的机器（不合理）</a:t>
            </a:r>
            <a:endParaRPr lang="en-US" altLang="zh-CN" sz="1200" b="1" dirty="0">
              <a:solidFill>
                <a:srgbClr val="FF0000"/>
              </a:solidFill>
            </a:endParaRPr>
          </a:p>
          <a:p>
            <a:pPr lvl="1">
              <a:defRPr/>
            </a:pPr>
            <a:r>
              <a:rPr lang="zh-CN" altLang="en-US" sz="1200" b="1" dirty="0"/>
              <a:t>不能较好地分析并发交互系统</a:t>
            </a:r>
            <a:endParaRPr lang="en-US" altLang="zh-CN" sz="1200" b="1" dirty="0"/>
          </a:p>
          <a:p>
            <a:pPr>
              <a:defRPr/>
            </a:pPr>
            <a:r>
              <a:rPr lang="zh-CN" altLang="en-US" b="1" dirty="0"/>
              <a:t>动作集合</a:t>
            </a:r>
            <a:r>
              <a:rPr lang="en-US" altLang="zh-CN" b="1" dirty="0"/>
              <a:t>Act</a:t>
            </a:r>
            <a:r>
              <a:rPr lang="zh-CN" altLang="en-US" b="1" dirty="0"/>
              <a:t>上的一个标记迁移系统</a:t>
            </a:r>
            <a:r>
              <a:rPr lang="en-US" altLang="zh-CN" b="1" dirty="0"/>
              <a:t>LTS</a:t>
            </a:r>
            <a:r>
              <a:rPr lang="zh-CN" altLang="en-US" b="1" dirty="0"/>
              <a:t>是一个二元组（</a:t>
            </a:r>
            <a:r>
              <a:rPr lang="en-US" altLang="zh-CN" b="1" dirty="0"/>
              <a:t>Q,T</a:t>
            </a:r>
            <a:r>
              <a:rPr lang="zh-CN" altLang="en-US" b="1" dirty="0"/>
              <a:t>）</a:t>
            </a:r>
            <a:r>
              <a:rPr lang="en-US" altLang="zh-CN" b="1" dirty="0"/>
              <a:t>,</a:t>
            </a:r>
            <a:r>
              <a:rPr lang="zh-CN" altLang="en-US" b="1" dirty="0"/>
              <a:t>其中：</a:t>
            </a:r>
            <a:endParaRPr lang="en-US" altLang="zh-CN" b="1" dirty="0"/>
          </a:p>
          <a:p>
            <a:pPr lvl="1">
              <a:defRPr/>
            </a:pPr>
            <a:r>
              <a:rPr lang="en-US" altLang="zh-CN" sz="1200" b="1" dirty="0"/>
              <a:t>Q</a:t>
            </a:r>
            <a:r>
              <a:rPr lang="zh-CN" altLang="en-US" sz="1200" b="1" dirty="0"/>
              <a:t>是一个状态集合</a:t>
            </a:r>
            <a:endParaRPr lang="en-US" altLang="zh-CN" sz="1200" b="1" dirty="0"/>
          </a:p>
          <a:p>
            <a:pPr lvl="1">
              <a:defRPr/>
            </a:pPr>
            <a:r>
              <a:rPr lang="en-US" altLang="zh-CN" sz="1200" b="1" dirty="0"/>
              <a:t>T</a:t>
            </a:r>
            <a:r>
              <a:rPr lang="zh-CN" altLang="en-US" sz="1200" b="1" dirty="0"/>
              <a:t>是一个三元关系，称为迁移关系，</a:t>
            </a:r>
            <a:r>
              <a:rPr lang="en-US" altLang="zh-CN" sz="1200" b="1" dirty="0" err="1"/>
              <a:t>t∈T</a:t>
            </a:r>
            <a:r>
              <a:rPr lang="zh-CN" altLang="en-US" sz="1200" b="1" dirty="0"/>
              <a:t>，则</a:t>
            </a:r>
            <a:r>
              <a:rPr lang="en-US" altLang="zh-CN" sz="1200" b="1" dirty="0"/>
              <a:t>t ∈(</a:t>
            </a:r>
            <a:r>
              <a:rPr lang="en-US" altLang="zh-CN" sz="1200" b="1" dirty="0" err="1"/>
              <a:t>Q×Act×Q</a:t>
            </a:r>
            <a:r>
              <a:rPr lang="en-US" altLang="zh-CN" sz="1200" b="1" dirty="0"/>
              <a:t>)</a:t>
            </a:r>
          </a:p>
          <a:p>
            <a:pPr>
              <a:defRPr/>
            </a:pPr>
            <a:r>
              <a:rPr lang="zh-CN" altLang="en-US" b="1" dirty="0"/>
              <a:t>一个</a:t>
            </a:r>
            <a:r>
              <a:rPr lang="en-US" altLang="zh-CN" b="1" dirty="0"/>
              <a:t>LTS</a:t>
            </a:r>
            <a:r>
              <a:rPr lang="zh-CN" altLang="en-US" b="1" dirty="0"/>
              <a:t>可以看成是一个没有初始状态和接受状态的自动机</a:t>
            </a: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4" name="图片 3">
            <a:extLst>
              <a:ext uri="{FF2B5EF4-FFF2-40B4-BE49-F238E27FC236}">
                <a16:creationId xmlns:a16="http://schemas.microsoft.com/office/drawing/2014/main" id="{E1ACDE65-669A-4FB5-9C11-51878C41C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3723878"/>
            <a:ext cx="4896544" cy="1290780"/>
          </a:xfrm>
          <a:prstGeom prst="rect">
            <a:avLst/>
          </a:prstGeom>
        </p:spPr>
      </p:pic>
      <p:sp>
        <p:nvSpPr>
          <p:cNvPr id="7" name="流程图: 可选过程 6">
            <a:extLst>
              <a:ext uri="{FF2B5EF4-FFF2-40B4-BE49-F238E27FC236}">
                <a16:creationId xmlns:a16="http://schemas.microsoft.com/office/drawing/2014/main" id="{3F2E0B27-0557-44B7-AB3C-C34A2BC21A79}"/>
              </a:ext>
            </a:extLst>
          </p:cNvPr>
          <p:cNvSpPr/>
          <p:nvPr/>
        </p:nvSpPr>
        <p:spPr bwMode="auto">
          <a:xfrm>
            <a:off x="539552" y="4092162"/>
            <a:ext cx="1152128" cy="432048"/>
          </a:xfrm>
          <a:prstGeom prst="flowChartAlternateProcess">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mj-ea"/>
                <a:ea typeface="+mj-ea"/>
              </a:rPr>
              <a:t>B1</a:t>
            </a:r>
            <a:r>
              <a:rPr kumimoji="0" lang="zh-CN" altLang="en-US" sz="1400" b="1" i="0" u="none" strike="noStrike" cap="none" normalizeH="0" baseline="0" dirty="0">
                <a:ln>
                  <a:noFill/>
                </a:ln>
                <a:solidFill>
                  <a:schemeClr val="tx1"/>
                </a:solidFill>
                <a:effectLst/>
                <a:latin typeface="+mj-ea"/>
                <a:ea typeface="+mj-ea"/>
              </a:rPr>
              <a:t>和</a:t>
            </a:r>
            <a:r>
              <a:rPr kumimoji="0" lang="en-US" altLang="zh-CN" sz="1400" b="1" i="0" u="none" strike="noStrike" cap="none" normalizeH="0" baseline="0" dirty="0">
                <a:ln>
                  <a:noFill/>
                </a:ln>
                <a:solidFill>
                  <a:schemeClr val="tx1"/>
                </a:solidFill>
                <a:effectLst/>
                <a:latin typeface="+mj-ea"/>
                <a:ea typeface="+mj-ea"/>
              </a:rPr>
              <a:t>B2:</a:t>
            </a:r>
            <a:endParaRPr kumimoji="0" lang="zh-CN" altLang="en-US" sz="1400" b="1" i="0" u="none" strike="noStrike" cap="none" normalizeH="0" baseline="0" dirty="0">
              <a:ln>
                <a:noFill/>
              </a:ln>
              <a:solidFill>
                <a:schemeClr val="tx1"/>
              </a:solidFill>
              <a:effectLst/>
              <a:latin typeface="+mj-ea"/>
              <a:ea typeface="+mj-ea"/>
            </a:endParaRPr>
          </a:p>
        </p:txBody>
      </p:sp>
    </p:spTree>
    <p:extLst>
      <p:ext uri="{BB962C8B-B14F-4D97-AF65-F5344CB8AC3E}">
        <p14:creationId xmlns:p14="http://schemas.microsoft.com/office/powerpoint/2010/main" val="950482709"/>
      </p:ext>
    </p:extLst>
  </p:cSld>
  <p:clrMapOvr>
    <a:masterClrMapping/>
  </p:clrMapOvr>
  <p:transition spd="med">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1.2</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endParaRPr lang="zh-CN" altLang="zh-CN" sz="1800" b="1" dirty="0">
                  <a:solidFill>
                    <a:srgbClr val="FF0000"/>
                  </a:solidFill>
                </a:endParaRPr>
              </a:p>
              <a:p>
                <a:pPr>
                  <a:defRPr/>
                </a:pPr>
                <a:r>
                  <a:rPr lang="zh-CN" altLang="en-US" b="1" dirty="0"/>
                  <a:t>自动机模型存在的问题：</a:t>
                </a:r>
                <a:endParaRPr lang="en-US" altLang="zh-CN" b="1" dirty="0"/>
              </a:p>
              <a:p>
                <a:pPr lvl="1">
                  <a:defRPr/>
                </a:pPr>
                <a:r>
                  <a:rPr lang="en-US" altLang="zh-CN" sz="1200" b="1" dirty="0">
                    <a:solidFill>
                      <a:srgbClr val="FF0000"/>
                    </a:solidFill>
                  </a:rPr>
                  <a:t>NFA ==</a:t>
                </a:r>
                <a:r>
                  <a:rPr lang="en-US" altLang="zh-CN" sz="1200" b="1" dirty="0">
                    <a:solidFill>
                      <a:srgbClr val="FF0000"/>
                    </a:solidFill>
                    <a:sym typeface="Wingdings" panose="05000000000000000000" pitchFamily="2" charset="2"/>
                  </a:rPr>
                  <a:t> DFA</a:t>
                </a:r>
                <a:r>
                  <a:rPr lang="zh-CN" altLang="en-US" sz="1200" b="1" dirty="0">
                    <a:solidFill>
                      <a:srgbClr val="FF0000"/>
                    </a:solidFill>
                    <a:sym typeface="Wingdings" panose="05000000000000000000" pitchFamily="2" charset="2"/>
                  </a:rPr>
                  <a:t>问题：一个确定性的机器等同于一个可靠性较差的非确定性的机器（不合理）</a:t>
                </a:r>
                <a:endParaRPr lang="en-US" altLang="zh-CN" sz="1200" b="1" dirty="0">
                  <a:solidFill>
                    <a:srgbClr val="FF0000"/>
                  </a:solidFill>
                </a:endParaRPr>
              </a:p>
              <a:p>
                <a:pPr lvl="1">
                  <a:defRPr/>
                </a:pPr>
                <a:r>
                  <a:rPr lang="zh-CN" altLang="en-US" sz="1200" b="1" dirty="0"/>
                  <a:t>不能较好地分析并发交互系统</a:t>
                </a:r>
                <a:endParaRPr lang="en-US" altLang="zh-CN" sz="1200" b="1" dirty="0"/>
              </a:p>
              <a:p>
                <a:pPr>
                  <a:defRPr/>
                </a:pPr>
                <a:r>
                  <a:rPr lang="zh-CN" altLang="en-US" b="1" dirty="0">
                    <a:solidFill>
                      <a:srgbClr val="FF0000"/>
                    </a:solidFill>
                  </a:rPr>
                  <a:t>定义（强模拟）</a:t>
                </a:r>
                <a:r>
                  <a:rPr lang="zh-CN" altLang="en-US" b="1" dirty="0"/>
                  <a:t>：设（</a:t>
                </a:r>
                <a:r>
                  <a:rPr lang="en-US" altLang="zh-CN" b="1" dirty="0"/>
                  <a:t>Q, T</a:t>
                </a:r>
                <a:r>
                  <a:rPr lang="zh-CN" altLang="en-US" b="1" dirty="0"/>
                  <a:t>）是一个标号迁移系统</a:t>
                </a:r>
                <a:r>
                  <a:rPr lang="en-US" altLang="zh-CN" b="1" dirty="0"/>
                  <a:t>LTS</a:t>
                </a:r>
                <a:r>
                  <a:rPr lang="zh-CN" altLang="en-US" b="1" dirty="0"/>
                  <a:t>，并设</a:t>
                </a:r>
                <a:r>
                  <a:rPr lang="en-US" altLang="zh-CN" b="1" dirty="0"/>
                  <a:t>S</a:t>
                </a:r>
                <a:r>
                  <a:rPr lang="zh-CN" altLang="en-US" b="1" dirty="0"/>
                  <a:t>是一个</a:t>
                </a:r>
                <a:r>
                  <a:rPr lang="en-US" altLang="zh-CN" b="1" dirty="0"/>
                  <a:t>Q</a:t>
                </a:r>
                <a:r>
                  <a:rPr lang="zh-CN" altLang="en-US" b="1" dirty="0"/>
                  <a:t>上的二元关系。如果一旦</a:t>
                </a:r>
                <a:r>
                  <a:rPr lang="en-US" altLang="zh-CN" b="1" dirty="0" err="1"/>
                  <a:t>pSq</a:t>
                </a:r>
                <a:r>
                  <a:rPr lang="zh-CN" altLang="en-US" b="1" dirty="0"/>
                  <a:t>总有如下条件成立：</a:t>
                </a:r>
                <a:endParaRPr lang="en-US" altLang="zh-CN" b="1" dirty="0"/>
              </a:p>
              <a:p>
                <a:pPr marL="0" indent="0">
                  <a:buNone/>
                  <a:defRPr/>
                </a:pPr>
                <a:r>
                  <a:rPr lang="en-US" altLang="zh-CN" b="1" dirty="0"/>
                  <a:t>		</a:t>
                </a:r>
                <a:r>
                  <a:rPr lang="zh-CN" altLang="en-US" b="1" dirty="0"/>
                  <a:t>如果</a:t>
                </a:r>
                <a:r>
                  <a:rPr lang="en-US" altLang="zh-CN" b="1" dirty="0"/>
                  <a:t>p</a:t>
                </a:r>
                <a14:m>
                  <m:oMath xmlns:m="http://schemas.openxmlformats.org/officeDocument/2006/math">
                    <m:groupChr>
                      <m:groupChrPr>
                        <m:chr m:val="→"/>
                        <m:vertJc m:val="bot"/>
                        <m:ctrlPr>
                          <a:rPr lang="en-US" altLang="zh-CN" b="1" i="1" smtClean="0">
                            <a:latin typeface="Cambria Math" panose="02040503050406030204" pitchFamily="18" charset="0"/>
                          </a:rPr>
                        </m:ctrlPr>
                      </m:groupChrPr>
                      <m:e>
                        <m:r>
                          <m:rPr>
                            <m:brk m:alnAt="2"/>
                          </m:rPr>
                          <a:rPr lang="zh-CN" altLang="en-US" b="1" i="1" smtClean="0">
                            <a:latin typeface="Cambria Math" panose="02040503050406030204" pitchFamily="18" charset="0"/>
                          </a:rPr>
                          <m:t>𝞪</m:t>
                        </m:r>
                      </m:e>
                    </m:groupChr>
                  </m:oMath>
                </a14:m>
                <a:r>
                  <a:rPr lang="en-US" altLang="zh-CN" b="1" dirty="0"/>
                  <a:t>p’</a:t>
                </a:r>
                <a:r>
                  <a:rPr lang="zh-CN" altLang="en-US" b="1" dirty="0"/>
                  <a:t>，则存在</a:t>
                </a:r>
                <a:r>
                  <a:rPr lang="en-US" altLang="zh-CN" b="1" dirty="0"/>
                  <a:t>q’</a:t>
                </a:r>
                <a:r>
                  <a:rPr lang="zh-CN" altLang="en-US" b="1" dirty="0"/>
                  <a:t>，使得</a:t>
                </a:r>
                <a:r>
                  <a:rPr lang="en-US" altLang="zh-CN" b="1" dirty="0"/>
                  <a:t>q</a:t>
                </a:r>
                <a14:m>
                  <m:oMath xmlns:m="http://schemas.openxmlformats.org/officeDocument/2006/math">
                    <m:groupChr>
                      <m:groupChrPr>
                        <m:chr m:val="→"/>
                        <m:vertJc m:val="bot"/>
                        <m:ctrlPr>
                          <a:rPr lang="en-US" altLang="zh-CN" b="1" i="1">
                            <a:latin typeface="Cambria Math" panose="02040503050406030204" pitchFamily="18" charset="0"/>
                          </a:rPr>
                        </m:ctrlPr>
                      </m:groupChrPr>
                      <m:e>
                        <m:r>
                          <m:rPr>
                            <m:brk m:alnAt="2"/>
                          </m:rPr>
                          <a:rPr lang="zh-CN" altLang="en-US" b="1" i="1">
                            <a:latin typeface="Cambria Math" panose="02040503050406030204" pitchFamily="18" charset="0"/>
                          </a:rPr>
                          <m:t>𝞪</m:t>
                        </m:r>
                      </m:e>
                    </m:groupChr>
                  </m:oMath>
                </a14:m>
                <a:r>
                  <a:rPr lang="en-US" altLang="zh-CN" b="1" dirty="0"/>
                  <a:t>q’</a:t>
                </a:r>
                <a:r>
                  <a:rPr lang="zh-CN" altLang="en-US" b="1" dirty="0"/>
                  <a:t>，并且</a:t>
                </a:r>
                <a:r>
                  <a:rPr lang="en-US" altLang="zh-CN" b="1" dirty="0" err="1"/>
                  <a:t>p’Sq</a:t>
                </a:r>
                <a:r>
                  <a:rPr lang="en-US" altLang="zh-CN" b="1" dirty="0"/>
                  <a:t>’</a:t>
                </a:r>
              </a:p>
              <a:p>
                <a:pPr marL="0" indent="0">
                  <a:buNone/>
                  <a:defRPr/>
                </a:pPr>
                <a:r>
                  <a:rPr lang="en-US" altLang="zh-CN" b="1" dirty="0"/>
                  <a:t>     </a:t>
                </a:r>
                <a:r>
                  <a:rPr lang="zh-CN" altLang="en-US" b="1" dirty="0"/>
                  <a:t>则我们称</a:t>
                </a:r>
                <a:r>
                  <a:rPr lang="en-US" altLang="zh-CN" b="1" dirty="0"/>
                  <a:t>S</a:t>
                </a:r>
                <a:r>
                  <a:rPr lang="zh-CN" altLang="en-US" b="1" dirty="0"/>
                  <a:t>是（</a:t>
                </a:r>
                <a:r>
                  <a:rPr lang="en-US" altLang="zh-CN" b="1" dirty="0"/>
                  <a:t>Q, T</a:t>
                </a:r>
                <a:r>
                  <a:rPr lang="zh-CN" altLang="en-US" b="1" dirty="0"/>
                  <a:t>）上的一个强模拟。</a:t>
                </a:r>
                <a:r>
                  <a:rPr lang="en-US" altLang="zh-CN" b="1" dirty="0"/>
                  <a:t>S</a:t>
                </a:r>
                <a:r>
                  <a:rPr lang="zh-CN" altLang="en-US" b="1" dirty="0"/>
                  <a:t>表示为图的形式如下。</a:t>
                </a:r>
              </a:p>
            </p:txBody>
          </p:sp>
        </mc:Choice>
        <mc:Fallback xmlns="">
          <p:sp>
            <p:nvSpPr>
              <p:cNvPr id="3" name="内容占位符 2">
                <a:extLst>
                  <a:ext uri="{FF2B5EF4-FFF2-40B4-BE49-F238E27FC236}">
                    <a16:creationId xmlns:a16="http://schemas.microsoft.com/office/drawing/2014/main" id="{3F87A0FB-BC9B-4BDF-B51F-313EB1DB4B86}"/>
                  </a:ext>
                </a:extLst>
              </p:cNvPr>
              <p:cNvSpPr>
                <a:spLocks noGrp="1" noRot="1" noChangeAspect="1" noMove="1" noResize="1" noEditPoints="1" noAdjustHandles="1" noChangeArrowheads="1" noChangeShapeType="1" noTextEdit="1"/>
              </p:cNvSpPr>
              <p:nvPr>
                <p:ph idx="1"/>
              </p:nvPr>
            </p:nvSpPr>
            <p:spPr>
              <a:xfrm>
                <a:off x="428624" y="1000124"/>
                <a:ext cx="8715375" cy="3947889"/>
              </a:xfrm>
              <a:blipFill>
                <a:blip r:embed="rId2"/>
                <a:stretch>
                  <a:fillRect l="-559"/>
                </a:stretch>
              </a:blipFill>
            </p:spPr>
            <p:txBody>
              <a:bodyPr/>
              <a:lstStyle/>
              <a:p>
                <a:r>
                  <a:rPr lang="zh-CN" altLang="en-US">
                    <a:noFill/>
                  </a:rPr>
                  <a:t> </a:t>
                </a:r>
              </a:p>
            </p:txBody>
          </p:sp>
        </mc:Fallback>
      </mc:AlternateContent>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5" name="图片 4">
            <a:extLst>
              <a:ext uri="{FF2B5EF4-FFF2-40B4-BE49-F238E27FC236}">
                <a16:creationId xmlns:a16="http://schemas.microsoft.com/office/drawing/2014/main" id="{47D0D37D-4F31-473D-BD26-29D9466C8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3915218"/>
            <a:ext cx="4176464" cy="1170716"/>
          </a:xfrm>
          <a:prstGeom prst="rect">
            <a:avLst/>
          </a:prstGeom>
        </p:spPr>
      </p:pic>
    </p:spTree>
    <p:extLst>
      <p:ext uri="{BB962C8B-B14F-4D97-AF65-F5344CB8AC3E}">
        <p14:creationId xmlns:p14="http://schemas.microsoft.com/office/powerpoint/2010/main" val="2423565716"/>
      </p:ext>
    </p:extLst>
  </p:cSld>
  <p:clrMapOvr>
    <a:masterClrMapping/>
  </p:clrMapOvr>
  <p:transition spd="med">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1">
            <a:extLst>
              <a:ext uri="{FF2B5EF4-FFF2-40B4-BE49-F238E27FC236}">
                <a16:creationId xmlns:a16="http://schemas.microsoft.com/office/drawing/2014/main" id="{070C1513-D0C8-4EB8-8C25-042DC3A09A2C}"/>
              </a:ext>
            </a:extLst>
          </p:cNvPr>
          <p:cNvSpPr>
            <a:spLocks noGrp="1"/>
          </p:cNvSpPr>
          <p:nvPr>
            <p:ph type="dt" sz="quarter" idx="4294967295"/>
          </p:nvPr>
        </p:nvSpPr>
        <p:spPr bwMode="auto">
          <a:xfrm>
            <a:off x="-9525" y="4868863"/>
            <a:ext cx="2133600"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22ADC241-A09E-436F-AA45-ED4DD49A5E37}" type="datetime1">
              <a:rPr lang="zh-CN" altLang="en-US"/>
              <a:pPr/>
              <a:t>2024/10/11</a:t>
            </a:fld>
            <a:endParaRPr lang="en-US" altLang="zh-CN"/>
          </a:p>
        </p:txBody>
      </p:sp>
      <p:sp>
        <p:nvSpPr>
          <p:cNvPr id="9219" name="灯片编号占位符 3">
            <a:extLst>
              <a:ext uri="{FF2B5EF4-FFF2-40B4-BE49-F238E27FC236}">
                <a16:creationId xmlns:a16="http://schemas.microsoft.com/office/drawing/2014/main" id="{1F711FEB-32EC-48D2-9ED4-5C2CE994A76D}"/>
              </a:ext>
            </a:extLst>
          </p:cNvPr>
          <p:cNvSpPr>
            <a:spLocks noGrp="1"/>
          </p:cNvSpPr>
          <p:nvPr>
            <p:ph type="sldNum" sz="quarter" idx="4294967295"/>
          </p:nvPr>
        </p:nvSpPr>
        <p:spPr bwMode="auto">
          <a:xfrm>
            <a:off x="6975475" y="4876800"/>
            <a:ext cx="2133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1D531FFF-A0DC-4E2D-8325-43B22901EC84}" type="slidenum">
              <a:rPr lang="zh-CN" altLang="en-US"/>
              <a:pPr/>
              <a:t>6</a:t>
            </a:fld>
            <a:endParaRPr lang="zh-CN" altLang="en-US"/>
          </a:p>
        </p:txBody>
      </p:sp>
      <p:sp>
        <p:nvSpPr>
          <p:cNvPr id="9220" name="Rectangle 5">
            <a:extLst>
              <a:ext uri="{FF2B5EF4-FFF2-40B4-BE49-F238E27FC236}">
                <a16:creationId xmlns:a16="http://schemas.microsoft.com/office/drawing/2014/main" id="{89CA1963-F280-4840-8A94-682805EF89A6}"/>
              </a:ext>
            </a:extLst>
          </p:cNvPr>
          <p:cNvSpPr>
            <a:spLocks noChangeArrowheads="1"/>
          </p:cNvSpPr>
          <p:nvPr/>
        </p:nvSpPr>
        <p:spPr bwMode="auto">
          <a:xfrm>
            <a:off x="0" y="1676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9221" name="Picture 9" descr="可信硬件平台">
            <a:extLst>
              <a:ext uri="{FF2B5EF4-FFF2-40B4-BE49-F238E27FC236}">
                <a16:creationId xmlns:a16="http://schemas.microsoft.com/office/drawing/2014/main" id="{2673F3BD-2ABD-492D-9418-0EED8EEAE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987425"/>
            <a:ext cx="6454775"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AutoShape 11">
            <a:extLst>
              <a:ext uri="{FF2B5EF4-FFF2-40B4-BE49-F238E27FC236}">
                <a16:creationId xmlns:a16="http://schemas.microsoft.com/office/drawing/2014/main" id="{4FDE9E9E-AA81-48AA-99FD-F4B918C3B80A}"/>
              </a:ext>
            </a:extLst>
          </p:cNvPr>
          <p:cNvSpPr>
            <a:spLocks noChangeArrowheads="1"/>
          </p:cNvSpPr>
          <p:nvPr/>
        </p:nvSpPr>
        <p:spPr bwMode="auto">
          <a:xfrm>
            <a:off x="7596188" y="411163"/>
            <a:ext cx="1368425" cy="1223962"/>
          </a:xfrm>
          <a:prstGeom prst="cloudCallout">
            <a:avLst>
              <a:gd name="adj1" fmla="val -90602"/>
              <a:gd name="adj2" fmla="val 126912"/>
            </a:avLst>
          </a:prstGeom>
          <a:solidFill>
            <a:srgbClr val="FFFF00"/>
          </a:solidFill>
          <a:ln w="9525">
            <a:solidFill>
              <a:schemeClr val="tx1"/>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400" b="1"/>
              <a:t>抵御</a:t>
            </a:r>
          </a:p>
          <a:p>
            <a:pPr algn="ctr"/>
            <a:r>
              <a:rPr lang="zh-CN" altLang="en-US" sz="1400" b="1"/>
              <a:t>病毒</a:t>
            </a:r>
          </a:p>
          <a:p>
            <a:pPr algn="ctr"/>
            <a:r>
              <a:rPr lang="zh-CN" altLang="en-US" sz="1400" b="1"/>
              <a:t>攻击</a:t>
            </a:r>
          </a:p>
        </p:txBody>
      </p:sp>
      <p:sp>
        <p:nvSpPr>
          <p:cNvPr id="75788" name="AutoShape 12">
            <a:extLst>
              <a:ext uri="{FF2B5EF4-FFF2-40B4-BE49-F238E27FC236}">
                <a16:creationId xmlns:a16="http://schemas.microsoft.com/office/drawing/2014/main" id="{4820E10F-DD5C-42DF-9898-B935B41EB63C}"/>
              </a:ext>
            </a:extLst>
          </p:cNvPr>
          <p:cNvSpPr>
            <a:spLocks noChangeArrowheads="1"/>
          </p:cNvSpPr>
          <p:nvPr/>
        </p:nvSpPr>
        <p:spPr bwMode="auto">
          <a:xfrm>
            <a:off x="7667625" y="2139950"/>
            <a:ext cx="1368425" cy="1223963"/>
          </a:xfrm>
          <a:prstGeom prst="cloudCallout">
            <a:avLst>
              <a:gd name="adj1" fmla="val -89792"/>
              <a:gd name="adj2" fmla="val 88523"/>
            </a:avLst>
          </a:prstGeom>
          <a:solidFill>
            <a:srgbClr val="FFFF00"/>
          </a:solidFill>
          <a:ln w="9525">
            <a:solidFill>
              <a:schemeClr val="tx1"/>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400" b="1"/>
              <a:t>识别</a:t>
            </a:r>
          </a:p>
          <a:p>
            <a:pPr algn="ctr"/>
            <a:r>
              <a:rPr lang="zh-CN" altLang="en-US" sz="1400" b="1"/>
              <a:t>假冒</a:t>
            </a:r>
          </a:p>
          <a:p>
            <a:pPr algn="ctr"/>
            <a:r>
              <a:rPr lang="zh-CN" altLang="en-US" sz="1400" b="1"/>
              <a:t>平台</a:t>
            </a:r>
          </a:p>
        </p:txBody>
      </p:sp>
      <p:sp>
        <p:nvSpPr>
          <p:cNvPr id="75789" name="AutoShape 13">
            <a:extLst>
              <a:ext uri="{FF2B5EF4-FFF2-40B4-BE49-F238E27FC236}">
                <a16:creationId xmlns:a16="http://schemas.microsoft.com/office/drawing/2014/main" id="{4B8954A3-7FF2-4137-9DB9-60FF99482EDB}"/>
              </a:ext>
            </a:extLst>
          </p:cNvPr>
          <p:cNvSpPr>
            <a:spLocks noChangeArrowheads="1"/>
          </p:cNvSpPr>
          <p:nvPr/>
        </p:nvSpPr>
        <p:spPr bwMode="auto">
          <a:xfrm>
            <a:off x="7235825" y="3724275"/>
            <a:ext cx="1908175" cy="1368425"/>
          </a:xfrm>
          <a:prstGeom prst="cloudCallout">
            <a:avLst>
              <a:gd name="adj1" fmla="val -146505"/>
              <a:gd name="adj2" fmla="val 4060"/>
            </a:avLst>
          </a:prstGeom>
          <a:solidFill>
            <a:srgbClr val="FFFF00"/>
          </a:solidFill>
          <a:ln w="9525">
            <a:solidFill>
              <a:schemeClr val="tx1"/>
            </a:solidFill>
            <a:round/>
            <a:headEnd/>
            <a:tailEnd/>
          </a:ln>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400" b="1"/>
              <a:t>保护：</a:t>
            </a:r>
          </a:p>
          <a:p>
            <a:pPr algn="ctr"/>
            <a:r>
              <a:rPr lang="zh-CN" altLang="en-US" sz="1400" b="1"/>
              <a:t>加密密钥</a:t>
            </a:r>
            <a:r>
              <a:rPr lang="en-US" altLang="zh-CN" sz="1400" b="1"/>
              <a:t>&amp; </a:t>
            </a:r>
            <a:r>
              <a:rPr lang="zh-CN" altLang="en-US" sz="1400" b="1"/>
              <a:t>数据安全</a:t>
            </a:r>
          </a:p>
        </p:txBody>
      </p:sp>
      <p:sp>
        <p:nvSpPr>
          <p:cNvPr id="9225" name="Rectangle 14">
            <a:extLst>
              <a:ext uri="{FF2B5EF4-FFF2-40B4-BE49-F238E27FC236}">
                <a16:creationId xmlns:a16="http://schemas.microsoft.com/office/drawing/2014/main" id="{5484A7E5-16F4-4E7F-98EA-2AD7270663CB}"/>
              </a:ext>
            </a:extLst>
          </p:cNvPr>
          <p:cNvSpPr>
            <a:spLocks noChangeArrowheads="1"/>
          </p:cNvSpPr>
          <p:nvPr/>
        </p:nvSpPr>
        <p:spPr bwMode="auto">
          <a:xfrm>
            <a:off x="1187450" y="987425"/>
            <a:ext cx="5545138" cy="151288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3" name="标题 1">
            <a:extLst>
              <a:ext uri="{FF2B5EF4-FFF2-40B4-BE49-F238E27FC236}">
                <a16:creationId xmlns:a16="http://schemas.microsoft.com/office/drawing/2014/main" id="{86B4E85A-C3D0-435A-BB7B-61383CA635ED}"/>
              </a:ext>
            </a:extLst>
          </p:cNvPr>
          <p:cNvSpPr txBox="1">
            <a:spLocks/>
          </p:cNvSpPr>
          <p:nvPr/>
        </p:nvSpPr>
        <p:spPr>
          <a:xfrm>
            <a:off x="1547664" y="195486"/>
            <a:ext cx="633670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安全操作系统概述（</a:t>
            </a:r>
            <a:r>
              <a:rPr lang="en-US" altLang="zh-CN" sz="2000" b="1" dirty="0">
                <a:solidFill>
                  <a:srgbClr val="C00000"/>
                </a:solidFill>
                <a:effectLst>
                  <a:reflection blurRad="6350" stA="50000" endA="300" endPos="50000" dist="60007" dir="5400000" sy="-100000" algn="bl" rotWithShape="0"/>
                </a:effectLst>
                <a:latin typeface="+mj-ea"/>
              </a:rPr>
              <a:t> </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TCB</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的硬件组成举例）</a:t>
            </a:r>
          </a:p>
        </p:txBody>
      </p:sp>
      <p:sp>
        <p:nvSpPr>
          <p:cNvPr id="14" name="圆角矩形标注 43">
            <a:extLst>
              <a:ext uri="{FF2B5EF4-FFF2-40B4-BE49-F238E27FC236}">
                <a16:creationId xmlns:a16="http://schemas.microsoft.com/office/drawing/2014/main" id="{DAC0F356-C005-44C6-8D37-6A7AB99FC330}"/>
              </a:ext>
            </a:extLst>
          </p:cNvPr>
          <p:cNvSpPr>
            <a:spLocks noChangeArrowheads="1"/>
          </p:cNvSpPr>
          <p:nvPr/>
        </p:nvSpPr>
        <p:spPr bwMode="auto">
          <a:xfrm>
            <a:off x="34925" y="123825"/>
            <a:ext cx="1223963" cy="2973388"/>
          </a:xfrm>
          <a:prstGeom prst="wedgeRoundRectCallout">
            <a:avLst>
              <a:gd name="adj1" fmla="val 211932"/>
              <a:gd name="adj2" fmla="val -12275"/>
              <a:gd name="adj3" fmla="val 16667"/>
            </a:avLst>
          </a:prstGeom>
          <a:gradFill rotWithShape="1">
            <a:gsLst>
              <a:gs pos="0">
                <a:srgbClr val="FBFBC1"/>
              </a:gs>
              <a:gs pos="35001">
                <a:srgbClr val="FBFBD3"/>
              </a:gs>
              <a:gs pos="100000">
                <a:srgbClr val="FFFFED"/>
              </a:gs>
            </a:gsLst>
            <a:lin ang="5400000" scaled="1"/>
          </a:gradFill>
          <a:ln w="9525">
            <a:solidFill>
              <a:srgbClr val="C9C994"/>
            </a:solidFill>
            <a:miter lim="800000"/>
            <a:headEnd/>
            <a:tailEnd/>
          </a:ln>
          <a:effectLst>
            <a:outerShdw dist="20000" dir="5400000" algn="ctr" rotWithShape="0">
              <a:srgbClr val="000000">
                <a:alpha val="34998"/>
              </a:srgbClr>
            </a:outerShdw>
          </a:effectLst>
        </p:spPr>
        <p:txBody>
          <a:bodyPr>
            <a:spAutoFit/>
          </a:bodyPr>
          <a:lstStyle/>
          <a:p>
            <a:pPr>
              <a:buFont typeface="Wingdings" pitchFamily="2" charset="2"/>
              <a:buChar char="l"/>
              <a:defRPr/>
            </a:pPr>
            <a:r>
              <a:rPr lang="zh-CN" altLang="en-US" b="1" dirty="0">
                <a:solidFill>
                  <a:schemeClr val="accent2"/>
                </a:solidFill>
                <a:latin typeface="微软雅黑" pitchFamily="34" charset="-122"/>
              </a:rPr>
              <a:t> </a:t>
            </a:r>
            <a:r>
              <a:rPr lang="en-US" altLang="zh-CN" b="1" dirty="0">
                <a:solidFill>
                  <a:schemeClr val="bg1">
                    <a:lumMod val="75000"/>
                  </a:schemeClr>
                </a:solidFill>
                <a:latin typeface="微软雅黑" pitchFamily="34" charset="-122"/>
              </a:rPr>
              <a:t>TCB</a:t>
            </a:r>
            <a:r>
              <a:rPr lang="zh-CN" altLang="en-US" b="1" dirty="0">
                <a:solidFill>
                  <a:schemeClr val="bg1">
                    <a:lumMod val="75000"/>
                  </a:schemeClr>
                </a:solidFill>
                <a:latin typeface="微软雅黑" pitchFamily="34" charset="-122"/>
              </a:rPr>
              <a:t>是计算机系统内保护装置的总体，包括：硬件、固件、软件和负责执行安全策略的组合体。</a:t>
            </a:r>
            <a:endParaRPr lang="en-US" altLang="zh-CN" b="1" dirty="0">
              <a:solidFill>
                <a:schemeClr val="bg1">
                  <a:lumMod val="75000"/>
                </a:schemeClr>
              </a:solidFill>
              <a:latin typeface="微软雅黑" pitchFamily="34" charset="-122"/>
            </a:endParaRPr>
          </a:p>
          <a:p>
            <a:pPr>
              <a:buFont typeface="Wingdings" pitchFamily="2" charset="2"/>
              <a:buChar char="l"/>
              <a:defRPr/>
            </a:pPr>
            <a:endParaRPr lang="zh-CN" altLang="en-US" b="1" dirty="0">
              <a:solidFill>
                <a:srgbClr val="0033CC"/>
              </a:solidFill>
              <a:latin typeface="微软雅黑" pitchFamily="34" charset="-122"/>
            </a:endParaRPr>
          </a:p>
          <a:p>
            <a:pPr>
              <a:buFont typeface="Wingdings" pitchFamily="2" charset="2"/>
              <a:buChar char="l"/>
              <a:defRPr/>
            </a:pPr>
            <a:r>
              <a:rPr lang="zh-CN" altLang="en-US" b="1" dirty="0">
                <a:solidFill>
                  <a:schemeClr val="accent2"/>
                </a:solidFill>
                <a:latin typeface="微软雅黑" pitchFamily="34" charset="-122"/>
              </a:rPr>
              <a:t> </a:t>
            </a:r>
            <a:r>
              <a:rPr lang="zh-CN" altLang="en-US" b="1" dirty="0">
                <a:latin typeface="微软雅黑" pitchFamily="34" charset="-122"/>
              </a:rPr>
              <a:t>主板上插一个</a:t>
            </a:r>
            <a:r>
              <a:rPr lang="zh-CN" altLang="en-US" b="1" dirty="0">
                <a:solidFill>
                  <a:srgbClr val="0033CC"/>
                </a:solidFill>
                <a:latin typeface="微软雅黑" pitchFamily="34" charset="-122"/>
              </a:rPr>
              <a:t>硬件模块</a:t>
            </a:r>
            <a:r>
              <a:rPr lang="en-US" altLang="zh-CN" b="1" dirty="0">
                <a:latin typeface="微软雅黑" pitchFamily="34" charset="-122"/>
              </a:rPr>
              <a:t>—</a:t>
            </a:r>
            <a:r>
              <a:rPr lang="zh-CN" altLang="en-US" b="1" dirty="0">
                <a:solidFill>
                  <a:srgbClr val="0033CC"/>
                </a:solidFill>
                <a:latin typeface="微软雅黑" pitchFamily="34" charset="-122"/>
              </a:rPr>
              <a:t>可信密码模块</a:t>
            </a:r>
            <a:r>
              <a:rPr lang="en-US" altLang="zh-CN" b="1" dirty="0">
                <a:solidFill>
                  <a:srgbClr val="0033CC"/>
                </a:solidFill>
                <a:latin typeface="微软雅黑" pitchFamily="34" charset="-122"/>
              </a:rPr>
              <a:t>TCM</a:t>
            </a:r>
            <a:r>
              <a:rPr lang="zh-CN" altLang="en-US" b="1" dirty="0">
                <a:latin typeface="微软雅黑" pitchFamily="34" charset="-122"/>
              </a:rPr>
              <a:t>，由</a:t>
            </a:r>
            <a:r>
              <a:rPr lang="en-US" altLang="zh-CN" b="1" dirty="0">
                <a:latin typeface="微软雅黑" pitchFamily="34" charset="-122"/>
              </a:rPr>
              <a:t>T</a:t>
            </a:r>
            <a:r>
              <a:rPr lang="en-US" altLang="zh-CN" b="1" dirty="0">
                <a:solidFill>
                  <a:srgbClr val="0033CC"/>
                </a:solidFill>
                <a:latin typeface="微软雅黑" pitchFamily="34" charset="-122"/>
              </a:rPr>
              <a:t>CM</a:t>
            </a:r>
            <a:r>
              <a:rPr lang="zh-CN" altLang="en-US" b="1" dirty="0">
                <a:latin typeface="微软雅黑" pitchFamily="34" charset="-122"/>
              </a:rPr>
              <a:t>提供基础的密码和可信服务，</a:t>
            </a:r>
            <a:r>
              <a:rPr lang="zh-CN" altLang="en-US" b="1" dirty="0">
                <a:solidFill>
                  <a:srgbClr val="FF0000"/>
                </a:solidFill>
                <a:latin typeface="微软雅黑" pitchFamily="34" charset="-122"/>
              </a:rPr>
              <a:t>这样</a:t>
            </a:r>
            <a:r>
              <a:rPr lang="en-US" altLang="zh-CN" b="1" dirty="0">
                <a:solidFill>
                  <a:srgbClr val="0033CC"/>
                </a:solidFill>
                <a:latin typeface="微软雅黑" pitchFamily="34" charset="-122"/>
              </a:rPr>
              <a:t>TCM</a:t>
            </a:r>
            <a:r>
              <a:rPr lang="zh-CN" altLang="en-US" b="1" dirty="0">
                <a:solidFill>
                  <a:srgbClr val="FF0000"/>
                </a:solidFill>
                <a:latin typeface="微软雅黑" pitchFamily="34" charset="-122"/>
              </a:rPr>
              <a:t>就是</a:t>
            </a:r>
            <a:r>
              <a:rPr lang="zh-CN" altLang="en-US" b="1" dirty="0">
                <a:latin typeface="微软雅黑" pitchFamily="34" charset="-122"/>
              </a:rPr>
              <a:t>可信计算基</a:t>
            </a:r>
            <a:r>
              <a:rPr lang="en-US" altLang="zh-CN" b="1" dirty="0">
                <a:solidFill>
                  <a:srgbClr val="0033CC"/>
                </a:solidFill>
                <a:latin typeface="微软雅黑" pitchFamily="34" charset="-122"/>
              </a:rPr>
              <a:t>TCB</a:t>
            </a:r>
            <a:r>
              <a:rPr lang="zh-CN" altLang="en-US" b="1" dirty="0">
                <a:solidFill>
                  <a:srgbClr val="FF0000"/>
                </a:solidFill>
                <a:latin typeface="微软雅黑" pitchFamily="34" charset="-122"/>
              </a:rPr>
              <a:t>的硬件组成部分</a:t>
            </a:r>
            <a:r>
              <a:rPr lang="zh-CN" altLang="en-US" b="1" dirty="0">
                <a:latin typeface="微软雅黑" pitchFamily="34" charset="-122"/>
              </a:rPr>
              <a:t>。</a:t>
            </a:r>
          </a:p>
          <a:p>
            <a:pPr>
              <a:buFont typeface="Wingdings" pitchFamily="2" charset="2"/>
              <a:buChar char="l"/>
              <a:defRPr/>
            </a:pPr>
            <a:endParaRPr lang="zh-CN" altLang="en-US" b="1" dirty="0">
              <a:solidFill>
                <a:schemeClr val="accent2"/>
              </a:solidFill>
              <a:latin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7"/>
                                        </p:tgtEl>
                                        <p:attrNameLst>
                                          <p:attrName>style.visibility</p:attrName>
                                        </p:attrNameLst>
                                      </p:cBhvr>
                                      <p:to>
                                        <p:strVal val="visible"/>
                                      </p:to>
                                    </p:set>
                                    <p:animEffect transition="in" filter="blinds(horizontal)">
                                      <p:cBhvr>
                                        <p:cTn id="7" dur="500"/>
                                        <p:tgtEl>
                                          <p:spTgt spid="7578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5788"/>
                                        </p:tgtEl>
                                        <p:attrNameLst>
                                          <p:attrName>style.visibility</p:attrName>
                                        </p:attrNameLst>
                                      </p:cBhvr>
                                      <p:to>
                                        <p:strVal val="visible"/>
                                      </p:to>
                                    </p:set>
                                    <p:animEffect transition="in" filter="blinds(horizontal)">
                                      <p:cBhvr>
                                        <p:cTn id="10" dur="500"/>
                                        <p:tgtEl>
                                          <p:spTgt spid="7578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5789"/>
                                        </p:tgtEl>
                                        <p:attrNameLst>
                                          <p:attrName>style.visibility</p:attrName>
                                        </p:attrNameLst>
                                      </p:cBhvr>
                                      <p:to>
                                        <p:strVal val="visible"/>
                                      </p:to>
                                    </p:set>
                                    <p:animEffect transition="in" filter="blinds(horizontal)">
                                      <p:cBhvr>
                                        <p:cTn id="13" dur="500"/>
                                        <p:tgtEl>
                                          <p:spTgt spid="75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7" grpId="0" animBg="1"/>
      <p:bldP spid="75788" grpId="0" animBg="1"/>
      <p:bldP spid="7578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1.2</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endParaRPr lang="zh-CN" altLang="zh-CN" sz="1800" b="1" dirty="0">
              <a:solidFill>
                <a:srgbClr val="FF0000"/>
              </a:solidFill>
            </a:endParaRPr>
          </a:p>
          <a:p>
            <a:pPr>
              <a:defRPr/>
            </a:pPr>
            <a:r>
              <a:rPr lang="zh-CN" altLang="en-US" b="1" dirty="0"/>
              <a:t>自动机模型存在的问题：</a:t>
            </a:r>
            <a:endParaRPr lang="en-US" altLang="zh-CN" b="1" dirty="0"/>
          </a:p>
          <a:p>
            <a:pPr lvl="1">
              <a:defRPr/>
            </a:pPr>
            <a:r>
              <a:rPr lang="en-US" altLang="zh-CN" sz="1200" b="1" dirty="0">
                <a:solidFill>
                  <a:srgbClr val="FF0000"/>
                </a:solidFill>
              </a:rPr>
              <a:t>NFA ==</a:t>
            </a:r>
            <a:r>
              <a:rPr lang="en-US" altLang="zh-CN" sz="1200" b="1" dirty="0">
                <a:solidFill>
                  <a:srgbClr val="FF0000"/>
                </a:solidFill>
                <a:sym typeface="Wingdings" panose="05000000000000000000" pitchFamily="2" charset="2"/>
              </a:rPr>
              <a:t> DFA</a:t>
            </a:r>
            <a:r>
              <a:rPr lang="zh-CN" altLang="en-US" sz="1200" b="1" dirty="0">
                <a:solidFill>
                  <a:srgbClr val="FF0000"/>
                </a:solidFill>
                <a:sym typeface="Wingdings" panose="05000000000000000000" pitchFamily="2" charset="2"/>
              </a:rPr>
              <a:t>问题：一个确定性的机器等同于一个可靠性较差的非确定性的机器（不合理）</a:t>
            </a:r>
            <a:endParaRPr lang="en-US" altLang="zh-CN" sz="1200" b="1" dirty="0">
              <a:solidFill>
                <a:srgbClr val="FF0000"/>
              </a:solidFill>
            </a:endParaRPr>
          </a:p>
          <a:p>
            <a:pPr lvl="1">
              <a:defRPr/>
            </a:pPr>
            <a:r>
              <a:rPr lang="zh-CN" altLang="en-US" sz="1200" b="1" dirty="0"/>
              <a:t>不能较好地分析并发交互系统</a:t>
            </a:r>
            <a:endParaRPr lang="en-US" altLang="zh-CN" sz="1200" b="1" dirty="0"/>
          </a:p>
          <a:p>
            <a:pPr>
              <a:defRPr/>
            </a:pPr>
            <a:r>
              <a:rPr lang="zh-CN" altLang="en-US" b="1" dirty="0">
                <a:solidFill>
                  <a:srgbClr val="FF0000"/>
                </a:solidFill>
              </a:rPr>
              <a:t>定义（强模拟）</a:t>
            </a:r>
            <a:r>
              <a:rPr lang="zh-CN" altLang="en-US" b="1" dirty="0"/>
              <a:t>：</a:t>
            </a: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5" name="图片 4">
            <a:extLst>
              <a:ext uri="{FF2B5EF4-FFF2-40B4-BE49-F238E27FC236}">
                <a16:creationId xmlns:a16="http://schemas.microsoft.com/office/drawing/2014/main" id="{47D0D37D-4F31-473D-BD26-29D9466C8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2388710"/>
            <a:ext cx="4176464" cy="1170716"/>
          </a:xfrm>
          <a:prstGeom prst="rect">
            <a:avLst/>
          </a:prstGeom>
        </p:spPr>
      </p:pic>
      <p:pic>
        <p:nvPicPr>
          <p:cNvPr id="7" name="图片 6">
            <a:extLst>
              <a:ext uri="{FF2B5EF4-FFF2-40B4-BE49-F238E27FC236}">
                <a16:creationId xmlns:a16="http://schemas.microsoft.com/office/drawing/2014/main" id="{224D41EF-6756-4747-9781-4B0A86093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579862"/>
            <a:ext cx="4896544" cy="1290780"/>
          </a:xfrm>
          <a:prstGeom prst="rect">
            <a:avLst/>
          </a:prstGeom>
        </p:spPr>
      </p:pic>
      <p:sp>
        <p:nvSpPr>
          <p:cNvPr id="8" name="流程图: 可选过程 7">
            <a:extLst>
              <a:ext uri="{FF2B5EF4-FFF2-40B4-BE49-F238E27FC236}">
                <a16:creationId xmlns:a16="http://schemas.microsoft.com/office/drawing/2014/main" id="{2AC6604E-8620-480D-A2D0-A428A5E6984E}"/>
              </a:ext>
            </a:extLst>
          </p:cNvPr>
          <p:cNvSpPr/>
          <p:nvPr/>
        </p:nvSpPr>
        <p:spPr bwMode="auto">
          <a:xfrm>
            <a:off x="323528" y="3939902"/>
            <a:ext cx="1152128" cy="432048"/>
          </a:xfrm>
          <a:prstGeom prst="flowChartAlternateProcess">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mj-ea"/>
                <a:ea typeface="+mj-ea"/>
              </a:rPr>
              <a:t>B1</a:t>
            </a:r>
            <a:r>
              <a:rPr kumimoji="0" lang="zh-CN" altLang="en-US" sz="1400" b="1" i="0" u="none" strike="noStrike" cap="none" normalizeH="0" baseline="0" dirty="0">
                <a:ln>
                  <a:noFill/>
                </a:ln>
                <a:solidFill>
                  <a:schemeClr val="tx1"/>
                </a:solidFill>
                <a:effectLst/>
                <a:latin typeface="+mj-ea"/>
                <a:ea typeface="+mj-ea"/>
              </a:rPr>
              <a:t>和</a:t>
            </a:r>
            <a:r>
              <a:rPr kumimoji="0" lang="en-US" altLang="zh-CN" sz="1400" b="1" i="0" u="none" strike="noStrike" cap="none" normalizeH="0" baseline="0" dirty="0">
                <a:ln>
                  <a:noFill/>
                </a:ln>
                <a:solidFill>
                  <a:schemeClr val="tx1"/>
                </a:solidFill>
                <a:effectLst/>
                <a:latin typeface="+mj-ea"/>
                <a:ea typeface="+mj-ea"/>
              </a:rPr>
              <a:t>B2:</a:t>
            </a:r>
            <a:endParaRPr kumimoji="0" lang="zh-CN" altLang="en-US" sz="1400" b="1" i="0" u="none" strike="noStrike" cap="none" normalizeH="0" baseline="0" dirty="0">
              <a:ln>
                <a:noFill/>
              </a:ln>
              <a:solidFill>
                <a:schemeClr val="tx1"/>
              </a:solidFill>
              <a:effectLst/>
              <a:latin typeface="+mj-ea"/>
              <a:ea typeface="+mj-ea"/>
            </a:endParaRPr>
          </a:p>
        </p:txBody>
      </p:sp>
      <p:sp>
        <p:nvSpPr>
          <p:cNvPr id="2" name="矩形 1">
            <a:extLst>
              <a:ext uri="{FF2B5EF4-FFF2-40B4-BE49-F238E27FC236}">
                <a16:creationId xmlns:a16="http://schemas.microsoft.com/office/drawing/2014/main" id="{51B06804-1924-471C-A3DC-ECAB4F558658}"/>
              </a:ext>
            </a:extLst>
          </p:cNvPr>
          <p:cNvSpPr/>
          <p:nvPr/>
        </p:nvSpPr>
        <p:spPr>
          <a:xfrm>
            <a:off x="6647320" y="2139702"/>
            <a:ext cx="2662908" cy="2554545"/>
          </a:xfrm>
          <a:prstGeom prst="rect">
            <a:avLst/>
          </a:prstGeom>
        </p:spPr>
        <p:txBody>
          <a:bodyPr wrap="none">
            <a:spAutoFit/>
          </a:bodyPr>
          <a:lstStyle/>
          <a:p>
            <a:pPr>
              <a:defRPr/>
            </a:pPr>
            <a:r>
              <a:rPr lang="zh-CN" altLang="en-US" sz="1600" b="1" dirty="0">
                <a:latin typeface="+mj-ea"/>
                <a:ea typeface="+mj-ea"/>
              </a:rPr>
              <a:t>基于</a:t>
            </a:r>
            <a:r>
              <a:rPr lang="en-US" altLang="zh-CN" sz="1600" b="1" dirty="0">
                <a:latin typeface="+mj-ea"/>
                <a:ea typeface="+mj-ea"/>
              </a:rPr>
              <a:t>B1</a:t>
            </a:r>
            <a:r>
              <a:rPr lang="zh-CN" altLang="en-US" sz="1600" b="1" dirty="0">
                <a:latin typeface="+mj-ea"/>
                <a:ea typeface="+mj-ea"/>
              </a:rPr>
              <a:t>和</a:t>
            </a:r>
            <a:r>
              <a:rPr lang="en-US" altLang="zh-CN" sz="1600" b="1" dirty="0">
                <a:latin typeface="+mj-ea"/>
                <a:ea typeface="+mj-ea"/>
              </a:rPr>
              <a:t>B2, </a:t>
            </a:r>
            <a:r>
              <a:rPr lang="zh-CN" altLang="en-US" sz="1600" b="1" dirty="0">
                <a:latin typeface="+mj-ea"/>
                <a:ea typeface="+mj-ea"/>
              </a:rPr>
              <a:t>定义</a:t>
            </a:r>
            <a:r>
              <a:rPr lang="en-US" altLang="zh-CN" sz="1600" b="1" dirty="0">
                <a:latin typeface="+mj-ea"/>
                <a:ea typeface="+mj-ea"/>
              </a:rPr>
              <a:t>S</a:t>
            </a:r>
            <a:r>
              <a:rPr lang="zh-CN" altLang="en-US" sz="1600" b="1" dirty="0">
                <a:latin typeface="+mj-ea"/>
                <a:ea typeface="+mj-ea"/>
              </a:rPr>
              <a:t>如下：</a:t>
            </a:r>
            <a:endParaRPr lang="en-US" altLang="zh-CN" sz="1600" b="1" dirty="0">
              <a:latin typeface="+mj-ea"/>
              <a:ea typeface="+mj-ea"/>
            </a:endParaRPr>
          </a:p>
          <a:p>
            <a:pPr>
              <a:defRPr/>
            </a:pPr>
            <a:endParaRPr lang="en-US" altLang="zh-CN" sz="1600" b="1" dirty="0">
              <a:latin typeface="+mj-ea"/>
              <a:ea typeface="+mj-ea"/>
            </a:endParaRPr>
          </a:p>
          <a:p>
            <a:pPr>
              <a:defRPr/>
            </a:pPr>
            <a:r>
              <a:rPr lang="en-US" altLang="zh-CN" sz="1600" b="1" dirty="0">
                <a:latin typeface="+mj-ea"/>
                <a:ea typeface="+mj-ea"/>
              </a:rPr>
              <a:t>S={(q</a:t>
            </a:r>
            <a:r>
              <a:rPr lang="en-US" altLang="zh-CN" sz="1600" b="1" baseline="-25000" dirty="0">
                <a:latin typeface="+mj-ea"/>
                <a:ea typeface="+mj-ea"/>
              </a:rPr>
              <a:t>0</a:t>
            </a:r>
            <a:r>
              <a:rPr lang="en-US" altLang="zh-CN" sz="1600" b="1" dirty="0">
                <a:latin typeface="+mj-ea"/>
                <a:ea typeface="+mj-ea"/>
              </a:rPr>
              <a:t>,p</a:t>
            </a:r>
            <a:r>
              <a:rPr lang="en-US" altLang="zh-CN" sz="1600" b="1" baseline="-25000" dirty="0">
                <a:latin typeface="+mj-ea"/>
                <a:ea typeface="+mj-ea"/>
              </a:rPr>
              <a:t>0</a:t>
            </a:r>
            <a:r>
              <a:rPr lang="en-US" altLang="zh-CN" sz="1600" b="1" dirty="0">
                <a:latin typeface="+mj-ea"/>
                <a:ea typeface="+mj-ea"/>
              </a:rPr>
              <a:t>),</a:t>
            </a:r>
            <a:r>
              <a:rPr lang="en-US" altLang="zh-CN" sz="1600" b="1" dirty="0">
                <a:latin typeface="+mj-ea"/>
              </a:rPr>
              <a:t> (q</a:t>
            </a:r>
            <a:r>
              <a:rPr lang="en-US" altLang="zh-CN" sz="1600" b="1" baseline="-25000" dirty="0">
                <a:latin typeface="+mj-ea"/>
              </a:rPr>
              <a:t>1</a:t>
            </a:r>
            <a:r>
              <a:rPr lang="en-US" altLang="zh-CN" sz="1600" b="1" dirty="0">
                <a:latin typeface="+mj-ea"/>
              </a:rPr>
              <a:t>,p</a:t>
            </a:r>
            <a:r>
              <a:rPr lang="en-US" altLang="zh-CN" sz="1600" b="1" baseline="-25000" dirty="0">
                <a:latin typeface="+mj-ea"/>
              </a:rPr>
              <a:t>1</a:t>
            </a:r>
            <a:r>
              <a:rPr lang="en-US" altLang="zh-CN" sz="1600" b="1" dirty="0">
                <a:latin typeface="+mj-ea"/>
              </a:rPr>
              <a:t>),</a:t>
            </a:r>
          </a:p>
          <a:p>
            <a:pPr>
              <a:defRPr/>
            </a:pPr>
            <a:r>
              <a:rPr lang="en-US" altLang="zh-CN" sz="1600" b="1" dirty="0">
                <a:latin typeface="+mj-ea"/>
              </a:rPr>
              <a:t>(q</a:t>
            </a:r>
            <a:r>
              <a:rPr lang="en-US" altLang="zh-CN" sz="1600" b="1" dirty="0">
                <a:cs typeface="Arial" panose="020B0604020202020204" pitchFamily="34" charset="0"/>
              </a:rPr>
              <a:t>’</a:t>
            </a:r>
            <a:r>
              <a:rPr lang="en-US" altLang="zh-CN" sz="1600" b="1" baseline="-25000" dirty="0">
                <a:latin typeface="+mj-ea"/>
              </a:rPr>
              <a:t>1</a:t>
            </a:r>
            <a:r>
              <a:rPr lang="en-US" altLang="zh-CN" sz="1600" b="1" dirty="0">
                <a:latin typeface="+mj-ea"/>
              </a:rPr>
              <a:t>,p</a:t>
            </a:r>
            <a:r>
              <a:rPr lang="en-US" altLang="zh-CN" sz="1600" b="1" baseline="-25000" dirty="0">
                <a:latin typeface="+mj-ea"/>
              </a:rPr>
              <a:t>1</a:t>
            </a:r>
            <a:r>
              <a:rPr lang="en-US" altLang="zh-CN" sz="1600" b="1" dirty="0">
                <a:latin typeface="+mj-ea"/>
              </a:rPr>
              <a:t>), (q</a:t>
            </a:r>
            <a:r>
              <a:rPr lang="en-US" altLang="zh-CN" sz="1600" b="1" baseline="-25000" dirty="0">
                <a:latin typeface="+mj-ea"/>
              </a:rPr>
              <a:t>2</a:t>
            </a:r>
            <a:r>
              <a:rPr lang="en-US" altLang="zh-CN" sz="1600" b="1" dirty="0">
                <a:latin typeface="+mj-ea"/>
              </a:rPr>
              <a:t>,p</a:t>
            </a:r>
            <a:r>
              <a:rPr lang="en-US" altLang="zh-CN" sz="1600" b="1" baseline="-25000" dirty="0">
                <a:latin typeface="+mj-ea"/>
              </a:rPr>
              <a:t>2</a:t>
            </a:r>
            <a:r>
              <a:rPr lang="en-US" altLang="zh-CN" sz="1600" b="1" dirty="0">
                <a:latin typeface="+mj-ea"/>
              </a:rPr>
              <a:t>), (q</a:t>
            </a:r>
            <a:r>
              <a:rPr lang="en-US" altLang="zh-CN" sz="1600" b="1" baseline="-25000" dirty="0">
                <a:latin typeface="+mj-ea"/>
              </a:rPr>
              <a:t>3</a:t>
            </a:r>
            <a:r>
              <a:rPr lang="en-US" altLang="zh-CN" sz="1600" b="1" dirty="0">
                <a:latin typeface="+mj-ea"/>
              </a:rPr>
              <a:t>,p</a:t>
            </a:r>
            <a:r>
              <a:rPr lang="en-US" altLang="zh-CN" sz="1600" b="1" baseline="-25000" dirty="0">
                <a:latin typeface="+mj-ea"/>
              </a:rPr>
              <a:t>3</a:t>
            </a:r>
            <a:r>
              <a:rPr lang="en-US" altLang="zh-CN" sz="1600" b="1" dirty="0">
                <a:latin typeface="+mj-ea"/>
              </a:rPr>
              <a:t>)</a:t>
            </a:r>
            <a:r>
              <a:rPr lang="en-US" altLang="zh-CN" sz="1600" b="1" dirty="0">
                <a:latin typeface="+mj-ea"/>
                <a:ea typeface="+mj-ea"/>
              </a:rPr>
              <a:t>}</a:t>
            </a:r>
          </a:p>
          <a:p>
            <a:pPr>
              <a:defRPr/>
            </a:pPr>
            <a:r>
              <a:rPr lang="zh-CN" altLang="en-US" sz="1600" b="1" dirty="0">
                <a:latin typeface="+mj-ea"/>
                <a:ea typeface="+mj-ea"/>
              </a:rPr>
              <a:t>，即</a:t>
            </a:r>
            <a:r>
              <a:rPr lang="en-US" altLang="zh-CN" sz="1600" b="1" dirty="0">
                <a:latin typeface="+mj-ea"/>
              </a:rPr>
              <a:t>p</a:t>
            </a:r>
            <a:r>
              <a:rPr lang="zh-CN" altLang="en-US" sz="1600" b="1" dirty="0">
                <a:latin typeface="+mj-ea"/>
              </a:rPr>
              <a:t>强</a:t>
            </a:r>
            <a:r>
              <a:rPr lang="zh-CN" altLang="en-US" sz="1600" b="1" dirty="0">
                <a:latin typeface="+mj-ea"/>
                <a:ea typeface="+mj-ea"/>
              </a:rPr>
              <a:t>模拟</a:t>
            </a:r>
            <a:r>
              <a:rPr lang="en-US" altLang="zh-CN" sz="1600" b="1" dirty="0">
                <a:latin typeface="+mj-ea"/>
              </a:rPr>
              <a:t>q</a:t>
            </a:r>
            <a:endParaRPr lang="en-US" altLang="zh-CN" sz="1600" b="1" dirty="0">
              <a:latin typeface="+mj-ea"/>
              <a:ea typeface="+mj-ea"/>
            </a:endParaRPr>
          </a:p>
          <a:p>
            <a:pPr>
              <a:defRPr/>
            </a:pPr>
            <a:endParaRPr lang="en-US" altLang="zh-CN" sz="1600" b="1" dirty="0">
              <a:latin typeface="+mj-ea"/>
              <a:ea typeface="+mj-ea"/>
            </a:endParaRPr>
          </a:p>
          <a:p>
            <a:pPr>
              <a:defRPr/>
            </a:pPr>
            <a:r>
              <a:rPr lang="zh-CN" altLang="en-US" sz="1600" b="1" dirty="0">
                <a:latin typeface="+mj-ea"/>
                <a:ea typeface="+mj-ea"/>
              </a:rPr>
              <a:t>但是，不存在包含二元组</a:t>
            </a:r>
            <a:endParaRPr lang="en-US" altLang="zh-CN" sz="1600" b="1" dirty="0">
              <a:latin typeface="+mj-ea"/>
              <a:ea typeface="+mj-ea"/>
            </a:endParaRPr>
          </a:p>
          <a:p>
            <a:pPr>
              <a:defRPr/>
            </a:pPr>
            <a:r>
              <a:rPr lang="en-US" altLang="zh-CN" sz="1600" b="1" dirty="0">
                <a:latin typeface="+mj-ea"/>
              </a:rPr>
              <a:t>(p</a:t>
            </a:r>
            <a:r>
              <a:rPr lang="en-US" altLang="zh-CN" sz="1600" b="1" baseline="-25000" dirty="0">
                <a:latin typeface="+mj-ea"/>
              </a:rPr>
              <a:t>1</a:t>
            </a:r>
            <a:r>
              <a:rPr lang="en-US" altLang="zh-CN" sz="1600" b="1" dirty="0">
                <a:latin typeface="+mj-ea"/>
              </a:rPr>
              <a:t>, q</a:t>
            </a:r>
            <a:r>
              <a:rPr lang="en-US" altLang="zh-CN" sz="1600" b="1" baseline="-25000" dirty="0">
                <a:latin typeface="+mj-ea"/>
              </a:rPr>
              <a:t>1</a:t>
            </a:r>
            <a:r>
              <a:rPr lang="en-US" altLang="zh-CN" sz="1600" b="1" dirty="0">
                <a:latin typeface="+mj-ea"/>
              </a:rPr>
              <a:t>)</a:t>
            </a:r>
            <a:r>
              <a:rPr lang="zh-CN" altLang="en-US" sz="1600" b="1" dirty="0">
                <a:latin typeface="+mj-ea"/>
              </a:rPr>
              <a:t>的</a:t>
            </a:r>
            <a:r>
              <a:rPr lang="en-US" altLang="zh-CN" sz="1600" b="1" dirty="0">
                <a:latin typeface="+mj-ea"/>
              </a:rPr>
              <a:t>S</a:t>
            </a:r>
            <a:r>
              <a:rPr lang="zh-CN" altLang="en-US" sz="1600" b="1" dirty="0">
                <a:latin typeface="+mj-ea"/>
              </a:rPr>
              <a:t>，即</a:t>
            </a:r>
            <a:r>
              <a:rPr lang="en-US" altLang="zh-CN" sz="1600" b="1" dirty="0">
                <a:latin typeface="+mj-ea"/>
              </a:rPr>
              <a:t>p</a:t>
            </a:r>
            <a:r>
              <a:rPr lang="en-US" altLang="zh-CN" sz="1600" b="1" baseline="-25000" dirty="0">
                <a:latin typeface="+mj-ea"/>
              </a:rPr>
              <a:t>1</a:t>
            </a:r>
            <a:r>
              <a:rPr lang="zh-CN" altLang="en-US" sz="1600" b="1" dirty="0">
                <a:latin typeface="+mj-ea"/>
              </a:rPr>
              <a:t>有一个</a:t>
            </a:r>
            <a:endParaRPr lang="en-US" altLang="zh-CN" sz="1600" b="1" dirty="0">
              <a:latin typeface="+mj-ea"/>
            </a:endParaRPr>
          </a:p>
          <a:p>
            <a:pPr>
              <a:defRPr/>
            </a:pPr>
            <a:r>
              <a:rPr lang="zh-CN" altLang="en-US" sz="1600" b="1" dirty="0">
                <a:latin typeface="+mj-ea"/>
              </a:rPr>
              <a:t>迁移无法被</a:t>
            </a:r>
            <a:r>
              <a:rPr lang="en-US" altLang="zh-CN" sz="1600" b="1" dirty="0">
                <a:latin typeface="+mj-ea"/>
              </a:rPr>
              <a:t>q</a:t>
            </a:r>
            <a:r>
              <a:rPr lang="en-US" altLang="zh-CN" sz="1600" b="1" baseline="-25000" dirty="0">
                <a:latin typeface="+mj-ea"/>
              </a:rPr>
              <a:t>1</a:t>
            </a:r>
            <a:r>
              <a:rPr lang="zh-CN" altLang="en-US" sz="1600" b="1" dirty="0">
                <a:latin typeface="+mj-ea"/>
              </a:rPr>
              <a:t>的迁移匹配，</a:t>
            </a:r>
            <a:endParaRPr lang="en-US" altLang="zh-CN" sz="1600" b="1" dirty="0">
              <a:latin typeface="+mj-ea"/>
            </a:endParaRPr>
          </a:p>
          <a:p>
            <a:pPr>
              <a:defRPr/>
            </a:pPr>
            <a:r>
              <a:rPr lang="zh-CN" altLang="en-US" sz="1600" b="1" dirty="0">
                <a:latin typeface="+mj-ea"/>
              </a:rPr>
              <a:t>即</a:t>
            </a:r>
            <a:r>
              <a:rPr lang="en-US" altLang="zh-CN" sz="1600" b="1" dirty="0">
                <a:latin typeface="+mj-ea"/>
              </a:rPr>
              <a:t>q</a:t>
            </a:r>
            <a:r>
              <a:rPr lang="zh-CN" altLang="en-US" sz="1600" b="1" dirty="0">
                <a:latin typeface="+mj-ea"/>
              </a:rPr>
              <a:t>不能强模拟</a:t>
            </a:r>
            <a:r>
              <a:rPr lang="en-US" altLang="zh-CN" sz="1600" b="1" dirty="0">
                <a:latin typeface="+mj-ea"/>
              </a:rPr>
              <a:t>p</a:t>
            </a:r>
            <a:endParaRPr lang="en-US" altLang="zh-CN" sz="1600" b="1" dirty="0">
              <a:latin typeface="+mj-ea"/>
              <a:ea typeface="+mj-ea"/>
            </a:endParaRPr>
          </a:p>
        </p:txBody>
      </p:sp>
    </p:spTree>
    <p:extLst>
      <p:ext uri="{BB962C8B-B14F-4D97-AF65-F5344CB8AC3E}">
        <p14:creationId xmlns:p14="http://schemas.microsoft.com/office/powerpoint/2010/main" val="2253069141"/>
      </p:ext>
    </p:extLst>
  </p:cSld>
  <p:clrMapOvr>
    <a:masterClrMapping/>
  </p:clrMapOvr>
  <p:transition spd="med">
    <p:randomBar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1.2</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endParaRPr lang="zh-CN" altLang="zh-CN" sz="1800" b="1" dirty="0">
              <a:solidFill>
                <a:srgbClr val="FF0000"/>
              </a:solidFill>
            </a:endParaRPr>
          </a:p>
          <a:p>
            <a:pPr>
              <a:defRPr/>
            </a:pPr>
            <a:r>
              <a:rPr lang="zh-CN" altLang="en-US" b="1" dirty="0"/>
              <a:t>自动机模型存在的问题：</a:t>
            </a:r>
            <a:endParaRPr lang="en-US" altLang="zh-CN" b="1" dirty="0"/>
          </a:p>
          <a:p>
            <a:pPr lvl="1">
              <a:defRPr/>
            </a:pPr>
            <a:r>
              <a:rPr lang="en-US" altLang="zh-CN" sz="1200" b="1" dirty="0">
                <a:solidFill>
                  <a:srgbClr val="FF0000"/>
                </a:solidFill>
              </a:rPr>
              <a:t>NFA ==</a:t>
            </a:r>
            <a:r>
              <a:rPr lang="en-US" altLang="zh-CN" sz="1200" b="1" dirty="0">
                <a:solidFill>
                  <a:srgbClr val="FF0000"/>
                </a:solidFill>
                <a:sym typeface="Wingdings" panose="05000000000000000000" pitchFamily="2" charset="2"/>
              </a:rPr>
              <a:t> DFA</a:t>
            </a:r>
            <a:r>
              <a:rPr lang="zh-CN" altLang="en-US" sz="1200" b="1" dirty="0">
                <a:solidFill>
                  <a:srgbClr val="FF0000"/>
                </a:solidFill>
                <a:sym typeface="Wingdings" panose="05000000000000000000" pitchFamily="2" charset="2"/>
              </a:rPr>
              <a:t>问题：一个确定性的机器等同于一个可靠性较差的非确定性的机器（不合理）</a:t>
            </a:r>
            <a:endParaRPr lang="en-US" altLang="zh-CN" sz="1200" b="1" dirty="0">
              <a:solidFill>
                <a:srgbClr val="FF0000"/>
              </a:solidFill>
            </a:endParaRPr>
          </a:p>
          <a:p>
            <a:pPr lvl="1">
              <a:defRPr/>
            </a:pPr>
            <a:r>
              <a:rPr lang="zh-CN" altLang="en-US" sz="1200" b="1" dirty="0"/>
              <a:t>不能较好地分析并发交互系统</a:t>
            </a:r>
            <a:endParaRPr lang="en-US" altLang="zh-CN" sz="1200" b="1" dirty="0"/>
          </a:p>
          <a:p>
            <a:pPr>
              <a:defRPr/>
            </a:pPr>
            <a:r>
              <a:rPr lang="zh-CN" altLang="en-US" b="1" u="sng" dirty="0">
                <a:solidFill>
                  <a:srgbClr val="FF0000"/>
                </a:solidFill>
                <a:effectLst>
                  <a:outerShdw blurRad="38100" dist="38100" dir="2700000" algn="tl">
                    <a:srgbClr val="000000">
                      <a:alpha val="43137"/>
                    </a:srgbClr>
                  </a:outerShdw>
                </a:effectLst>
              </a:rPr>
              <a:t>强互模拟</a:t>
            </a:r>
            <a:r>
              <a:rPr lang="zh-CN" altLang="en-US" b="1" dirty="0">
                <a:solidFill>
                  <a:srgbClr val="FF0000"/>
                </a:solidFill>
              </a:rPr>
              <a:t>举例：</a:t>
            </a:r>
            <a:endParaRPr lang="zh-CN" altLang="en-US"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sp>
        <p:nvSpPr>
          <p:cNvPr id="2" name="矩形 1">
            <a:extLst>
              <a:ext uri="{FF2B5EF4-FFF2-40B4-BE49-F238E27FC236}">
                <a16:creationId xmlns:a16="http://schemas.microsoft.com/office/drawing/2014/main" id="{51B06804-1924-471C-A3DC-ECAB4F558658}"/>
              </a:ext>
            </a:extLst>
          </p:cNvPr>
          <p:cNvSpPr/>
          <p:nvPr/>
        </p:nvSpPr>
        <p:spPr>
          <a:xfrm>
            <a:off x="1259632" y="4011910"/>
            <a:ext cx="6768752" cy="584775"/>
          </a:xfrm>
          <a:prstGeom prst="rect">
            <a:avLst/>
          </a:prstGeom>
        </p:spPr>
        <p:txBody>
          <a:bodyPr wrap="square">
            <a:spAutoFit/>
          </a:bodyPr>
          <a:lstStyle/>
          <a:p>
            <a:pPr>
              <a:defRPr/>
            </a:pPr>
            <a:r>
              <a:rPr lang="zh-CN" altLang="en-US" sz="1600" b="1" dirty="0">
                <a:latin typeface="+mj-ea"/>
                <a:ea typeface="+mj-ea"/>
              </a:rPr>
              <a:t>定义</a:t>
            </a:r>
            <a:r>
              <a:rPr lang="en-US" altLang="zh-CN" sz="1600" b="1" dirty="0">
                <a:latin typeface="+mj-ea"/>
                <a:ea typeface="+mj-ea"/>
              </a:rPr>
              <a:t>S</a:t>
            </a:r>
            <a:r>
              <a:rPr lang="zh-CN" altLang="en-US" sz="1600" b="1" dirty="0">
                <a:latin typeface="+mj-ea"/>
                <a:ea typeface="+mj-ea"/>
              </a:rPr>
              <a:t>如下：</a:t>
            </a:r>
            <a:endParaRPr lang="en-US" altLang="zh-CN" sz="1600" b="1" dirty="0">
              <a:latin typeface="+mj-ea"/>
              <a:ea typeface="+mj-ea"/>
            </a:endParaRPr>
          </a:p>
          <a:p>
            <a:pPr>
              <a:defRPr/>
            </a:pPr>
            <a:r>
              <a:rPr lang="en-US" altLang="zh-CN" sz="1600" b="1" dirty="0">
                <a:latin typeface="+mj-ea"/>
                <a:ea typeface="+mj-ea"/>
              </a:rPr>
              <a:t>S={(p</a:t>
            </a:r>
            <a:r>
              <a:rPr lang="en-US" altLang="zh-CN" sz="1600" b="1" baseline="-25000" dirty="0">
                <a:latin typeface="+mj-ea"/>
                <a:ea typeface="+mj-ea"/>
              </a:rPr>
              <a:t>0</a:t>
            </a:r>
            <a:r>
              <a:rPr lang="en-US" altLang="zh-CN" sz="1600" b="1" dirty="0">
                <a:latin typeface="+mj-ea"/>
                <a:ea typeface="+mj-ea"/>
              </a:rPr>
              <a:t>, q</a:t>
            </a:r>
            <a:r>
              <a:rPr lang="en-US" altLang="zh-CN" sz="1600" b="1" baseline="-25000" dirty="0">
                <a:latin typeface="+mj-ea"/>
                <a:ea typeface="+mj-ea"/>
              </a:rPr>
              <a:t>0</a:t>
            </a:r>
            <a:r>
              <a:rPr lang="en-US" altLang="zh-CN" sz="1600" b="1" dirty="0">
                <a:latin typeface="+mj-ea"/>
                <a:ea typeface="+mj-ea"/>
              </a:rPr>
              <a:t>),</a:t>
            </a:r>
            <a:r>
              <a:rPr lang="en-US" altLang="zh-CN" sz="1600" b="1" dirty="0">
                <a:latin typeface="+mj-ea"/>
              </a:rPr>
              <a:t> (p</a:t>
            </a:r>
            <a:r>
              <a:rPr lang="en-US" altLang="zh-CN" sz="1600" b="1" baseline="-25000" dirty="0">
                <a:latin typeface="+mj-ea"/>
              </a:rPr>
              <a:t>0</a:t>
            </a:r>
            <a:r>
              <a:rPr lang="en-US" altLang="zh-CN" sz="1600" b="1" dirty="0">
                <a:latin typeface="+mj-ea"/>
              </a:rPr>
              <a:t>,q</a:t>
            </a:r>
            <a:r>
              <a:rPr lang="en-US" altLang="zh-CN" sz="1600" b="1" baseline="-25000" dirty="0">
                <a:latin typeface="+mj-ea"/>
              </a:rPr>
              <a:t>2</a:t>
            </a:r>
            <a:r>
              <a:rPr lang="en-US" altLang="zh-CN" sz="1600" b="1" dirty="0">
                <a:latin typeface="+mj-ea"/>
              </a:rPr>
              <a:t>), (p</a:t>
            </a:r>
            <a:r>
              <a:rPr lang="en-US" altLang="zh-CN" sz="1600" b="1" baseline="-25000" dirty="0">
                <a:latin typeface="+mj-ea"/>
              </a:rPr>
              <a:t>1</a:t>
            </a:r>
            <a:r>
              <a:rPr lang="en-US" altLang="zh-CN" sz="1600" b="1" dirty="0">
                <a:latin typeface="+mj-ea"/>
              </a:rPr>
              <a:t>,q</a:t>
            </a:r>
            <a:r>
              <a:rPr lang="en-US" altLang="zh-CN" sz="1600" b="1" baseline="-25000" dirty="0">
                <a:latin typeface="+mj-ea"/>
              </a:rPr>
              <a:t>1</a:t>
            </a:r>
            <a:r>
              <a:rPr lang="en-US" altLang="zh-CN" sz="1600" b="1" dirty="0">
                <a:latin typeface="+mj-ea"/>
              </a:rPr>
              <a:t>), (p</a:t>
            </a:r>
            <a:r>
              <a:rPr lang="en-US" altLang="zh-CN" sz="1600" b="1" baseline="-25000" dirty="0">
                <a:latin typeface="+mj-ea"/>
              </a:rPr>
              <a:t>2</a:t>
            </a:r>
            <a:r>
              <a:rPr lang="en-US" altLang="zh-CN" sz="1600" b="1" dirty="0">
                <a:latin typeface="+mj-ea"/>
              </a:rPr>
              <a:t>,q</a:t>
            </a:r>
            <a:r>
              <a:rPr lang="en-US" altLang="zh-CN" sz="1600" b="1" baseline="-25000" dirty="0">
                <a:latin typeface="+mj-ea"/>
              </a:rPr>
              <a:t>1</a:t>
            </a:r>
            <a:r>
              <a:rPr lang="en-US" altLang="zh-CN" sz="1600" b="1" dirty="0">
                <a:latin typeface="+mj-ea"/>
              </a:rPr>
              <a:t>)</a:t>
            </a:r>
            <a:r>
              <a:rPr lang="en-US" altLang="zh-CN" sz="1600" b="1" dirty="0">
                <a:latin typeface="+mj-ea"/>
                <a:ea typeface="+mj-ea"/>
              </a:rPr>
              <a:t>}</a:t>
            </a:r>
            <a:r>
              <a:rPr lang="zh-CN" altLang="en-US" sz="1600" b="1" dirty="0">
                <a:latin typeface="+mj-ea"/>
                <a:ea typeface="+mj-ea"/>
              </a:rPr>
              <a:t>，</a:t>
            </a:r>
            <a:r>
              <a:rPr lang="en-US" altLang="zh-CN" sz="1600" b="1" dirty="0">
                <a:latin typeface="+mj-ea"/>
                <a:ea typeface="+mj-ea"/>
              </a:rPr>
              <a:t>S</a:t>
            </a:r>
            <a:r>
              <a:rPr lang="zh-CN" altLang="en-US" sz="1600" b="1" dirty="0">
                <a:latin typeface="+mj-ea"/>
                <a:ea typeface="+mj-ea"/>
              </a:rPr>
              <a:t>是一个强互模拟</a:t>
            </a:r>
            <a:endParaRPr lang="en-US" altLang="zh-CN" sz="1600" b="1" dirty="0">
              <a:latin typeface="+mj-ea"/>
              <a:ea typeface="+mj-ea"/>
            </a:endParaRPr>
          </a:p>
        </p:txBody>
      </p:sp>
      <p:pic>
        <p:nvPicPr>
          <p:cNvPr id="9" name="图片 8">
            <a:extLst>
              <a:ext uri="{FF2B5EF4-FFF2-40B4-BE49-F238E27FC236}">
                <a16:creationId xmlns:a16="http://schemas.microsoft.com/office/drawing/2014/main" id="{DDC0D56D-2D4E-428D-A1EF-774734DDF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759" y="414761"/>
            <a:ext cx="4176464" cy="1170716"/>
          </a:xfrm>
          <a:prstGeom prst="rect">
            <a:avLst/>
          </a:prstGeom>
        </p:spPr>
      </p:pic>
      <p:pic>
        <p:nvPicPr>
          <p:cNvPr id="10" name="图片 9">
            <a:extLst>
              <a:ext uri="{FF2B5EF4-FFF2-40B4-BE49-F238E27FC236}">
                <a16:creationId xmlns:a16="http://schemas.microsoft.com/office/drawing/2014/main" id="{C2A10093-4799-48A1-88DA-22A6CE651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2413815"/>
            <a:ext cx="5302743" cy="1572356"/>
          </a:xfrm>
          <a:prstGeom prst="rect">
            <a:avLst/>
          </a:prstGeom>
        </p:spPr>
      </p:pic>
    </p:spTree>
    <p:extLst>
      <p:ext uri="{BB962C8B-B14F-4D97-AF65-F5344CB8AC3E}">
        <p14:creationId xmlns:p14="http://schemas.microsoft.com/office/powerpoint/2010/main" val="309905803"/>
      </p:ext>
    </p:extLst>
  </p:cSld>
  <p:clrMapOvr>
    <a:masterClrMapping/>
  </p:clrMapOvr>
  <p:transition spd="med">
    <p:randomBar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1.3</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t>自动机模型存在的问题：</a:t>
            </a:r>
            <a:endParaRPr lang="en-US" altLang="zh-CN" b="1" dirty="0"/>
          </a:p>
          <a:p>
            <a:pPr lvl="1">
              <a:defRPr/>
            </a:pPr>
            <a:r>
              <a:rPr lang="en-US" altLang="zh-CN" sz="1200" b="1" dirty="0"/>
              <a:t>NFA ==</a:t>
            </a:r>
            <a:r>
              <a:rPr lang="en-US" altLang="zh-CN" sz="1200" b="1" dirty="0">
                <a:sym typeface="Wingdings" panose="05000000000000000000" pitchFamily="2" charset="2"/>
              </a:rPr>
              <a:t> DFA</a:t>
            </a:r>
            <a:r>
              <a:rPr lang="zh-CN" altLang="en-US" sz="1200" b="1" dirty="0">
                <a:sym typeface="Wingdings" panose="05000000000000000000" pitchFamily="2" charset="2"/>
              </a:rPr>
              <a:t>问题：一个确定性的机器等同于一个可靠性较差的非确定性的机器（不合理）</a:t>
            </a:r>
            <a:r>
              <a:rPr lang="en-US" altLang="zh-CN" sz="1200" b="1" dirty="0">
                <a:solidFill>
                  <a:srgbClr val="0033CC"/>
                </a:solidFill>
                <a:sym typeface="Wingdings" panose="05000000000000000000" pitchFamily="2" charset="2"/>
              </a:rPr>
              <a:t></a:t>
            </a:r>
            <a:r>
              <a:rPr lang="en-US" altLang="zh-CN" sz="1200" b="1" dirty="0">
                <a:sym typeface="Wingdings" panose="05000000000000000000" pitchFamily="2" charset="2"/>
              </a:rPr>
              <a:t> </a:t>
            </a:r>
            <a:r>
              <a:rPr lang="en-US" altLang="zh-CN" sz="1200" b="1" dirty="0">
                <a:solidFill>
                  <a:srgbClr val="FF0000"/>
                </a:solidFill>
                <a:sym typeface="Wingdings" panose="05000000000000000000" pitchFamily="2" charset="2"/>
              </a:rPr>
              <a:t>LTS</a:t>
            </a:r>
            <a:r>
              <a:rPr lang="zh-CN" altLang="en-US" sz="1200" b="1" dirty="0">
                <a:solidFill>
                  <a:srgbClr val="FF0000"/>
                </a:solidFill>
                <a:sym typeface="Wingdings" panose="05000000000000000000" pitchFamily="2" charset="2"/>
              </a:rPr>
              <a:t> </a:t>
            </a:r>
            <a:r>
              <a:rPr lang="en-US" altLang="zh-CN" sz="1200" b="1" dirty="0">
                <a:solidFill>
                  <a:srgbClr val="FF0000"/>
                </a:solidFill>
                <a:sym typeface="Wingdings" panose="05000000000000000000" pitchFamily="2" charset="2"/>
              </a:rPr>
              <a:t>+</a:t>
            </a:r>
            <a:r>
              <a:rPr lang="zh-CN" altLang="en-US" sz="1200" b="1" dirty="0">
                <a:solidFill>
                  <a:srgbClr val="FF0000"/>
                </a:solidFill>
                <a:sym typeface="Wingdings" panose="05000000000000000000" pitchFamily="2" charset="2"/>
              </a:rPr>
              <a:t> 强模拟</a:t>
            </a:r>
            <a:endParaRPr lang="en-US" altLang="zh-CN" sz="1200" b="1" dirty="0">
              <a:solidFill>
                <a:srgbClr val="FF0000"/>
              </a:solidFill>
            </a:endParaRPr>
          </a:p>
          <a:p>
            <a:pPr lvl="1">
              <a:defRPr/>
            </a:pPr>
            <a:r>
              <a:rPr lang="zh-CN" altLang="en-US" sz="1200" b="1" dirty="0">
                <a:solidFill>
                  <a:srgbClr val="FF0000"/>
                </a:solidFill>
              </a:rPr>
              <a:t>不能较好地分析并发交互系统（</a:t>
            </a:r>
            <a:r>
              <a:rPr lang="en-US" altLang="zh-CN" sz="1200" b="1" dirty="0">
                <a:solidFill>
                  <a:srgbClr val="FF0000"/>
                </a:solidFill>
                <a:sym typeface="Wingdings" panose="05000000000000000000" pitchFamily="2" charset="2"/>
              </a:rPr>
              <a:t>LTS</a:t>
            </a:r>
            <a:r>
              <a:rPr lang="zh-CN" altLang="en-US" sz="1200" b="1" dirty="0">
                <a:solidFill>
                  <a:srgbClr val="FF0000"/>
                </a:solidFill>
                <a:sym typeface="Wingdings" panose="05000000000000000000" pitchFamily="2" charset="2"/>
              </a:rPr>
              <a:t>）</a:t>
            </a:r>
            <a:r>
              <a:rPr lang="en-US" altLang="zh-CN" sz="1200" b="1" dirty="0">
                <a:solidFill>
                  <a:srgbClr val="FF0000"/>
                </a:solidFill>
                <a:sym typeface="Wingdings" panose="05000000000000000000" pitchFamily="2" charset="2"/>
              </a:rPr>
              <a:t> </a:t>
            </a:r>
            <a:r>
              <a:rPr lang="en-US" altLang="zh-CN" sz="1200" b="1" dirty="0">
                <a:solidFill>
                  <a:srgbClr val="0033CC"/>
                </a:solidFill>
                <a:sym typeface="Wingdings" panose="05000000000000000000" pitchFamily="2" charset="2"/>
              </a:rPr>
              <a:t> </a:t>
            </a:r>
            <a:r>
              <a:rPr lang="zh-CN" altLang="en-US" sz="1200" b="1" dirty="0">
                <a:solidFill>
                  <a:srgbClr val="FF0000"/>
                </a:solidFill>
                <a:sym typeface="Wingdings" panose="05000000000000000000" pitchFamily="2" charset="2"/>
              </a:rPr>
              <a:t>通信系统演算</a:t>
            </a:r>
            <a:r>
              <a:rPr lang="en-US" altLang="zh-CN" sz="1200" b="1" dirty="0">
                <a:solidFill>
                  <a:srgbClr val="FF0000"/>
                </a:solidFill>
                <a:sym typeface="Wingdings" panose="05000000000000000000" pitchFamily="2" charset="2"/>
              </a:rPr>
              <a:t>CCS </a:t>
            </a:r>
            <a:r>
              <a:rPr lang="en-US" altLang="zh-CN" sz="1200" b="1" dirty="0">
                <a:solidFill>
                  <a:srgbClr val="0033CC"/>
                </a:solidFill>
                <a:sym typeface="Wingdings" panose="05000000000000000000" pitchFamily="2" charset="2"/>
              </a:rPr>
              <a:t> </a:t>
            </a:r>
            <a:r>
              <a:rPr lang="el-GR" altLang="zh-CN" sz="1200" b="1" dirty="0">
                <a:solidFill>
                  <a:srgbClr val="FF0000"/>
                </a:solidFill>
                <a:sym typeface="Wingdings" panose="05000000000000000000" pitchFamily="2" charset="2"/>
              </a:rPr>
              <a:t>π</a:t>
            </a:r>
            <a:r>
              <a:rPr lang="zh-CN" altLang="en-US" sz="1200" b="1" dirty="0">
                <a:solidFill>
                  <a:srgbClr val="FF0000"/>
                </a:solidFill>
                <a:sym typeface="Wingdings" panose="05000000000000000000" pitchFamily="2" charset="2"/>
              </a:rPr>
              <a:t>演算 </a:t>
            </a:r>
            <a:r>
              <a:rPr lang="en-US" altLang="zh-CN" sz="1200" b="1" dirty="0">
                <a:solidFill>
                  <a:srgbClr val="0033CC"/>
                </a:solidFill>
                <a:sym typeface="Wingdings" panose="05000000000000000000" pitchFamily="2" charset="2"/>
              </a:rPr>
              <a:t> </a:t>
            </a:r>
            <a:r>
              <a:rPr lang="zh-CN" altLang="en-US" sz="1200" b="1" dirty="0">
                <a:solidFill>
                  <a:srgbClr val="FF0000"/>
                </a:solidFill>
                <a:sym typeface="Wingdings" panose="05000000000000000000" pitchFamily="2" charset="2"/>
              </a:rPr>
              <a:t>应用</a:t>
            </a:r>
            <a:r>
              <a:rPr lang="el-GR" altLang="zh-CN" sz="1200" b="1" dirty="0">
                <a:solidFill>
                  <a:srgbClr val="FF0000"/>
                </a:solidFill>
                <a:sym typeface="Wingdings" panose="05000000000000000000" pitchFamily="2" charset="2"/>
              </a:rPr>
              <a:t>π</a:t>
            </a:r>
            <a:r>
              <a:rPr lang="zh-CN" altLang="en-US" sz="1200" b="1" dirty="0">
                <a:solidFill>
                  <a:srgbClr val="FF0000"/>
                </a:solidFill>
                <a:sym typeface="Wingdings" panose="05000000000000000000" pitchFamily="2" charset="2"/>
              </a:rPr>
              <a:t>演算</a:t>
            </a:r>
            <a:endParaRPr lang="zh-CN" altLang="en-US" sz="1200" b="1" dirty="0">
              <a:solidFill>
                <a:srgbClr val="FF0000"/>
              </a:solidFill>
            </a:endParaRPr>
          </a:p>
          <a:p>
            <a:pPr>
              <a:defRPr/>
            </a:pPr>
            <a:r>
              <a:rPr lang="zh-CN" altLang="en-US" b="1" dirty="0">
                <a:solidFill>
                  <a:srgbClr val="FF0000"/>
                </a:solidFill>
              </a:rPr>
              <a:t>通信系统演算</a:t>
            </a:r>
            <a:r>
              <a:rPr lang="en-US" altLang="zh-CN" b="1" dirty="0">
                <a:solidFill>
                  <a:srgbClr val="FF0000"/>
                </a:solidFill>
              </a:rPr>
              <a:t>CCS</a:t>
            </a:r>
            <a:r>
              <a:rPr lang="zh-CN" altLang="en-US" b="1" dirty="0"/>
              <a:t>（</a:t>
            </a:r>
            <a:r>
              <a:rPr lang="en-US" altLang="zh-CN" b="1" dirty="0"/>
              <a:t>Robin Milner</a:t>
            </a:r>
            <a:r>
              <a:rPr lang="zh-CN" altLang="en-US" b="1" dirty="0"/>
              <a:t>）</a:t>
            </a:r>
            <a:r>
              <a:rPr lang="zh-CN" altLang="en-US" b="1" dirty="0">
                <a:solidFill>
                  <a:srgbClr val="FF0000"/>
                </a:solidFill>
              </a:rPr>
              <a:t>：</a:t>
            </a:r>
            <a:r>
              <a:rPr lang="zh-CN" altLang="en-US" b="1" dirty="0"/>
              <a:t>给定一个动作集合</a:t>
            </a:r>
            <a:r>
              <a:rPr lang="en-US" altLang="zh-CN" b="1" dirty="0"/>
              <a:t>Action</a:t>
            </a:r>
            <a:r>
              <a:rPr lang="zh-CN" altLang="en-US" b="1" dirty="0"/>
              <a:t>，</a:t>
            </a:r>
            <a:r>
              <a:rPr lang="en-US" altLang="zh-CN" b="1" dirty="0"/>
              <a:t>CCS</a:t>
            </a:r>
            <a:r>
              <a:rPr lang="zh-CN" altLang="en-US" b="1" dirty="0"/>
              <a:t>中的进程可以写以下</a:t>
            </a:r>
            <a:r>
              <a:rPr lang="en-US" altLang="zh-CN" b="1" dirty="0"/>
              <a:t>BNF</a:t>
            </a:r>
            <a:r>
              <a:rPr lang="zh-CN" altLang="en-US" b="1" dirty="0"/>
              <a:t>的形式</a:t>
            </a:r>
            <a:endParaRPr lang="en-US" altLang="zh-CN" b="1" dirty="0">
              <a:solidFill>
                <a:srgbClr val="FF0000"/>
              </a:solidFill>
            </a:endParaRPr>
          </a:p>
          <a:p>
            <a:pPr>
              <a:defRPr/>
            </a:pPr>
            <a:endParaRPr lang="en-US" altLang="zh-CN" b="1" dirty="0">
              <a:solidFill>
                <a:srgbClr val="FF0000"/>
              </a:solidFill>
              <a:sym typeface="Wingdings" panose="05000000000000000000" pitchFamily="2" charset="2"/>
            </a:endParaRPr>
          </a:p>
          <a:p>
            <a:pPr>
              <a:defRPr/>
            </a:pPr>
            <a:endParaRPr lang="en-US" altLang="zh-CN" b="1" dirty="0">
              <a:solidFill>
                <a:srgbClr val="FF0000"/>
              </a:solidFill>
              <a:sym typeface="Wingdings" panose="05000000000000000000" pitchFamily="2" charset="2"/>
            </a:endParaRPr>
          </a:p>
          <a:p>
            <a:pPr>
              <a:defRPr/>
            </a:pPr>
            <a:r>
              <a:rPr lang="en-US" altLang="zh-CN" b="1" dirty="0">
                <a:solidFill>
                  <a:srgbClr val="FF0000"/>
                </a:solidFill>
                <a:sym typeface="Wingdings" panose="05000000000000000000" pitchFamily="2" charset="2"/>
              </a:rPr>
              <a:t>CCS</a:t>
            </a:r>
            <a:r>
              <a:rPr lang="en-US" altLang="zh-CN" b="1" dirty="0">
                <a:solidFill>
                  <a:srgbClr val="0033CC"/>
                </a:solidFill>
                <a:sym typeface="Wingdings" panose="05000000000000000000" pitchFamily="2" charset="2"/>
              </a:rPr>
              <a:t>  </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 </a:t>
            </a:r>
            <a:r>
              <a:rPr lang="en-US" altLang="zh-CN" b="1" dirty="0">
                <a:solidFill>
                  <a:srgbClr val="0033CC"/>
                </a:solidFill>
                <a:sym typeface="Wingdings" panose="05000000000000000000" pitchFamily="2" charset="2"/>
              </a:rPr>
              <a:t> </a:t>
            </a: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effectLst>
                  <a:outerShdw blurRad="38100" dist="38100" dir="2700000" algn="tl">
                    <a:srgbClr val="000000">
                      <a:alpha val="43137"/>
                    </a:srgbClr>
                  </a:outerShdw>
                </a:effectLst>
                <a:sym typeface="Wingdings" panose="05000000000000000000" pitchFamily="2" charset="2"/>
              </a:rPr>
              <a:t>将系统内的</a:t>
            </a:r>
            <a:r>
              <a:rPr lang="zh-CN" altLang="en-US" b="1" u="sng" dirty="0">
                <a:solidFill>
                  <a:srgbClr val="0033CC"/>
                </a:solidFill>
                <a:effectLst>
                  <a:outerShdw blurRad="38100" dist="38100" dir="2700000" algn="tl">
                    <a:srgbClr val="000000">
                      <a:alpha val="43137"/>
                    </a:srgbClr>
                  </a:outerShdw>
                </a:effectLst>
                <a:sym typeface="Wingdings" panose="05000000000000000000" pitchFamily="2" charset="2"/>
              </a:rPr>
              <a:t>实体</a:t>
            </a:r>
            <a:r>
              <a:rPr lang="zh-CN" altLang="en-US" b="1" dirty="0">
                <a:effectLst>
                  <a:outerShdw blurRad="38100" dist="38100" dir="2700000" algn="tl">
                    <a:srgbClr val="000000">
                      <a:alpha val="43137"/>
                    </a:srgbClr>
                  </a:outerShdw>
                </a:effectLst>
                <a:sym typeface="Wingdings" panose="05000000000000000000" pitchFamily="2" charset="2"/>
              </a:rPr>
              <a:t>抽象成</a:t>
            </a:r>
            <a:r>
              <a:rPr lang="zh-CN" altLang="en-US" b="1" u="sng" dirty="0">
                <a:solidFill>
                  <a:srgbClr val="0033CC"/>
                </a:solidFill>
                <a:effectLst>
                  <a:outerShdw blurRad="38100" dist="38100" dir="2700000" algn="tl">
                    <a:srgbClr val="000000">
                      <a:alpha val="43137"/>
                    </a:srgbClr>
                  </a:outerShdw>
                </a:effectLst>
                <a:sym typeface="Wingdings" panose="05000000000000000000" pitchFamily="2" charset="2"/>
              </a:rPr>
              <a:t>进程</a:t>
            </a:r>
            <a:r>
              <a:rPr lang="zh-CN" altLang="en-US" b="1" dirty="0">
                <a:effectLst>
                  <a:outerShdw blurRad="38100" dist="38100" dir="2700000" algn="tl">
                    <a:srgbClr val="000000">
                      <a:alpha val="43137"/>
                    </a:srgbClr>
                  </a:outerShdw>
                </a:effectLst>
                <a:sym typeface="Wingdings" panose="05000000000000000000" pitchFamily="2" charset="2"/>
              </a:rPr>
              <a:t>，将</a:t>
            </a:r>
            <a:r>
              <a:rPr lang="zh-CN" altLang="en-US" b="1" u="sng" dirty="0">
                <a:solidFill>
                  <a:srgbClr val="0033CC"/>
                </a:solidFill>
                <a:effectLst>
                  <a:outerShdw blurRad="38100" dist="38100" dir="2700000" algn="tl">
                    <a:srgbClr val="000000">
                      <a:alpha val="43137"/>
                    </a:srgbClr>
                  </a:outerShdw>
                </a:effectLst>
                <a:sym typeface="Wingdings" panose="05000000000000000000" pitchFamily="2" charset="2"/>
              </a:rPr>
              <a:t>系统的执行</a:t>
            </a:r>
            <a:r>
              <a:rPr lang="zh-CN" altLang="en-US" b="1" dirty="0">
                <a:effectLst>
                  <a:outerShdw blurRad="38100" dist="38100" dir="2700000" algn="tl">
                    <a:srgbClr val="000000">
                      <a:alpha val="43137"/>
                    </a:srgbClr>
                  </a:outerShdw>
                </a:effectLst>
                <a:sym typeface="Wingdings" panose="05000000000000000000" pitchFamily="2" charset="2"/>
              </a:rPr>
              <a:t>抽象为</a:t>
            </a:r>
            <a:r>
              <a:rPr lang="zh-CN" altLang="en-US" b="1" u="sng" dirty="0">
                <a:solidFill>
                  <a:srgbClr val="0033CC"/>
                </a:solidFill>
                <a:effectLst>
                  <a:outerShdw blurRad="38100" dist="38100" dir="2700000" algn="tl">
                    <a:srgbClr val="000000">
                      <a:alpha val="43137"/>
                    </a:srgbClr>
                  </a:outerShdw>
                </a:effectLst>
                <a:sym typeface="Wingdings" panose="05000000000000000000" pitchFamily="2" charset="2"/>
              </a:rPr>
              <a:t>进程的并发执行</a:t>
            </a:r>
            <a:r>
              <a:rPr lang="zh-CN" altLang="en-US" b="1" dirty="0">
                <a:effectLst>
                  <a:outerShdw blurRad="38100" dist="38100" dir="2700000" algn="tl">
                    <a:srgbClr val="000000">
                      <a:alpha val="43137"/>
                    </a:srgbClr>
                  </a:outerShdw>
                </a:effectLst>
                <a:sym typeface="Wingdings" panose="05000000000000000000" pitchFamily="2" charset="2"/>
              </a:rPr>
              <a:t>，进程之间可以</a:t>
            </a:r>
            <a:r>
              <a:rPr lang="zh-CN" altLang="en-US" b="1" u="sng" dirty="0">
                <a:solidFill>
                  <a:srgbClr val="0033CC"/>
                </a:solidFill>
                <a:effectLst>
                  <a:outerShdw blurRad="38100" dist="38100" dir="2700000" algn="tl">
                    <a:srgbClr val="000000">
                      <a:alpha val="43137"/>
                    </a:srgbClr>
                  </a:outerShdw>
                </a:effectLst>
                <a:sym typeface="Wingdings" panose="05000000000000000000" pitchFamily="2" charset="2"/>
              </a:rPr>
              <a:t>通过通道</a:t>
            </a:r>
            <a:r>
              <a:rPr lang="zh-CN" altLang="en-US" b="1" dirty="0">
                <a:effectLst>
                  <a:outerShdw blurRad="38100" dist="38100" dir="2700000" algn="tl">
                    <a:srgbClr val="000000">
                      <a:alpha val="43137"/>
                    </a:srgbClr>
                  </a:outerShdw>
                </a:effectLst>
                <a:sym typeface="Wingdings" panose="05000000000000000000" pitchFamily="2" charset="2"/>
              </a:rPr>
              <a:t>相互</a:t>
            </a:r>
            <a:r>
              <a:rPr lang="zh-CN" altLang="en-US" b="1" u="sng" dirty="0">
                <a:solidFill>
                  <a:srgbClr val="0033CC"/>
                </a:solidFill>
                <a:effectLst>
                  <a:outerShdw blurRad="38100" dist="38100" dir="2700000" algn="tl">
                    <a:srgbClr val="000000">
                      <a:alpha val="43137"/>
                    </a:srgbClr>
                  </a:outerShdw>
                </a:effectLst>
                <a:sym typeface="Wingdings" panose="05000000000000000000" pitchFamily="2" charset="2"/>
              </a:rPr>
              <a:t>传递信息</a:t>
            </a:r>
            <a:r>
              <a:rPr lang="zh-CN" altLang="en-US" b="1" dirty="0">
                <a:effectLst>
                  <a:outerShdw blurRad="38100" dist="38100" dir="2700000" algn="tl">
                    <a:srgbClr val="000000">
                      <a:alpha val="43137"/>
                    </a:srgbClr>
                  </a:outerShdw>
                </a:effectLst>
                <a:sym typeface="Wingdings" panose="05000000000000000000" pitchFamily="2" charset="2"/>
              </a:rPr>
              <a:t>，机密性、完整性和可用性等基础安全性质</a:t>
            </a:r>
            <a:r>
              <a:rPr lang="zh-CN" altLang="en-US" b="1" dirty="0">
                <a:solidFill>
                  <a:schemeClr val="bg1"/>
                </a:solidFill>
                <a:effectLst>
                  <a:outerShdw blurRad="38100" dist="38100" dir="2700000" algn="tl">
                    <a:srgbClr val="000000">
                      <a:alpha val="43137"/>
                    </a:srgbClr>
                  </a:outerShdw>
                </a:effectLst>
                <a:sym typeface="Wingdings" panose="05000000000000000000" pitchFamily="2" charset="2"/>
              </a:rPr>
              <a:t>通过可达性进行分析，强机密性、匿名性和不可链接性等通过进程的观察等价性质进行分析。</a:t>
            </a:r>
            <a:endParaRPr lang="zh-CN" altLang="en-US" b="1" dirty="0">
              <a:solidFill>
                <a:schemeClr val="bg1"/>
              </a:solidFill>
              <a:effectLst>
                <a:outerShdw blurRad="38100" dist="38100" dir="2700000" algn="tl">
                  <a:srgbClr val="000000">
                    <a:alpha val="43137"/>
                  </a:srgbClr>
                </a:outerShdw>
              </a:effectLst>
            </a:endParaRP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5" name="图片 4">
            <a:extLst>
              <a:ext uri="{FF2B5EF4-FFF2-40B4-BE49-F238E27FC236}">
                <a16:creationId xmlns:a16="http://schemas.microsoft.com/office/drawing/2014/main" id="{9D39CC94-9684-451E-9F0C-DC443867C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229093"/>
            <a:ext cx="5328592" cy="422777"/>
          </a:xfrm>
          <a:prstGeom prst="rect">
            <a:avLst/>
          </a:prstGeom>
        </p:spPr>
      </p:pic>
    </p:spTree>
    <p:extLst>
      <p:ext uri="{BB962C8B-B14F-4D97-AF65-F5344CB8AC3E}">
        <p14:creationId xmlns:p14="http://schemas.microsoft.com/office/powerpoint/2010/main" val="1399015056"/>
      </p:ext>
    </p:extLst>
  </p:cSld>
  <p:clrMapOvr>
    <a:masterClrMapping/>
  </p:clrMapOvr>
  <p:transition spd="med">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1.3</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solidFill>
                  <a:srgbClr val="FF0000"/>
                </a:solidFill>
              </a:rPr>
              <a:t>：</a:t>
            </a:r>
            <a:endParaRPr lang="en-US" altLang="zh-CN" b="1" dirty="0">
              <a:solidFill>
                <a:srgbClr val="FF0000"/>
              </a:solidFill>
            </a:endParaRPr>
          </a:p>
          <a:p>
            <a:pPr lvl="1">
              <a:defRPr/>
            </a:pPr>
            <a:r>
              <a:rPr lang="zh-CN" altLang="en-US" b="1" dirty="0">
                <a:solidFill>
                  <a:srgbClr val="FF0000"/>
                </a:solidFill>
              </a:rPr>
              <a:t>进程语法</a:t>
            </a:r>
            <a:r>
              <a:rPr lang="zh-CN" altLang="en-US" b="1" dirty="0"/>
              <a:t>：</a:t>
            </a:r>
            <a:endParaRPr lang="en-US" altLang="zh-CN" b="1" dirty="0">
              <a:solidFill>
                <a:srgbClr val="FF0000"/>
              </a:solidFill>
            </a:endParaRPr>
          </a:p>
          <a:p>
            <a:pPr>
              <a:defRPr/>
            </a:pPr>
            <a:endParaRPr lang="zh-CN" altLang="en-US"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graphicFrame>
        <p:nvGraphicFramePr>
          <p:cNvPr id="13" name="对象 12">
            <a:extLst>
              <a:ext uri="{FF2B5EF4-FFF2-40B4-BE49-F238E27FC236}">
                <a16:creationId xmlns:a16="http://schemas.microsoft.com/office/drawing/2014/main" id="{327867F0-6413-419B-B7BD-056289367067}"/>
              </a:ext>
            </a:extLst>
          </p:cNvPr>
          <p:cNvGraphicFramePr>
            <a:graphicFrameLocks noChangeAspect="1"/>
          </p:cNvGraphicFramePr>
          <p:nvPr>
            <p:extLst>
              <p:ext uri="{D42A27DB-BD31-4B8C-83A1-F6EECF244321}">
                <p14:modId xmlns:p14="http://schemas.microsoft.com/office/powerpoint/2010/main" val="4189273786"/>
              </p:ext>
            </p:extLst>
          </p:nvPr>
        </p:nvGraphicFramePr>
        <p:xfrm>
          <a:off x="3383359" y="79903"/>
          <a:ext cx="5760640" cy="4983693"/>
        </p:xfrm>
        <a:graphic>
          <a:graphicData uri="http://schemas.openxmlformats.org/presentationml/2006/ole">
            <mc:AlternateContent xmlns:mc="http://schemas.openxmlformats.org/markup-compatibility/2006">
              <mc:Choice xmlns:v="urn:schemas-microsoft-com:vml" Requires="v">
                <p:oleObj name="Equation" r:id="rId2" imgW="3098800" imgH="2400300" progId="Equation.DSMT4">
                  <p:embed/>
                </p:oleObj>
              </mc:Choice>
              <mc:Fallback>
                <p:oleObj name="Equation" r:id="rId2" imgW="3098800" imgH="2400300" progId="Equation.DSMT4">
                  <p:embed/>
                  <p:pic>
                    <p:nvPicPr>
                      <p:cNvPr id="13" name="对象 12">
                        <a:extLst>
                          <a:ext uri="{FF2B5EF4-FFF2-40B4-BE49-F238E27FC236}">
                            <a16:creationId xmlns:a16="http://schemas.microsoft.com/office/drawing/2014/main" id="{327867F0-6413-419B-B7BD-056289367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359" y="79903"/>
                        <a:ext cx="5760640" cy="4983693"/>
                      </a:xfrm>
                      <a:prstGeom prst="rect">
                        <a:avLst/>
                      </a:prstGeom>
                      <a:solidFill>
                        <a:srgbClr val="F9F9F9"/>
                      </a:solidFill>
                    </p:spPr>
                  </p:pic>
                </p:oleObj>
              </mc:Fallback>
            </mc:AlternateContent>
          </a:graphicData>
        </a:graphic>
      </p:graphicFrame>
      <p:cxnSp>
        <p:nvCxnSpPr>
          <p:cNvPr id="4" name="直接连接符 3">
            <a:extLst>
              <a:ext uri="{FF2B5EF4-FFF2-40B4-BE49-F238E27FC236}">
                <a16:creationId xmlns:a16="http://schemas.microsoft.com/office/drawing/2014/main" id="{9F874511-2F1E-4AF1-AD2E-D5DC77B67C81}"/>
              </a:ext>
            </a:extLst>
          </p:cNvPr>
          <p:cNvCxnSpPr/>
          <p:nvPr/>
        </p:nvCxnSpPr>
        <p:spPr bwMode="auto">
          <a:xfrm>
            <a:off x="7935436" y="1491630"/>
            <a:ext cx="1152128"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直接连接符 6">
            <a:extLst>
              <a:ext uri="{FF2B5EF4-FFF2-40B4-BE49-F238E27FC236}">
                <a16:creationId xmlns:a16="http://schemas.microsoft.com/office/drawing/2014/main" id="{4C5B0295-222A-4BFC-AE44-1C586AC6F69F}"/>
              </a:ext>
            </a:extLst>
          </p:cNvPr>
          <p:cNvCxnSpPr/>
          <p:nvPr/>
        </p:nvCxnSpPr>
        <p:spPr bwMode="auto">
          <a:xfrm>
            <a:off x="7928456" y="4290754"/>
            <a:ext cx="1152128"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738909433"/>
      </p:ext>
    </p:extLst>
  </p:cSld>
  <p:clrMapOvr>
    <a:masterClrMapping/>
  </p:clrMapOvr>
  <p:transition spd="med">
    <p:randomBar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5" y="1000114"/>
            <a:ext cx="8715375" cy="3947889"/>
          </a:xfrm>
        </p:spPr>
        <p:txBody>
          <a:bodyPr/>
          <a:lstStyle/>
          <a:p>
            <a:pPr marL="0" indent="0">
              <a:buNone/>
              <a:defRPr/>
            </a:pPr>
            <a:r>
              <a:rPr lang="en-US" altLang="zh-CN" sz="1800" b="1" dirty="0">
                <a:solidFill>
                  <a:srgbClr val="FF0000"/>
                </a:solidFill>
              </a:rPr>
              <a:t>1.3</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solidFill>
                  <a:srgbClr val="FF0000"/>
                </a:solidFill>
              </a:rPr>
              <a:t>：</a:t>
            </a:r>
            <a:endParaRPr lang="en-US" altLang="zh-CN" b="1" dirty="0">
              <a:solidFill>
                <a:srgbClr val="FF0000"/>
              </a:solidFill>
            </a:endParaRPr>
          </a:p>
          <a:p>
            <a:pPr lvl="1">
              <a:defRPr/>
            </a:pPr>
            <a:r>
              <a:rPr lang="zh-CN" altLang="en-US" b="1" dirty="0"/>
              <a:t>进程语法</a:t>
            </a:r>
            <a:endParaRPr lang="en-US" altLang="zh-CN" b="1" dirty="0"/>
          </a:p>
          <a:p>
            <a:pPr lvl="1">
              <a:defRPr/>
            </a:pPr>
            <a:r>
              <a:rPr lang="zh-CN" altLang="en-US" b="1" dirty="0">
                <a:solidFill>
                  <a:srgbClr val="FF0000"/>
                </a:solidFill>
              </a:rPr>
              <a:t>构造与析构算子</a:t>
            </a:r>
            <a:r>
              <a:rPr lang="zh-CN" altLang="en-US" b="1" dirty="0"/>
              <a:t>：</a:t>
            </a:r>
            <a:endParaRPr lang="en-US" altLang="zh-CN" b="1" dirty="0"/>
          </a:p>
          <a:p>
            <a:pPr marL="457200" lvl="1" indent="0">
              <a:buNone/>
              <a:defRPr/>
            </a:pPr>
            <a:r>
              <a:rPr lang="en-US" altLang="zh-CN" b="1" dirty="0"/>
              <a:t>	</a:t>
            </a:r>
            <a:r>
              <a:rPr lang="zh-CN" altLang="en-US" b="1" dirty="0"/>
              <a:t>用于表示密码原语</a:t>
            </a:r>
            <a:endParaRPr lang="en-US" altLang="zh-CN"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graphicFrame>
        <p:nvGraphicFramePr>
          <p:cNvPr id="5" name="对象 4">
            <a:extLst>
              <a:ext uri="{FF2B5EF4-FFF2-40B4-BE49-F238E27FC236}">
                <a16:creationId xmlns:a16="http://schemas.microsoft.com/office/drawing/2014/main" id="{94EE1FB0-6CF0-4F9D-BF2F-671E8DC1C658}"/>
              </a:ext>
            </a:extLst>
          </p:cNvPr>
          <p:cNvGraphicFramePr>
            <a:graphicFrameLocks noChangeAspect="1"/>
          </p:cNvGraphicFramePr>
          <p:nvPr>
            <p:extLst>
              <p:ext uri="{D42A27DB-BD31-4B8C-83A1-F6EECF244321}">
                <p14:modId xmlns:p14="http://schemas.microsoft.com/office/powerpoint/2010/main" val="1517030949"/>
              </p:ext>
            </p:extLst>
          </p:nvPr>
        </p:nvGraphicFramePr>
        <p:xfrm>
          <a:off x="3500430" y="1559167"/>
          <a:ext cx="5391165" cy="2812783"/>
        </p:xfrm>
        <a:graphic>
          <a:graphicData uri="http://schemas.openxmlformats.org/presentationml/2006/ole">
            <mc:AlternateContent xmlns:mc="http://schemas.openxmlformats.org/markup-compatibility/2006">
              <mc:Choice xmlns:v="urn:schemas-microsoft-com:vml" Requires="v">
                <p:oleObj name="Equation" r:id="rId2" imgW="2997200" imgH="1371600" progId="Equation.DSMT4">
                  <p:embed/>
                </p:oleObj>
              </mc:Choice>
              <mc:Fallback>
                <p:oleObj name="Equation" r:id="rId2" imgW="2997200" imgH="13716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0" y="1559167"/>
                        <a:ext cx="5391165" cy="2812783"/>
                      </a:xfrm>
                      <a:prstGeom prst="rect">
                        <a:avLst/>
                      </a:prstGeom>
                      <a:solidFill>
                        <a:srgbClr val="FAFAFA"/>
                      </a:solidFill>
                    </p:spPr>
                  </p:pic>
                </p:oleObj>
              </mc:Fallback>
            </mc:AlternateContent>
          </a:graphicData>
        </a:graphic>
      </p:graphicFrame>
    </p:spTree>
    <p:extLst>
      <p:ext uri="{BB962C8B-B14F-4D97-AF65-F5344CB8AC3E}">
        <p14:creationId xmlns:p14="http://schemas.microsoft.com/office/powerpoint/2010/main" val="2203514583"/>
      </p:ext>
    </p:extLst>
  </p:cSld>
  <p:clrMapOvr>
    <a:masterClrMapping/>
  </p:clrMapOvr>
  <p:transition spd="med">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1.3</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solidFill>
                  <a:srgbClr val="FF0000"/>
                </a:solidFill>
              </a:rPr>
              <a:t>：</a:t>
            </a:r>
            <a:endParaRPr lang="en-US" altLang="zh-CN" b="1" dirty="0">
              <a:solidFill>
                <a:srgbClr val="FF0000"/>
              </a:solidFill>
            </a:endParaRPr>
          </a:p>
          <a:p>
            <a:pPr lvl="1">
              <a:defRPr/>
            </a:pPr>
            <a:r>
              <a:rPr lang="zh-CN" altLang="en-US" b="1" dirty="0"/>
              <a:t>进程语法</a:t>
            </a:r>
            <a:endParaRPr lang="en-US" altLang="zh-CN" b="1" dirty="0"/>
          </a:p>
          <a:p>
            <a:pPr lvl="1">
              <a:defRPr/>
            </a:pPr>
            <a:r>
              <a:rPr lang="zh-CN" altLang="en-US" b="1" dirty="0"/>
              <a:t>构造与析构算子</a:t>
            </a:r>
            <a:endParaRPr lang="en-US" altLang="zh-CN" b="1" dirty="0"/>
          </a:p>
          <a:p>
            <a:pPr lvl="1">
              <a:defRPr/>
            </a:pPr>
            <a:r>
              <a:rPr lang="zh-CN" altLang="en-US" b="1" dirty="0">
                <a:solidFill>
                  <a:srgbClr val="FF0000"/>
                </a:solidFill>
              </a:rPr>
              <a:t>结构等价</a:t>
            </a:r>
            <a:r>
              <a:rPr lang="zh-CN" altLang="en-US" b="1" dirty="0"/>
              <a:t>：进程上最小</a:t>
            </a:r>
            <a:endParaRPr lang="en-US" altLang="zh-CN" b="1" dirty="0"/>
          </a:p>
          <a:p>
            <a:pPr marL="457200" lvl="1" indent="0">
              <a:buNone/>
              <a:defRPr/>
            </a:pPr>
            <a:r>
              <a:rPr lang="en-US" altLang="zh-CN" b="1" dirty="0"/>
              <a:t>     </a:t>
            </a:r>
            <a:r>
              <a:rPr lang="zh-CN" altLang="en-US" b="1" dirty="0"/>
              <a:t>的等价关系</a:t>
            </a:r>
            <a:endParaRPr lang="en-US" altLang="zh-CN" b="1" dirty="0"/>
          </a:p>
          <a:p>
            <a:pPr marL="457200" lvl="1" indent="0">
              <a:buNone/>
              <a:defRPr/>
            </a:pPr>
            <a:r>
              <a:rPr lang="en-US" altLang="zh-CN" b="1" dirty="0"/>
              <a:t>     </a:t>
            </a:r>
            <a:r>
              <a:rPr lang="zh-CN" altLang="en-US" b="1" dirty="0"/>
              <a:t>（写法上的等价性）</a:t>
            </a:r>
            <a:endParaRPr lang="en-US" altLang="zh-CN"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graphicFrame>
        <p:nvGraphicFramePr>
          <p:cNvPr id="4" name="对象 3">
            <a:extLst>
              <a:ext uri="{FF2B5EF4-FFF2-40B4-BE49-F238E27FC236}">
                <a16:creationId xmlns:a16="http://schemas.microsoft.com/office/drawing/2014/main" id="{ED0C2588-4D17-4C5D-AA88-8312375421F0}"/>
              </a:ext>
            </a:extLst>
          </p:cNvPr>
          <p:cNvGraphicFramePr>
            <a:graphicFrameLocks noChangeAspect="1"/>
          </p:cNvGraphicFramePr>
          <p:nvPr>
            <p:extLst>
              <p:ext uri="{D42A27DB-BD31-4B8C-83A1-F6EECF244321}">
                <p14:modId xmlns:p14="http://schemas.microsoft.com/office/powerpoint/2010/main" val="894413291"/>
              </p:ext>
            </p:extLst>
          </p:nvPr>
        </p:nvGraphicFramePr>
        <p:xfrm>
          <a:off x="3400329" y="664729"/>
          <a:ext cx="5613539" cy="3672408"/>
        </p:xfrm>
        <a:graphic>
          <a:graphicData uri="http://schemas.openxmlformats.org/presentationml/2006/ole">
            <mc:AlternateContent xmlns:mc="http://schemas.openxmlformats.org/markup-compatibility/2006">
              <mc:Choice xmlns:v="urn:schemas-microsoft-com:vml" Requires="v">
                <p:oleObj name="Equation" r:id="rId2" imgW="3276600" imgH="2108200" progId="Equation.DSMT4">
                  <p:embed/>
                </p:oleObj>
              </mc:Choice>
              <mc:Fallback>
                <p:oleObj name="Equation" r:id="rId2" imgW="3276600" imgH="21082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329" y="664729"/>
                        <a:ext cx="5613539" cy="3672408"/>
                      </a:xfrm>
                      <a:prstGeom prst="rect">
                        <a:avLst/>
                      </a:prstGeom>
                      <a:solidFill>
                        <a:srgbClr val="F9F9F9"/>
                      </a:solidFill>
                    </p:spPr>
                  </p:pic>
                </p:oleObj>
              </mc:Fallback>
            </mc:AlternateContent>
          </a:graphicData>
        </a:graphic>
      </p:graphicFrame>
    </p:spTree>
    <p:extLst>
      <p:ext uri="{BB962C8B-B14F-4D97-AF65-F5344CB8AC3E}">
        <p14:creationId xmlns:p14="http://schemas.microsoft.com/office/powerpoint/2010/main" val="477874091"/>
      </p:ext>
    </p:extLst>
  </p:cSld>
  <p:clrMapOvr>
    <a:masterClrMapping/>
  </p:clrMapOvr>
  <p:transition spd="med">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1.3</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solidFill>
                  <a:srgbClr val="FF0000"/>
                </a:solidFill>
              </a:rPr>
              <a:t>：</a:t>
            </a:r>
            <a:endParaRPr lang="en-US" altLang="zh-CN" b="1" dirty="0">
              <a:solidFill>
                <a:srgbClr val="FF0000"/>
              </a:solidFill>
            </a:endParaRPr>
          </a:p>
          <a:p>
            <a:pPr lvl="1">
              <a:defRPr/>
            </a:pPr>
            <a:r>
              <a:rPr lang="zh-CN" altLang="en-US" b="1" dirty="0"/>
              <a:t>进程语法</a:t>
            </a:r>
            <a:endParaRPr lang="en-US" altLang="zh-CN" b="1" dirty="0"/>
          </a:p>
          <a:p>
            <a:pPr lvl="1">
              <a:defRPr/>
            </a:pPr>
            <a:r>
              <a:rPr lang="zh-CN" altLang="en-US" b="1" dirty="0"/>
              <a:t>构造与析构算子</a:t>
            </a:r>
            <a:endParaRPr lang="en-US" altLang="zh-CN" b="1" dirty="0"/>
          </a:p>
          <a:p>
            <a:pPr lvl="1">
              <a:defRPr/>
            </a:pPr>
            <a:r>
              <a:rPr lang="zh-CN" altLang="en-US" b="1" dirty="0"/>
              <a:t>结构等价</a:t>
            </a:r>
            <a:endParaRPr lang="en-US" altLang="zh-CN" b="1" dirty="0"/>
          </a:p>
          <a:p>
            <a:pPr lvl="1">
              <a:defRPr/>
            </a:pPr>
            <a:r>
              <a:rPr lang="zh-CN" altLang="en-US" b="1" dirty="0">
                <a:solidFill>
                  <a:srgbClr val="FF0000"/>
                </a:solidFill>
              </a:rPr>
              <a:t>规约规则</a:t>
            </a:r>
            <a:r>
              <a:rPr lang="zh-CN" altLang="en-US" b="1" dirty="0"/>
              <a:t>：对并发的进程进行推导</a:t>
            </a:r>
            <a:endParaRPr lang="en-US" altLang="zh-CN" b="1" dirty="0"/>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graphicFrame>
        <p:nvGraphicFramePr>
          <p:cNvPr id="5" name="对象 4">
            <a:extLst>
              <a:ext uri="{FF2B5EF4-FFF2-40B4-BE49-F238E27FC236}">
                <a16:creationId xmlns:a16="http://schemas.microsoft.com/office/drawing/2014/main" id="{E3E859F5-EC70-41CE-8048-C02E98775FDF}"/>
              </a:ext>
            </a:extLst>
          </p:cNvPr>
          <p:cNvGraphicFramePr>
            <a:graphicFrameLocks noChangeAspect="1"/>
          </p:cNvGraphicFramePr>
          <p:nvPr/>
        </p:nvGraphicFramePr>
        <p:xfrm>
          <a:off x="4693531" y="0"/>
          <a:ext cx="4320480" cy="5099477"/>
        </p:xfrm>
        <a:graphic>
          <a:graphicData uri="http://schemas.openxmlformats.org/presentationml/2006/ole">
            <mc:AlternateContent xmlns:mc="http://schemas.openxmlformats.org/markup-compatibility/2006">
              <mc:Choice xmlns:v="urn:schemas-microsoft-com:vml" Requires="v">
                <p:oleObj name="Equation" r:id="rId2" imgW="3416300" imgH="4648200" progId="Equation.DSMT4">
                  <p:embed/>
                </p:oleObj>
              </mc:Choice>
              <mc:Fallback>
                <p:oleObj name="Equation" r:id="rId2" imgW="3416300" imgH="4648200" progId="Equation.DSMT4">
                  <p:embed/>
                  <p:pic>
                    <p:nvPicPr>
                      <p:cNvPr id="5" name="对象 4">
                        <a:extLst>
                          <a:ext uri="{FF2B5EF4-FFF2-40B4-BE49-F238E27FC236}">
                            <a16:creationId xmlns:a16="http://schemas.microsoft.com/office/drawing/2014/main" id="{E3E859F5-EC70-41CE-8048-C02E98775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531" y="0"/>
                        <a:ext cx="4320480" cy="5099477"/>
                      </a:xfrm>
                      <a:prstGeom prst="rect">
                        <a:avLst/>
                      </a:prstGeom>
                      <a:solidFill>
                        <a:srgbClr val="EDEDED"/>
                      </a:solidFill>
                    </p:spPr>
                  </p:pic>
                </p:oleObj>
              </mc:Fallback>
            </mc:AlternateContent>
          </a:graphicData>
        </a:graphic>
      </p:graphicFrame>
    </p:spTree>
    <p:extLst>
      <p:ext uri="{BB962C8B-B14F-4D97-AF65-F5344CB8AC3E}">
        <p14:creationId xmlns:p14="http://schemas.microsoft.com/office/powerpoint/2010/main" val="3268575465"/>
      </p:ext>
    </p:extLst>
  </p:cSld>
  <p:clrMapOvr>
    <a:masterClrMapping/>
  </p:clrMapOvr>
  <p:transition spd="med">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1.3</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solidFill>
                  <a:srgbClr val="FF0000"/>
                </a:solidFill>
              </a:rPr>
              <a:t>：</a:t>
            </a:r>
            <a:endParaRPr lang="en-US" altLang="zh-CN" b="1" dirty="0">
              <a:solidFill>
                <a:srgbClr val="FF0000"/>
              </a:solidFill>
            </a:endParaRPr>
          </a:p>
          <a:p>
            <a:pPr lvl="1">
              <a:defRPr/>
            </a:pPr>
            <a:r>
              <a:rPr lang="zh-CN" altLang="en-US" b="1" dirty="0"/>
              <a:t>进程语法</a:t>
            </a:r>
            <a:endParaRPr lang="en-US" altLang="zh-CN" b="1" dirty="0"/>
          </a:p>
          <a:p>
            <a:pPr lvl="1">
              <a:defRPr/>
            </a:pPr>
            <a:r>
              <a:rPr lang="zh-CN" altLang="en-US" b="1" dirty="0"/>
              <a:t>构造与析构算子</a:t>
            </a:r>
            <a:endParaRPr lang="en-US" altLang="zh-CN" b="1" dirty="0"/>
          </a:p>
          <a:p>
            <a:pPr lvl="1">
              <a:defRPr/>
            </a:pPr>
            <a:r>
              <a:rPr lang="zh-CN" altLang="en-US" b="1" dirty="0"/>
              <a:t>结构等价</a:t>
            </a:r>
            <a:endParaRPr lang="en-US" altLang="zh-CN" b="1" dirty="0"/>
          </a:p>
          <a:p>
            <a:pPr lvl="1">
              <a:defRPr/>
            </a:pPr>
            <a:r>
              <a:rPr lang="zh-CN" altLang="en-US" b="1" dirty="0"/>
              <a:t>规约规则</a:t>
            </a:r>
            <a:endParaRPr lang="en-US" altLang="zh-CN" b="1" dirty="0"/>
          </a:p>
          <a:p>
            <a:pPr lvl="1">
              <a:defRPr/>
            </a:pPr>
            <a:r>
              <a:rPr lang="zh-CN" altLang="en-US" b="1" dirty="0">
                <a:solidFill>
                  <a:srgbClr val="FF0000"/>
                </a:solidFill>
              </a:rPr>
              <a:t>举例：</a:t>
            </a:r>
            <a:endParaRPr lang="en-US" altLang="zh-CN" b="1" dirty="0">
              <a:solidFill>
                <a:srgbClr val="FF0000"/>
              </a:solidFill>
            </a:endParaRP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graphicFrame>
        <p:nvGraphicFramePr>
          <p:cNvPr id="4" name="对象 3">
            <a:extLst>
              <a:ext uri="{FF2B5EF4-FFF2-40B4-BE49-F238E27FC236}">
                <a16:creationId xmlns:a16="http://schemas.microsoft.com/office/drawing/2014/main" id="{BF22F06C-21A4-44F3-A41C-05EAA09FF37C}"/>
              </a:ext>
            </a:extLst>
          </p:cNvPr>
          <p:cNvGraphicFramePr>
            <a:graphicFrameLocks noChangeAspect="1"/>
          </p:cNvGraphicFramePr>
          <p:nvPr>
            <p:extLst>
              <p:ext uri="{D42A27DB-BD31-4B8C-83A1-F6EECF244321}">
                <p14:modId xmlns:p14="http://schemas.microsoft.com/office/powerpoint/2010/main" val="4093168171"/>
              </p:ext>
            </p:extLst>
          </p:nvPr>
        </p:nvGraphicFramePr>
        <p:xfrm>
          <a:off x="2123728" y="1491630"/>
          <a:ext cx="7018808" cy="2736304"/>
        </p:xfrm>
        <a:graphic>
          <a:graphicData uri="http://schemas.openxmlformats.org/presentationml/2006/ole">
            <mc:AlternateContent xmlns:mc="http://schemas.openxmlformats.org/markup-compatibility/2006">
              <mc:Choice xmlns:v="urn:schemas-microsoft-com:vml" Requires="v">
                <p:oleObj name="Equation" r:id="rId2" imgW="4787900" imgH="1879600" progId="Equation.DSMT4">
                  <p:embed/>
                </p:oleObj>
              </mc:Choice>
              <mc:Fallback>
                <p:oleObj name="Equation" r:id="rId2" imgW="4787900" imgH="1879600" progId="Equation.DSMT4">
                  <p:embed/>
                  <p:pic>
                    <p:nvPicPr>
                      <p:cNvPr id="0"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491630"/>
                        <a:ext cx="7018808" cy="2736304"/>
                      </a:xfrm>
                      <a:prstGeom prst="rect">
                        <a:avLst/>
                      </a:prstGeom>
                      <a:noFill/>
                    </p:spPr>
                  </p:pic>
                </p:oleObj>
              </mc:Fallback>
            </mc:AlternateContent>
          </a:graphicData>
        </a:graphic>
      </p:graphicFrame>
    </p:spTree>
    <p:extLst>
      <p:ext uri="{BB962C8B-B14F-4D97-AF65-F5344CB8AC3E}">
        <p14:creationId xmlns:p14="http://schemas.microsoft.com/office/powerpoint/2010/main" val="2470228323"/>
      </p:ext>
    </p:extLst>
  </p:cSld>
  <p:clrMapOvr>
    <a:masterClrMapping/>
  </p:clrMapOvr>
  <p:transition spd="med">
    <p:randomBar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1.3</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solidFill>
                  <a:srgbClr val="FF0000"/>
                </a:solidFill>
              </a:rPr>
              <a:t>：</a:t>
            </a:r>
            <a:endParaRPr lang="en-US" altLang="zh-CN" b="1" dirty="0">
              <a:solidFill>
                <a:srgbClr val="FF0000"/>
              </a:solidFill>
            </a:endParaRPr>
          </a:p>
          <a:p>
            <a:pPr lvl="1">
              <a:defRPr/>
            </a:pPr>
            <a:r>
              <a:rPr lang="zh-CN" altLang="en-US" b="1" dirty="0"/>
              <a:t>进程语法</a:t>
            </a:r>
            <a:endParaRPr lang="en-US" altLang="zh-CN" b="1" dirty="0"/>
          </a:p>
          <a:p>
            <a:pPr lvl="1">
              <a:defRPr/>
            </a:pPr>
            <a:r>
              <a:rPr lang="zh-CN" altLang="en-US" b="1" dirty="0"/>
              <a:t>构造与析构算子</a:t>
            </a:r>
            <a:endParaRPr lang="en-US" altLang="zh-CN" b="1" dirty="0"/>
          </a:p>
          <a:p>
            <a:pPr lvl="1">
              <a:defRPr/>
            </a:pPr>
            <a:r>
              <a:rPr lang="zh-CN" altLang="en-US" b="1" dirty="0"/>
              <a:t>结构等价</a:t>
            </a:r>
            <a:endParaRPr lang="en-US" altLang="zh-CN" b="1" dirty="0"/>
          </a:p>
          <a:p>
            <a:pPr lvl="1">
              <a:defRPr/>
            </a:pPr>
            <a:r>
              <a:rPr lang="zh-CN" altLang="en-US" b="1" dirty="0"/>
              <a:t>规约规则</a:t>
            </a:r>
            <a:endParaRPr lang="en-US" altLang="zh-CN" b="1" dirty="0"/>
          </a:p>
          <a:p>
            <a:pPr lvl="1">
              <a:defRPr/>
            </a:pPr>
            <a:r>
              <a:rPr lang="zh-CN" altLang="en-US" b="1" dirty="0">
                <a:solidFill>
                  <a:srgbClr val="FF0000"/>
                </a:solidFill>
              </a:rPr>
              <a:t>举例：</a:t>
            </a:r>
            <a:endParaRPr lang="en-US" altLang="zh-CN" b="1" dirty="0">
              <a:solidFill>
                <a:srgbClr val="FF0000"/>
              </a:solidFill>
            </a:endParaRP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graphicFrame>
        <p:nvGraphicFramePr>
          <p:cNvPr id="5" name="对象 4">
            <a:extLst>
              <a:ext uri="{FF2B5EF4-FFF2-40B4-BE49-F238E27FC236}">
                <a16:creationId xmlns:a16="http://schemas.microsoft.com/office/drawing/2014/main" id="{E548CCE4-F9EC-485F-966B-09068E2623DC}"/>
              </a:ext>
            </a:extLst>
          </p:cNvPr>
          <p:cNvGraphicFramePr>
            <a:graphicFrameLocks noChangeAspect="1"/>
          </p:cNvGraphicFramePr>
          <p:nvPr>
            <p:extLst>
              <p:ext uri="{D42A27DB-BD31-4B8C-83A1-F6EECF244321}">
                <p14:modId xmlns:p14="http://schemas.microsoft.com/office/powerpoint/2010/main" val="82595056"/>
              </p:ext>
            </p:extLst>
          </p:nvPr>
        </p:nvGraphicFramePr>
        <p:xfrm>
          <a:off x="2319336" y="1435012"/>
          <a:ext cx="6789168" cy="3080954"/>
        </p:xfrm>
        <a:graphic>
          <a:graphicData uri="http://schemas.openxmlformats.org/presentationml/2006/ole">
            <mc:AlternateContent xmlns:mc="http://schemas.openxmlformats.org/markup-compatibility/2006">
              <mc:Choice xmlns:v="urn:schemas-microsoft-com:vml" Requires="v">
                <p:oleObj name="Equation" r:id="rId2" imgW="4813300" imgH="2184400" progId="Equation.DSMT4">
                  <p:embed/>
                </p:oleObj>
              </mc:Choice>
              <mc:Fallback>
                <p:oleObj name="Equation" r:id="rId2" imgW="4813300" imgH="21844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36" y="1435012"/>
                        <a:ext cx="6789168" cy="3080954"/>
                      </a:xfrm>
                      <a:prstGeom prst="rect">
                        <a:avLst/>
                      </a:prstGeom>
                      <a:noFill/>
                    </p:spPr>
                  </p:pic>
                </p:oleObj>
              </mc:Fallback>
            </mc:AlternateContent>
          </a:graphicData>
        </a:graphic>
      </p:graphicFrame>
    </p:spTree>
    <p:extLst>
      <p:ext uri="{BB962C8B-B14F-4D97-AF65-F5344CB8AC3E}">
        <p14:creationId xmlns:p14="http://schemas.microsoft.com/office/powerpoint/2010/main" val="4027443328"/>
      </p:ext>
    </p:extLst>
  </p:cSld>
  <p:clrMapOvr>
    <a:masterClrMapping/>
  </p:clrMapOvr>
  <p:transition spd="med">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1.3</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solidFill>
                  <a:srgbClr val="FF0000"/>
                </a:solidFill>
              </a:rPr>
              <a:t>：</a:t>
            </a:r>
            <a:endParaRPr lang="en-US" altLang="zh-CN" b="1" dirty="0">
              <a:solidFill>
                <a:srgbClr val="FF0000"/>
              </a:solidFill>
            </a:endParaRPr>
          </a:p>
          <a:p>
            <a:pPr lvl="1">
              <a:defRPr/>
            </a:pPr>
            <a:r>
              <a:rPr lang="zh-CN" altLang="en-US" b="1" dirty="0"/>
              <a:t>进程语法</a:t>
            </a:r>
            <a:endParaRPr lang="en-US" altLang="zh-CN" b="1" dirty="0"/>
          </a:p>
          <a:p>
            <a:pPr lvl="1">
              <a:defRPr/>
            </a:pPr>
            <a:r>
              <a:rPr lang="zh-CN" altLang="en-US" b="1" dirty="0"/>
              <a:t>构造与析构算子</a:t>
            </a:r>
            <a:endParaRPr lang="en-US" altLang="zh-CN" b="1" dirty="0"/>
          </a:p>
          <a:p>
            <a:pPr lvl="1">
              <a:defRPr/>
            </a:pPr>
            <a:r>
              <a:rPr lang="zh-CN" altLang="en-US" b="1" dirty="0"/>
              <a:t>结构等价</a:t>
            </a:r>
            <a:endParaRPr lang="en-US" altLang="zh-CN" b="1" dirty="0"/>
          </a:p>
          <a:p>
            <a:pPr lvl="1">
              <a:defRPr/>
            </a:pPr>
            <a:r>
              <a:rPr lang="zh-CN" altLang="en-US" b="1" dirty="0"/>
              <a:t>规约规则</a:t>
            </a:r>
            <a:endParaRPr lang="en-US" altLang="zh-CN" b="1" dirty="0"/>
          </a:p>
          <a:p>
            <a:pPr lvl="1">
              <a:defRPr/>
            </a:pPr>
            <a:r>
              <a:rPr lang="zh-CN" altLang="en-US" b="1" dirty="0"/>
              <a:t>举例</a:t>
            </a:r>
            <a:endParaRPr lang="en-US" altLang="zh-CN" b="1" dirty="0"/>
          </a:p>
          <a:p>
            <a:pPr lvl="1">
              <a:defRPr/>
            </a:pPr>
            <a:r>
              <a:rPr lang="zh-CN" altLang="en-US" b="1" dirty="0">
                <a:solidFill>
                  <a:srgbClr val="FF0000"/>
                </a:solidFill>
              </a:rPr>
              <a:t>机密性分析</a:t>
            </a:r>
            <a:r>
              <a:rPr lang="zh-CN" altLang="en-US" b="1" dirty="0"/>
              <a:t>：</a:t>
            </a:r>
            <a:endParaRPr lang="en-US" altLang="zh-CN" b="1" dirty="0"/>
          </a:p>
          <a:p>
            <a:pPr marL="457200" lvl="1" indent="0">
              <a:buNone/>
              <a:defRPr/>
            </a:pPr>
            <a:r>
              <a:rPr lang="zh-CN" altLang="en-US" b="1" dirty="0"/>
              <a:t>攻击者进程与系统进程</a:t>
            </a:r>
            <a:endParaRPr lang="en-US" altLang="zh-CN" b="1" dirty="0"/>
          </a:p>
          <a:p>
            <a:pPr marL="457200" lvl="1" indent="0">
              <a:buNone/>
              <a:defRPr/>
            </a:pPr>
            <a:r>
              <a:rPr lang="zh-CN" altLang="en-US" b="1" dirty="0"/>
              <a:t>并发执行，攻击者能否</a:t>
            </a:r>
            <a:endParaRPr lang="en-US" altLang="zh-CN" b="1" dirty="0"/>
          </a:p>
          <a:p>
            <a:pPr marL="457200" lvl="1" indent="0">
              <a:buNone/>
              <a:defRPr/>
            </a:pPr>
            <a:r>
              <a:rPr lang="zh-CN" altLang="en-US" b="1" dirty="0">
                <a:solidFill>
                  <a:schemeClr val="bg1"/>
                </a:solidFill>
              </a:rPr>
              <a:t>获取想要的敏感信息（例如：本例中的</a:t>
            </a:r>
            <a:r>
              <a:rPr lang="en-US" altLang="zh-CN" b="1" dirty="0" err="1">
                <a:solidFill>
                  <a:schemeClr val="bg1"/>
                </a:solidFill>
              </a:rPr>
              <a:t>sharedSec</a:t>
            </a:r>
            <a:r>
              <a:rPr lang="zh-CN" altLang="en-US" b="1" dirty="0">
                <a:solidFill>
                  <a:schemeClr val="bg1"/>
                </a:solidFill>
              </a:rPr>
              <a:t>）</a:t>
            </a:r>
            <a:endParaRPr lang="en-US" altLang="zh-CN" b="1" dirty="0">
              <a:solidFill>
                <a:schemeClr val="bg1"/>
              </a:solidFill>
            </a:endParaRP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graphicFrame>
        <p:nvGraphicFramePr>
          <p:cNvPr id="5" name="对象 4">
            <a:extLst>
              <a:ext uri="{FF2B5EF4-FFF2-40B4-BE49-F238E27FC236}">
                <a16:creationId xmlns:a16="http://schemas.microsoft.com/office/drawing/2014/main" id="{E548CCE4-F9EC-485F-966B-09068E2623DC}"/>
              </a:ext>
            </a:extLst>
          </p:cNvPr>
          <p:cNvGraphicFramePr>
            <a:graphicFrameLocks noChangeAspect="1"/>
          </p:cNvGraphicFramePr>
          <p:nvPr>
            <p:extLst>
              <p:ext uri="{D42A27DB-BD31-4B8C-83A1-F6EECF244321}">
                <p14:modId xmlns:p14="http://schemas.microsoft.com/office/powerpoint/2010/main" val="3707523469"/>
              </p:ext>
            </p:extLst>
          </p:nvPr>
        </p:nvGraphicFramePr>
        <p:xfrm>
          <a:off x="2319336" y="1435012"/>
          <a:ext cx="6789168" cy="3080954"/>
        </p:xfrm>
        <a:graphic>
          <a:graphicData uri="http://schemas.openxmlformats.org/presentationml/2006/ole">
            <mc:AlternateContent xmlns:mc="http://schemas.openxmlformats.org/markup-compatibility/2006">
              <mc:Choice xmlns:v="urn:schemas-microsoft-com:vml" Requires="v">
                <p:oleObj name="Equation" r:id="rId2" imgW="4813300" imgH="2184400" progId="Equation.DSMT4">
                  <p:embed/>
                </p:oleObj>
              </mc:Choice>
              <mc:Fallback>
                <p:oleObj name="Equation" r:id="rId2" imgW="4813300" imgH="2184400" progId="Equation.DSMT4">
                  <p:embed/>
                  <p:pic>
                    <p:nvPicPr>
                      <p:cNvPr id="5" name="对象 4">
                        <a:extLst>
                          <a:ext uri="{FF2B5EF4-FFF2-40B4-BE49-F238E27FC236}">
                            <a16:creationId xmlns:a16="http://schemas.microsoft.com/office/drawing/2014/main" id="{E548CCE4-F9EC-485F-966B-09068E26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36" y="1435012"/>
                        <a:ext cx="6789168" cy="3080954"/>
                      </a:xfrm>
                      <a:prstGeom prst="rect">
                        <a:avLst/>
                      </a:prstGeom>
                      <a:noFill/>
                    </p:spPr>
                  </p:pic>
                </p:oleObj>
              </mc:Fallback>
            </mc:AlternateContent>
          </a:graphicData>
        </a:graphic>
      </p:graphicFrame>
    </p:spTree>
    <p:extLst>
      <p:ext uri="{BB962C8B-B14F-4D97-AF65-F5344CB8AC3E}">
        <p14:creationId xmlns:p14="http://schemas.microsoft.com/office/powerpoint/2010/main" val="717317769"/>
      </p:ext>
    </p:extLst>
  </p:cSld>
  <p:clrMapOvr>
    <a:masterClrMapping/>
  </p:clrMapOvr>
  <p:transition spd="med">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1">
            <a:extLst>
              <a:ext uri="{FF2B5EF4-FFF2-40B4-BE49-F238E27FC236}">
                <a16:creationId xmlns:a16="http://schemas.microsoft.com/office/drawing/2014/main" id="{4DF0DD85-72FC-4A15-B611-0E502DDC3B1F}"/>
              </a:ext>
            </a:extLst>
          </p:cNvPr>
          <p:cNvSpPr>
            <a:spLocks noGrp="1"/>
          </p:cNvSpPr>
          <p:nvPr>
            <p:ph type="dt" sz="quarter" idx="4294967295"/>
          </p:nvPr>
        </p:nvSpPr>
        <p:spPr bwMode="auto">
          <a:xfrm>
            <a:off x="-9525" y="4868863"/>
            <a:ext cx="2133600"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E1F0E1F0-8388-4CAF-B7FA-CA171F322DC0}" type="datetime1">
              <a:rPr lang="zh-CN" altLang="en-US"/>
              <a:pPr/>
              <a:t>2024/10/11</a:t>
            </a:fld>
            <a:endParaRPr lang="en-US" altLang="zh-CN"/>
          </a:p>
        </p:txBody>
      </p:sp>
      <p:sp>
        <p:nvSpPr>
          <p:cNvPr id="10243" name="灯片编号占位符 3">
            <a:extLst>
              <a:ext uri="{FF2B5EF4-FFF2-40B4-BE49-F238E27FC236}">
                <a16:creationId xmlns:a16="http://schemas.microsoft.com/office/drawing/2014/main" id="{E4C6DA42-895C-4DC5-828B-541D9E739A61}"/>
              </a:ext>
            </a:extLst>
          </p:cNvPr>
          <p:cNvSpPr>
            <a:spLocks noGrp="1"/>
          </p:cNvSpPr>
          <p:nvPr>
            <p:ph type="sldNum" sz="quarter" idx="4294967295"/>
          </p:nvPr>
        </p:nvSpPr>
        <p:spPr bwMode="auto">
          <a:xfrm>
            <a:off x="6975475" y="4876800"/>
            <a:ext cx="2133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fld id="{716A4186-58B3-4684-9A61-98D6F6DFEE49}" type="slidenum">
              <a:rPr lang="zh-CN" altLang="en-US"/>
              <a:pPr/>
              <a:t>7</a:t>
            </a:fld>
            <a:endParaRPr lang="zh-CN" altLang="en-US"/>
          </a:p>
        </p:txBody>
      </p:sp>
      <p:sp>
        <p:nvSpPr>
          <p:cNvPr id="10244" name="Rectangle 3">
            <a:extLst>
              <a:ext uri="{FF2B5EF4-FFF2-40B4-BE49-F238E27FC236}">
                <a16:creationId xmlns:a16="http://schemas.microsoft.com/office/drawing/2014/main" id="{5FD55B94-FCEF-40AA-BECD-F3DDC1083409}"/>
              </a:ext>
            </a:extLst>
          </p:cNvPr>
          <p:cNvSpPr>
            <a:spLocks noChangeArrowheads="1"/>
          </p:cNvSpPr>
          <p:nvPr/>
        </p:nvSpPr>
        <p:spPr bwMode="auto">
          <a:xfrm>
            <a:off x="34925" y="915988"/>
            <a:ext cx="85693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lvl="1">
              <a:spcBef>
                <a:spcPct val="20000"/>
              </a:spcBef>
              <a:buFont typeface="Wingdings" panose="05000000000000000000" pitchFamily="2" charset="2"/>
              <a:buChar char="l"/>
            </a:pPr>
            <a:r>
              <a:rPr lang="zh-CN" altLang="en-US" sz="2000" b="1">
                <a:latin typeface="微软雅黑" panose="020B0503020204020204" pitchFamily="34" charset="-122"/>
              </a:rPr>
              <a:t> </a:t>
            </a:r>
            <a:r>
              <a:rPr lang="en-US" altLang="zh-CN" b="1">
                <a:solidFill>
                  <a:srgbClr val="0033CC"/>
                </a:solidFill>
                <a:latin typeface="微软雅黑" panose="020B0503020204020204" pitchFamily="34" charset="-122"/>
              </a:rPr>
              <a:t>1970s</a:t>
            </a:r>
            <a:r>
              <a:rPr lang="zh-CN" altLang="en-US" b="1">
                <a:solidFill>
                  <a:srgbClr val="0033CC"/>
                </a:solidFill>
                <a:latin typeface="微软雅黑" panose="020B0503020204020204" pitchFamily="34" charset="-122"/>
              </a:rPr>
              <a:t>提出的</a:t>
            </a:r>
            <a:r>
              <a:rPr lang="zh-CN" altLang="en-US" sz="2000" b="1">
                <a:solidFill>
                  <a:srgbClr val="FF0000"/>
                </a:solidFill>
                <a:latin typeface="微软雅黑" panose="020B0503020204020204" pitchFamily="34" charset="-122"/>
              </a:rPr>
              <a:t>引用监视器（</a:t>
            </a:r>
            <a:r>
              <a:rPr lang="en-US" altLang="zh-CN" sz="2000" b="1">
                <a:solidFill>
                  <a:srgbClr val="FF0000"/>
                </a:solidFill>
                <a:latin typeface="微软雅黑" panose="020B0503020204020204" pitchFamily="34" charset="-122"/>
              </a:rPr>
              <a:t>Reference Monitor, RM	</a:t>
            </a:r>
            <a:r>
              <a:rPr lang="zh-CN" altLang="en-US" sz="1200" b="1">
                <a:solidFill>
                  <a:srgbClr val="0033CC"/>
                </a:solidFill>
                <a:latin typeface="微软雅黑" panose="020B0503020204020204" pitchFamily="34" charset="-122"/>
              </a:rPr>
              <a:t>可作为</a:t>
            </a:r>
            <a:r>
              <a:rPr lang="en-US" altLang="zh-CN" sz="1200" b="1">
                <a:solidFill>
                  <a:srgbClr val="0033CC"/>
                </a:solidFill>
                <a:latin typeface="微软雅黑" panose="020B0503020204020204" pitchFamily="34" charset="-122"/>
              </a:rPr>
              <a:t>TCB</a:t>
            </a:r>
            <a:r>
              <a:rPr lang="zh-CN" altLang="en-US" sz="1200" b="1">
                <a:solidFill>
                  <a:srgbClr val="0033CC"/>
                </a:solidFill>
                <a:latin typeface="微软雅黑" panose="020B0503020204020204" pitchFamily="34" charset="-122"/>
              </a:rPr>
              <a:t>软件部分</a:t>
            </a:r>
            <a:r>
              <a:rPr lang="zh-CN" altLang="en-US" sz="2000" b="1">
                <a:solidFill>
                  <a:srgbClr val="FF0000"/>
                </a:solidFill>
                <a:latin typeface="微软雅黑" panose="020B0503020204020204" pitchFamily="34" charset="-122"/>
              </a:rPr>
              <a:t>）</a:t>
            </a:r>
          </a:p>
          <a:p>
            <a:pPr lvl="2">
              <a:spcBef>
                <a:spcPct val="20000"/>
              </a:spcBef>
              <a:buFont typeface="Arial" panose="020B0604020202020204" pitchFamily="34" charset="0"/>
              <a:buChar char="−"/>
            </a:pPr>
            <a:r>
              <a:rPr lang="zh-CN" altLang="en-US" b="1">
                <a:latin typeface="微软雅黑" panose="020B0503020204020204" pitchFamily="34" charset="-122"/>
              </a:rPr>
              <a:t>为解决用户程序的运行控制问题引入的，目的是在用户与系统资源之间实施一种授权访问关系</a:t>
            </a:r>
          </a:p>
          <a:p>
            <a:pPr lvl="2">
              <a:spcBef>
                <a:spcPct val="20000"/>
              </a:spcBef>
              <a:buFont typeface="Arial" panose="020B0604020202020204" pitchFamily="34" charset="0"/>
              <a:buChar char="−"/>
            </a:pPr>
            <a:r>
              <a:rPr lang="en-US" altLang="zh-CN" b="1">
                <a:latin typeface="微软雅黑" panose="020B0503020204020204" pitchFamily="34" charset="-122"/>
              </a:rPr>
              <a:t>J.P. Anderson</a:t>
            </a:r>
            <a:r>
              <a:rPr lang="zh-CN" altLang="en-US" b="1">
                <a:latin typeface="微软雅黑" panose="020B0503020204020204" pitchFamily="34" charset="-122"/>
              </a:rPr>
              <a:t>的定义：以</a:t>
            </a:r>
            <a:r>
              <a:rPr lang="zh-CN" altLang="en-US" b="1">
                <a:solidFill>
                  <a:srgbClr val="FF0101"/>
                </a:solidFill>
                <a:latin typeface="微软雅黑" panose="020B0503020204020204" pitchFamily="34" charset="-122"/>
              </a:rPr>
              <a:t>主体（用户等）所获得的引用权限</a:t>
            </a:r>
            <a:r>
              <a:rPr lang="zh-CN" altLang="en-US" b="1">
                <a:solidFill>
                  <a:srgbClr val="0033CC"/>
                </a:solidFill>
                <a:latin typeface="微软雅黑" panose="020B0503020204020204" pitchFamily="34" charset="-122"/>
              </a:rPr>
              <a:t>为基准，验证</a:t>
            </a:r>
            <a:r>
              <a:rPr lang="zh-CN" altLang="en-US" b="1">
                <a:solidFill>
                  <a:srgbClr val="FF0101"/>
                </a:solidFill>
                <a:latin typeface="微软雅黑" panose="020B0503020204020204" pitchFamily="34" charset="-122"/>
              </a:rPr>
              <a:t>运行中的程序</a:t>
            </a:r>
            <a:r>
              <a:rPr lang="zh-CN" altLang="en-US" b="1">
                <a:latin typeface="微软雅黑" panose="020B0503020204020204" pitchFamily="34" charset="-122"/>
              </a:rPr>
              <a:t>（对程序、数据、设备等）</a:t>
            </a:r>
            <a:r>
              <a:rPr lang="zh-CN" altLang="en-US" b="1">
                <a:solidFill>
                  <a:srgbClr val="0033CC"/>
                </a:solidFill>
                <a:latin typeface="微软雅黑" panose="020B0503020204020204" pitchFamily="34" charset="-122"/>
              </a:rPr>
              <a:t>的所有引用</a:t>
            </a:r>
            <a:endParaRPr lang="en-US" altLang="zh-CN" b="1">
              <a:solidFill>
                <a:srgbClr val="0033CC"/>
              </a:solidFill>
              <a:latin typeface="微软雅黑" panose="020B0503020204020204" pitchFamily="34" charset="-122"/>
            </a:endParaRPr>
          </a:p>
          <a:p>
            <a:pPr lvl="2">
              <a:spcBef>
                <a:spcPct val="20000"/>
              </a:spcBef>
              <a:buFont typeface="Arial" panose="020B0604020202020204" pitchFamily="34" charset="0"/>
              <a:buChar char="−"/>
            </a:pPr>
            <a:r>
              <a:rPr lang="en-US" altLang="zh-CN" b="1">
                <a:latin typeface="微软雅黑" panose="020B0503020204020204" pitchFamily="34" charset="-122"/>
              </a:rPr>
              <a:t>RM</a:t>
            </a:r>
            <a:r>
              <a:rPr lang="zh-CN" altLang="en-US" b="1">
                <a:latin typeface="微软雅黑" panose="020B0503020204020204" pitchFamily="34" charset="-122"/>
              </a:rPr>
              <a:t>包含：</a:t>
            </a:r>
          </a:p>
          <a:p>
            <a:pPr lvl="3">
              <a:spcBef>
                <a:spcPct val="20000"/>
              </a:spcBef>
              <a:buFont typeface="Arial" panose="020B0604020202020204" pitchFamily="34" charset="0"/>
              <a:buChar char="−"/>
            </a:pPr>
            <a:r>
              <a:rPr lang="zh-CN" altLang="en-US" sz="1600" b="1">
                <a:solidFill>
                  <a:srgbClr val="FF0101"/>
                </a:solidFill>
                <a:latin typeface="微软雅黑" panose="020B0503020204020204" pitchFamily="34" charset="-122"/>
              </a:rPr>
              <a:t>引用监视器接口</a:t>
            </a:r>
            <a:endParaRPr lang="zh-CN" altLang="en-US" sz="1600" b="1">
              <a:latin typeface="微软雅黑" panose="020B0503020204020204" pitchFamily="34" charset="-122"/>
            </a:endParaRPr>
          </a:p>
          <a:p>
            <a:pPr lvl="3">
              <a:spcBef>
                <a:spcPct val="20000"/>
              </a:spcBef>
              <a:buFont typeface="Arial" panose="020B0604020202020204" pitchFamily="34" charset="0"/>
              <a:buChar char="−"/>
            </a:pPr>
            <a:r>
              <a:rPr lang="zh-CN" altLang="en-US" sz="1600" b="1">
                <a:solidFill>
                  <a:srgbClr val="FF0101"/>
                </a:solidFill>
                <a:latin typeface="微软雅黑" panose="020B0503020204020204" pitchFamily="34" charset="-122"/>
              </a:rPr>
              <a:t>授权模块</a:t>
            </a:r>
            <a:endParaRPr lang="zh-CN" altLang="en-US" sz="1600" b="1">
              <a:latin typeface="微软雅黑" panose="020B0503020204020204" pitchFamily="34" charset="-122"/>
            </a:endParaRPr>
          </a:p>
          <a:p>
            <a:pPr lvl="3">
              <a:spcBef>
                <a:spcPct val="20000"/>
              </a:spcBef>
              <a:buFont typeface="Arial" panose="020B0604020202020204" pitchFamily="34" charset="0"/>
              <a:buChar char="−"/>
            </a:pPr>
            <a:r>
              <a:rPr lang="zh-CN" altLang="en-US" sz="1600" b="1">
                <a:solidFill>
                  <a:srgbClr val="FF0101"/>
                </a:solidFill>
                <a:latin typeface="微软雅黑" panose="020B0503020204020204" pitchFamily="34" charset="-122"/>
              </a:rPr>
              <a:t>安全策略</a:t>
            </a:r>
            <a:endParaRPr lang="en-US" altLang="zh-CN" sz="1600" b="1">
              <a:solidFill>
                <a:srgbClr val="FF0101"/>
              </a:solidFill>
              <a:latin typeface="微软雅黑" panose="020B0503020204020204" pitchFamily="34" charset="-122"/>
            </a:endParaRPr>
          </a:p>
          <a:p>
            <a:pPr lvl="3">
              <a:spcBef>
                <a:spcPct val="20000"/>
              </a:spcBef>
            </a:pPr>
            <a:r>
              <a:rPr lang="en-US" altLang="zh-CN" sz="1600" b="1">
                <a:solidFill>
                  <a:srgbClr val="FF0101"/>
                </a:solidFill>
                <a:latin typeface="微软雅黑" panose="020B0503020204020204" pitchFamily="34" charset="-122"/>
              </a:rPr>
              <a:t>	</a:t>
            </a:r>
            <a:r>
              <a:rPr lang="zh-CN" altLang="en-US" sz="1600" b="1">
                <a:solidFill>
                  <a:srgbClr val="FF0101"/>
                </a:solidFill>
                <a:latin typeface="微软雅黑" panose="020B0503020204020204" pitchFamily="34" charset="-122"/>
              </a:rPr>
              <a:t>（授权策略）</a:t>
            </a:r>
            <a:endParaRPr lang="zh-CN" altLang="en-US" sz="1600" b="1">
              <a:latin typeface="微软雅黑" panose="020B0503020204020204" pitchFamily="34" charset="-122"/>
            </a:endParaRPr>
          </a:p>
        </p:txBody>
      </p:sp>
      <p:pic>
        <p:nvPicPr>
          <p:cNvPr id="10245" name="Picture 2">
            <a:extLst>
              <a:ext uri="{FF2B5EF4-FFF2-40B4-BE49-F238E27FC236}">
                <a16:creationId xmlns:a16="http://schemas.microsoft.com/office/drawing/2014/main" id="{64407990-C953-44F8-8553-ECEC8CE5A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100263"/>
            <a:ext cx="5761038"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40">
            <a:extLst>
              <a:ext uri="{FF2B5EF4-FFF2-40B4-BE49-F238E27FC236}">
                <a16:creationId xmlns:a16="http://schemas.microsoft.com/office/drawing/2014/main" id="{19AA6924-9141-41B6-9DC1-D2C95A5D7147}"/>
              </a:ext>
            </a:extLst>
          </p:cNvPr>
          <p:cNvSpPr>
            <a:spLocks noChangeArrowheads="1"/>
          </p:cNvSpPr>
          <p:nvPr/>
        </p:nvSpPr>
        <p:spPr bwMode="auto">
          <a:xfrm>
            <a:off x="4683125" y="3940175"/>
            <a:ext cx="1655763" cy="59213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0247" name="Rectangle 43">
            <a:extLst>
              <a:ext uri="{FF2B5EF4-FFF2-40B4-BE49-F238E27FC236}">
                <a16:creationId xmlns:a16="http://schemas.microsoft.com/office/drawing/2014/main" id="{1FA800C3-0A70-43C6-A8C7-7F9E586D4B0E}"/>
              </a:ext>
            </a:extLst>
          </p:cNvPr>
          <p:cNvSpPr>
            <a:spLocks noChangeArrowheads="1"/>
          </p:cNvSpPr>
          <p:nvPr/>
        </p:nvSpPr>
        <p:spPr bwMode="auto">
          <a:xfrm>
            <a:off x="4643438" y="3003550"/>
            <a:ext cx="10810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400" b="1">
                <a:solidFill>
                  <a:srgbClr val="FF0101"/>
                </a:solidFill>
              </a:rPr>
              <a:t>引用</a:t>
            </a:r>
          </a:p>
          <a:p>
            <a:pPr algn="ctr"/>
            <a:r>
              <a:rPr lang="zh-CN" altLang="en-US" sz="1400" b="1">
                <a:solidFill>
                  <a:srgbClr val="FF0101"/>
                </a:solidFill>
              </a:rPr>
              <a:t>监视器</a:t>
            </a:r>
          </a:p>
          <a:p>
            <a:pPr algn="ctr"/>
            <a:r>
              <a:rPr lang="zh-CN" altLang="en-US" sz="1400" b="1">
                <a:solidFill>
                  <a:srgbClr val="FF0101"/>
                </a:solidFill>
              </a:rPr>
              <a:t>接口</a:t>
            </a:r>
          </a:p>
        </p:txBody>
      </p:sp>
      <p:sp>
        <p:nvSpPr>
          <p:cNvPr id="10248" name="Rectangle 44">
            <a:extLst>
              <a:ext uri="{FF2B5EF4-FFF2-40B4-BE49-F238E27FC236}">
                <a16:creationId xmlns:a16="http://schemas.microsoft.com/office/drawing/2014/main" id="{29FB9167-CA90-47C0-8A86-3559280639B2}"/>
              </a:ext>
            </a:extLst>
          </p:cNvPr>
          <p:cNvSpPr>
            <a:spLocks noChangeArrowheads="1"/>
          </p:cNvSpPr>
          <p:nvPr/>
        </p:nvSpPr>
        <p:spPr bwMode="auto">
          <a:xfrm>
            <a:off x="6877050" y="3867150"/>
            <a:ext cx="13668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en-US" altLang="zh-CN" sz="1400" b="1">
                <a:solidFill>
                  <a:srgbClr val="FF0101"/>
                </a:solidFill>
              </a:rPr>
              <a:t>- </a:t>
            </a:r>
            <a:r>
              <a:rPr lang="zh-CN" altLang="en-US" sz="1400" b="1">
                <a:solidFill>
                  <a:srgbClr val="FF0101"/>
                </a:solidFill>
              </a:rPr>
              <a:t>授权模块</a:t>
            </a:r>
          </a:p>
          <a:p>
            <a:r>
              <a:rPr lang="en-US" altLang="zh-CN" sz="1400" b="1">
                <a:solidFill>
                  <a:srgbClr val="FF0101"/>
                </a:solidFill>
              </a:rPr>
              <a:t>- </a:t>
            </a:r>
            <a:r>
              <a:rPr lang="zh-CN" altLang="en-US" sz="1400" b="1">
                <a:solidFill>
                  <a:srgbClr val="FF0101"/>
                </a:solidFill>
              </a:rPr>
              <a:t>安全策略（授权策略）</a:t>
            </a:r>
            <a:endParaRPr lang="en-US" altLang="zh-CN" sz="1400" b="1">
              <a:solidFill>
                <a:srgbClr val="FF0101"/>
              </a:solidFill>
            </a:endParaRPr>
          </a:p>
          <a:p>
            <a:pPr>
              <a:buFont typeface="Arial" panose="020B0604020202020204" pitchFamily="34" charset="0"/>
              <a:buChar char="•"/>
            </a:pPr>
            <a:r>
              <a:rPr lang="en-US" altLang="zh-CN" b="1">
                <a:solidFill>
                  <a:srgbClr val="FF0101"/>
                </a:solidFill>
              </a:rPr>
              <a:t> </a:t>
            </a:r>
            <a:r>
              <a:rPr lang="zh-CN" altLang="en-US" b="1">
                <a:solidFill>
                  <a:srgbClr val="0033CC"/>
                </a:solidFill>
              </a:rPr>
              <a:t>自主访问控制</a:t>
            </a:r>
            <a:r>
              <a:rPr lang="zh-CN" altLang="en-US" b="1">
                <a:solidFill>
                  <a:srgbClr val="FF0101"/>
                </a:solidFill>
              </a:rPr>
              <a:t>策略</a:t>
            </a:r>
            <a:endParaRPr lang="en-US" altLang="zh-CN" b="1">
              <a:solidFill>
                <a:srgbClr val="FF0101"/>
              </a:solidFill>
            </a:endParaRPr>
          </a:p>
          <a:p>
            <a:pPr>
              <a:buFont typeface="Arial" panose="020B0604020202020204" pitchFamily="34" charset="0"/>
              <a:buChar char="•"/>
            </a:pPr>
            <a:r>
              <a:rPr lang="zh-CN" altLang="en-US" b="1">
                <a:solidFill>
                  <a:srgbClr val="FF0101"/>
                </a:solidFill>
              </a:rPr>
              <a:t> </a:t>
            </a:r>
            <a:r>
              <a:rPr lang="zh-CN" altLang="en-US" b="1">
                <a:solidFill>
                  <a:srgbClr val="0033CC"/>
                </a:solidFill>
              </a:rPr>
              <a:t>强制访问控制</a:t>
            </a:r>
            <a:r>
              <a:rPr lang="zh-CN" altLang="en-US" b="1">
                <a:solidFill>
                  <a:srgbClr val="FF0101"/>
                </a:solidFill>
              </a:rPr>
              <a:t>策略</a:t>
            </a:r>
            <a:endParaRPr lang="en-US" altLang="zh-CN" b="1">
              <a:solidFill>
                <a:srgbClr val="FF0101"/>
              </a:solidFill>
            </a:endParaRPr>
          </a:p>
          <a:p>
            <a:pPr>
              <a:buFont typeface="Arial" panose="020B0604020202020204" pitchFamily="34" charset="0"/>
              <a:buChar char="•"/>
            </a:pPr>
            <a:r>
              <a:rPr lang="en-US" altLang="zh-CN" b="1">
                <a:solidFill>
                  <a:srgbClr val="FF0101"/>
                </a:solidFill>
              </a:rPr>
              <a:t> ……</a:t>
            </a:r>
            <a:endParaRPr lang="zh-CN" altLang="en-US" b="1">
              <a:solidFill>
                <a:srgbClr val="FF0101"/>
              </a:solidFill>
            </a:endParaRPr>
          </a:p>
        </p:txBody>
      </p:sp>
      <p:sp>
        <p:nvSpPr>
          <p:cNvPr id="10249" name="Line 45">
            <a:extLst>
              <a:ext uri="{FF2B5EF4-FFF2-40B4-BE49-F238E27FC236}">
                <a16:creationId xmlns:a16="http://schemas.microsoft.com/office/drawing/2014/main" id="{CCEFC06C-B313-47EC-8A7F-09173072AFCF}"/>
              </a:ext>
            </a:extLst>
          </p:cNvPr>
          <p:cNvSpPr>
            <a:spLocks noChangeShapeType="1"/>
          </p:cNvSpPr>
          <p:nvPr/>
        </p:nvSpPr>
        <p:spPr bwMode="auto">
          <a:xfrm flipH="1">
            <a:off x="6156325" y="4156075"/>
            <a:ext cx="79216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0" name="Rectangle 46">
            <a:extLst>
              <a:ext uri="{FF2B5EF4-FFF2-40B4-BE49-F238E27FC236}">
                <a16:creationId xmlns:a16="http://schemas.microsoft.com/office/drawing/2014/main" id="{352F1AEE-9DB3-40CA-8A81-D6226E04C385}"/>
              </a:ext>
            </a:extLst>
          </p:cNvPr>
          <p:cNvSpPr>
            <a:spLocks noChangeArrowheads="1"/>
          </p:cNvSpPr>
          <p:nvPr/>
        </p:nvSpPr>
        <p:spPr bwMode="auto">
          <a:xfrm>
            <a:off x="5795963" y="2716213"/>
            <a:ext cx="1606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zh-CN" altLang="en-US" sz="1400" b="1">
                <a:solidFill>
                  <a:srgbClr val="FF0101"/>
                </a:solidFill>
              </a:rPr>
              <a:t>主体</a:t>
            </a:r>
            <a:r>
              <a:rPr lang="zh-CN" altLang="en-US" sz="1400" b="1">
                <a:solidFill>
                  <a:srgbClr val="0033CC"/>
                </a:solidFill>
              </a:rPr>
              <a:t>（用户进程）</a:t>
            </a:r>
          </a:p>
        </p:txBody>
      </p:sp>
      <p:sp>
        <p:nvSpPr>
          <p:cNvPr id="10251" name="Oval 50">
            <a:extLst>
              <a:ext uri="{FF2B5EF4-FFF2-40B4-BE49-F238E27FC236}">
                <a16:creationId xmlns:a16="http://schemas.microsoft.com/office/drawing/2014/main" id="{D2522F55-4EF6-4E72-B9BC-6783A2ED644C}"/>
              </a:ext>
            </a:extLst>
          </p:cNvPr>
          <p:cNvSpPr>
            <a:spLocks noChangeArrowheads="1"/>
          </p:cNvSpPr>
          <p:nvPr/>
        </p:nvSpPr>
        <p:spPr bwMode="auto">
          <a:xfrm>
            <a:off x="4540250" y="2643188"/>
            <a:ext cx="463550" cy="50323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10252" name="Line 51">
            <a:extLst>
              <a:ext uri="{FF2B5EF4-FFF2-40B4-BE49-F238E27FC236}">
                <a16:creationId xmlns:a16="http://schemas.microsoft.com/office/drawing/2014/main" id="{A72DCE86-61B7-4FF5-9697-43048D2B9354}"/>
              </a:ext>
            </a:extLst>
          </p:cNvPr>
          <p:cNvSpPr>
            <a:spLocks noChangeShapeType="1"/>
          </p:cNvSpPr>
          <p:nvPr/>
        </p:nvSpPr>
        <p:spPr bwMode="auto">
          <a:xfrm flipV="1">
            <a:off x="4787900" y="3148013"/>
            <a:ext cx="0" cy="719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3" name="Rectangle 52">
            <a:extLst>
              <a:ext uri="{FF2B5EF4-FFF2-40B4-BE49-F238E27FC236}">
                <a16:creationId xmlns:a16="http://schemas.microsoft.com/office/drawing/2014/main" id="{6E9C9D22-4DF2-40D7-84A4-810FD0D56204}"/>
              </a:ext>
            </a:extLst>
          </p:cNvPr>
          <p:cNvSpPr>
            <a:spLocks noChangeArrowheads="1"/>
          </p:cNvSpPr>
          <p:nvPr/>
        </p:nvSpPr>
        <p:spPr bwMode="auto">
          <a:xfrm>
            <a:off x="3392488" y="2630488"/>
            <a:ext cx="1262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zh-CN" altLang="en-US" sz="1400" b="1">
                <a:solidFill>
                  <a:srgbClr val="FF0101"/>
                </a:solidFill>
              </a:rPr>
              <a:t>客体</a:t>
            </a:r>
            <a:r>
              <a:rPr lang="zh-CN" altLang="en-US" sz="1400" b="1">
                <a:solidFill>
                  <a:srgbClr val="0033CC"/>
                </a:solidFill>
              </a:rPr>
              <a:t>（文件、</a:t>
            </a:r>
          </a:p>
          <a:p>
            <a:r>
              <a:rPr lang="zh-CN" altLang="en-US" sz="1400" b="1">
                <a:solidFill>
                  <a:srgbClr val="0033CC"/>
                </a:solidFill>
              </a:rPr>
              <a:t>数据、设备）</a:t>
            </a:r>
          </a:p>
        </p:txBody>
      </p:sp>
      <p:sp>
        <p:nvSpPr>
          <p:cNvPr id="17" name="标题 1">
            <a:extLst>
              <a:ext uri="{FF2B5EF4-FFF2-40B4-BE49-F238E27FC236}">
                <a16:creationId xmlns:a16="http://schemas.microsoft.com/office/drawing/2014/main" id="{B0DE6560-6AA5-4BB5-B387-4D4F4D76981D}"/>
              </a:ext>
            </a:extLst>
          </p:cNvPr>
          <p:cNvSpPr txBox="1">
            <a:spLocks/>
          </p:cNvSpPr>
          <p:nvPr/>
        </p:nvSpPr>
        <p:spPr>
          <a:xfrm>
            <a:off x="1547664" y="195486"/>
            <a:ext cx="6336704"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安全操作系统概述（</a:t>
            </a:r>
            <a:r>
              <a:rPr lang="en-US" altLang="zh-CN" b="1" dirty="0">
                <a:solidFill>
                  <a:srgbClr val="0033CC"/>
                </a:solidFill>
                <a:effectLst>
                  <a:reflection blurRad="6350" stA="50000" endA="300" endPos="50000" dist="60007" dir="5400000" sy="-100000" algn="bl" rotWithShape="0"/>
                </a:effectLst>
                <a:latin typeface="+mj-ea"/>
                <a:ea typeface="+mj-ea"/>
                <a:cs typeface="+mj-cs"/>
              </a:rPr>
              <a:t>1980s</a:t>
            </a:r>
            <a:r>
              <a:rPr lang="zh-CN" altLang="en-US" b="1" dirty="0">
                <a:solidFill>
                  <a:srgbClr val="0033CC"/>
                </a:solidFill>
                <a:effectLst>
                  <a:reflection blurRad="6350" stA="50000" endA="300" endPos="50000" dist="60007" dir="5400000" sy="-100000" algn="bl" rotWithShape="0"/>
                </a:effectLst>
                <a:latin typeface="+mj-ea"/>
                <a:ea typeface="+mj-ea"/>
                <a:cs typeface="+mj-cs"/>
              </a:rPr>
              <a:t>提出的</a:t>
            </a:r>
            <a:r>
              <a:rPr lang="en-US" altLang="zh-CN" sz="2000" b="1" dirty="0">
                <a:solidFill>
                  <a:srgbClr val="C00000"/>
                </a:solidFill>
                <a:effectLst>
                  <a:reflection blurRad="6350" stA="50000" endA="300" endPos="50000" dist="60007" dir="5400000" sy="-100000" algn="bl" rotWithShape="0"/>
                </a:effectLst>
                <a:latin typeface="+mj-ea"/>
                <a:ea typeface="+mj-ea"/>
                <a:cs typeface="+mj-cs"/>
              </a:rPr>
              <a:t>TCB</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的软件组成举例）</a:t>
            </a:r>
          </a:p>
        </p:txBody>
      </p:sp>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1.3</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solidFill>
                  <a:srgbClr val="FF0000"/>
                </a:solidFill>
              </a:rPr>
              <a:t>：</a:t>
            </a:r>
            <a:endParaRPr lang="en-US" altLang="zh-CN" b="1" dirty="0">
              <a:solidFill>
                <a:srgbClr val="FF0000"/>
              </a:solidFill>
            </a:endParaRPr>
          </a:p>
          <a:p>
            <a:pPr lvl="1">
              <a:defRPr/>
            </a:pPr>
            <a:r>
              <a:rPr lang="zh-CN" altLang="en-US" b="1" dirty="0"/>
              <a:t>进程语法</a:t>
            </a:r>
            <a:endParaRPr lang="en-US" altLang="zh-CN" b="1" dirty="0"/>
          </a:p>
          <a:p>
            <a:pPr lvl="1">
              <a:defRPr/>
            </a:pPr>
            <a:r>
              <a:rPr lang="zh-CN" altLang="en-US" b="1" dirty="0"/>
              <a:t>构造与析构算子</a:t>
            </a:r>
            <a:endParaRPr lang="en-US" altLang="zh-CN" b="1" dirty="0"/>
          </a:p>
          <a:p>
            <a:pPr lvl="1">
              <a:defRPr/>
            </a:pPr>
            <a:r>
              <a:rPr lang="zh-CN" altLang="en-US" b="1" dirty="0"/>
              <a:t>结构等价</a:t>
            </a:r>
            <a:endParaRPr lang="en-US" altLang="zh-CN" b="1" dirty="0"/>
          </a:p>
          <a:p>
            <a:pPr lvl="1">
              <a:defRPr/>
            </a:pPr>
            <a:r>
              <a:rPr lang="zh-CN" altLang="en-US" b="1" dirty="0"/>
              <a:t>规约规则</a:t>
            </a:r>
            <a:endParaRPr lang="en-US" altLang="zh-CN" b="1" dirty="0"/>
          </a:p>
          <a:p>
            <a:pPr lvl="1">
              <a:defRPr/>
            </a:pPr>
            <a:r>
              <a:rPr lang="zh-CN" altLang="en-US" b="1" dirty="0"/>
              <a:t>举例</a:t>
            </a:r>
            <a:endParaRPr lang="en-US" altLang="zh-CN" b="1" dirty="0"/>
          </a:p>
          <a:p>
            <a:pPr lvl="1">
              <a:defRPr/>
            </a:pPr>
            <a:r>
              <a:rPr lang="zh-CN" altLang="en-US" b="1" dirty="0"/>
              <a:t>机密性分析</a:t>
            </a:r>
            <a:endParaRPr lang="en-US" altLang="zh-CN" b="1" dirty="0"/>
          </a:p>
          <a:p>
            <a:pPr lvl="1">
              <a:defRPr/>
            </a:pPr>
            <a:r>
              <a:rPr lang="zh-CN" altLang="en-US" b="1" dirty="0">
                <a:solidFill>
                  <a:srgbClr val="FF0000"/>
                </a:solidFill>
              </a:rPr>
              <a:t>强机密性分析：</a:t>
            </a:r>
            <a:endParaRPr lang="en-US" altLang="zh-CN" b="1" dirty="0">
              <a:solidFill>
                <a:srgbClr val="FF0000"/>
              </a:solidFill>
            </a:endParaRP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sp>
        <p:nvSpPr>
          <p:cNvPr id="2" name="对话气泡: 圆角矩形 1">
            <a:extLst>
              <a:ext uri="{FF2B5EF4-FFF2-40B4-BE49-F238E27FC236}">
                <a16:creationId xmlns:a16="http://schemas.microsoft.com/office/drawing/2014/main" id="{FF684C9B-F5C1-409D-AE04-1584F10C4F3E}"/>
              </a:ext>
            </a:extLst>
          </p:cNvPr>
          <p:cNvSpPr/>
          <p:nvPr/>
        </p:nvSpPr>
        <p:spPr bwMode="auto">
          <a:xfrm>
            <a:off x="2915816" y="1563638"/>
            <a:ext cx="6048672" cy="3096344"/>
          </a:xfrm>
          <a:prstGeom prst="wedgeRoundRectCallout">
            <a:avLst>
              <a:gd name="adj1" fmla="val -55454"/>
              <a:gd name="adj2" fmla="val 32703"/>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endParaRPr lang="en-US" altLang="zh-CN" sz="1600" b="1" dirty="0">
              <a:latin typeface="+mj-ea"/>
              <a:ea typeface="+mj-ea"/>
            </a:endParaRPr>
          </a:p>
          <a:p>
            <a:pPr marL="285750" indent="-285750" eaLnBrk="1" hangingPunct="1">
              <a:buFont typeface="Wingdings" panose="05000000000000000000" pitchFamily="2" charset="2"/>
              <a:buChar char="ü"/>
            </a:pPr>
            <a:r>
              <a:rPr lang="zh-CN" altLang="en-US" sz="1600" b="1" dirty="0">
                <a:latin typeface="+mj-ea"/>
                <a:ea typeface="+mj-ea"/>
              </a:rPr>
              <a:t>在</a:t>
            </a:r>
            <a:r>
              <a:rPr lang="zh-CN" altLang="en-US" sz="1600" b="1" dirty="0">
                <a:solidFill>
                  <a:srgbClr val="0033CC"/>
                </a:solidFill>
                <a:latin typeface="+mj-ea"/>
              </a:rPr>
              <a:t>原进程</a:t>
            </a:r>
            <a:r>
              <a:rPr lang="en-US" altLang="zh-CN" sz="1600" b="1" i="1" dirty="0" err="1">
                <a:latin typeface="+mj-ea"/>
              </a:rPr>
              <a:t>TPM_TakeOwnership</a:t>
            </a:r>
            <a:r>
              <a:rPr lang="en-US" altLang="zh-CN" sz="1600" b="1" i="1" dirty="0">
                <a:latin typeface="+mj-ea"/>
              </a:rPr>
              <a:t> </a:t>
            </a:r>
            <a:r>
              <a:rPr lang="en-US" altLang="zh-CN" sz="1600" b="1" dirty="0">
                <a:latin typeface="+mj-ea"/>
              </a:rPr>
              <a:t>| </a:t>
            </a:r>
            <a:r>
              <a:rPr lang="en-US" altLang="zh-CN" sz="1600" b="1" i="1" dirty="0" err="1">
                <a:latin typeface="+mj-ea"/>
              </a:rPr>
              <a:t>User_TakeOwnership</a:t>
            </a:r>
            <a:r>
              <a:rPr lang="zh-CN" altLang="en-US" sz="1600" b="1" dirty="0">
                <a:latin typeface="+mj-ea"/>
              </a:rPr>
              <a:t>中</a:t>
            </a:r>
            <a:endParaRPr lang="en-US" altLang="zh-CN" sz="1600" b="1" dirty="0">
              <a:latin typeface="+mj-ea"/>
            </a:endParaRPr>
          </a:p>
          <a:p>
            <a:pPr eaLnBrk="1" hangingPunct="1"/>
            <a:r>
              <a:rPr lang="zh-CN" altLang="en-US" sz="1600" b="1" dirty="0">
                <a:latin typeface="+mj-ea"/>
                <a:ea typeface="+mj-ea"/>
              </a:rPr>
              <a:t>增加一条语句，输出</a:t>
            </a:r>
            <a:r>
              <a:rPr lang="en-US" altLang="zh-CN" sz="1600" b="1" dirty="0" err="1">
                <a:latin typeface="+mj-ea"/>
              </a:rPr>
              <a:t>SharedSec</a:t>
            </a:r>
            <a:endParaRPr lang="en-US" altLang="zh-CN" sz="1600" b="1" dirty="0">
              <a:latin typeface="+mj-ea"/>
            </a:endParaRPr>
          </a:p>
          <a:p>
            <a:pPr eaLnBrk="1" hangingPunct="1"/>
            <a:endParaRPr lang="en-US" altLang="zh-CN" sz="1600" b="1" dirty="0">
              <a:latin typeface="+mj-ea"/>
              <a:ea typeface="+mj-ea"/>
            </a:endParaRP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lang="zh-CN" altLang="en-US" sz="1600" b="1" dirty="0">
                <a:latin typeface="+mj-ea"/>
                <a:ea typeface="+mj-ea"/>
              </a:rPr>
              <a:t>构造原进程</a:t>
            </a:r>
            <a:r>
              <a:rPr lang="en-US" altLang="zh-CN" sz="1600" b="1" i="1" dirty="0" err="1">
                <a:latin typeface="+mj-ea"/>
                <a:ea typeface="+mj-ea"/>
              </a:rPr>
              <a:t>TPM_TakeOwnership</a:t>
            </a:r>
            <a:r>
              <a:rPr lang="en-US" altLang="zh-CN" sz="1600" b="1" i="1" dirty="0">
                <a:latin typeface="+mj-ea"/>
                <a:ea typeface="+mj-ea"/>
              </a:rPr>
              <a:t> </a:t>
            </a:r>
            <a:r>
              <a:rPr lang="en-US" altLang="zh-CN" sz="1600" b="1" dirty="0">
                <a:latin typeface="+mj-ea"/>
                <a:ea typeface="+mj-ea"/>
              </a:rPr>
              <a:t>| </a:t>
            </a:r>
            <a:r>
              <a:rPr lang="en-US" altLang="zh-CN" sz="1600" b="1" i="1" dirty="0" err="1">
                <a:latin typeface="+mj-ea"/>
                <a:ea typeface="+mj-ea"/>
              </a:rPr>
              <a:t>User_TakeOwnership</a:t>
            </a:r>
            <a:endParaRPr lang="en-US" altLang="zh-CN" sz="1600" b="1" i="1" dirty="0">
              <a:latin typeface="+mj-ea"/>
              <a:ea typeface="+mj-ea"/>
            </a:endParaRPr>
          </a:p>
          <a:p>
            <a:pPr eaLnBrk="1" hangingPunct="1"/>
            <a:r>
              <a:rPr lang="zh-CN" altLang="en-US" sz="1600" b="1" dirty="0">
                <a:latin typeface="+mj-ea"/>
                <a:ea typeface="+mj-ea"/>
              </a:rPr>
              <a:t>的</a:t>
            </a:r>
            <a:r>
              <a:rPr lang="zh-CN" altLang="en-US" sz="1600" b="1" dirty="0">
                <a:solidFill>
                  <a:srgbClr val="0033CC"/>
                </a:solidFill>
                <a:latin typeface="+mj-ea"/>
                <a:ea typeface="+mj-ea"/>
              </a:rPr>
              <a:t>变形进程</a:t>
            </a:r>
            <a:r>
              <a:rPr lang="en-US" altLang="zh-CN" sz="1600" b="1" i="1" dirty="0" err="1">
                <a:latin typeface="+mj-ea"/>
              </a:rPr>
              <a:t>TPM_TakeOwnership</a:t>
            </a:r>
            <a:r>
              <a:rPr lang="en-US" altLang="zh-CN" sz="1600" b="1" i="1" dirty="0">
                <a:latin typeface="+mj-ea"/>
              </a:rPr>
              <a:t>’ </a:t>
            </a:r>
            <a:r>
              <a:rPr lang="en-US" altLang="zh-CN" sz="1600" b="1" dirty="0">
                <a:latin typeface="+mj-ea"/>
              </a:rPr>
              <a:t>| </a:t>
            </a:r>
            <a:r>
              <a:rPr lang="en-US" altLang="zh-CN" sz="1600" b="1" i="1" dirty="0" err="1">
                <a:latin typeface="+mj-ea"/>
              </a:rPr>
              <a:t>User_TakeOwnership</a:t>
            </a:r>
            <a:r>
              <a:rPr lang="en-US" altLang="zh-CN" sz="1600" b="1" i="1" dirty="0">
                <a:latin typeface="+mj-ea"/>
              </a:rPr>
              <a:t>’</a:t>
            </a:r>
          </a:p>
          <a:p>
            <a:pPr eaLnBrk="1" hangingPunct="1"/>
            <a:r>
              <a:rPr lang="zh-CN" altLang="en-US" sz="1600" b="1" dirty="0">
                <a:latin typeface="+mj-ea"/>
              </a:rPr>
              <a:t>，</a:t>
            </a:r>
            <a:r>
              <a:rPr lang="zh-CN" altLang="en-US" sz="1600" b="1" dirty="0">
                <a:latin typeface="+mj-ea"/>
                <a:ea typeface="+mj-ea"/>
              </a:rPr>
              <a:t>在变型进程中，增加一条语句输出一个随机数</a:t>
            </a:r>
            <a:r>
              <a:rPr lang="en-US" altLang="zh-CN" sz="1600" b="1" dirty="0">
                <a:latin typeface="+mj-ea"/>
                <a:ea typeface="+mj-ea"/>
              </a:rPr>
              <a:t>Random</a:t>
            </a:r>
          </a:p>
          <a:p>
            <a:pPr marR="0" defTabSz="914400" rtl="0" eaLnBrk="1" fontAlgn="base" latinLnBrk="0" hangingPunct="1">
              <a:lnSpc>
                <a:spcPct val="100000"/>
              </a:lnSpc>
              <a:spcBef>
                <a:spcPct val="0"/>
              </a:spcBef>
              <a:spcAft>
                <a:spcPct val="0"/>
              </a:spcAft>
              <a:buClrTx/>
              <a:buSzTx/>
              <a:tabLst/>
            </a:pPr>
            <a:endParaRPr kumimoji="0" lang="en-US" altLang="zh-CN" sz="1600" b="1" i="0" u="none" strike="noStrike" cap="none" normalizeH="0" baseline="0" dirty="0">
              <a:ln>
                <a:noFill/>
              </a:ln>
              <a:solidFill>
                <a:schemeClr val="tx1"/>
              </a:solidFill>
              <a:effectLst/>
              <a:latin typeface="+mj-ea"/>
              <a:ea typeface="+mj-ea"/>
            </a:endParaRPr>
          </a:p>
          <a:p>
            <a:pPr marL="285750" indent="-285750" eaLnBrk="1" hangingPunct="1">
              <a:buFont typeface="Wingdings" panose="05000000000000000000" pitchFamily="2" charset="2"/>
              <a:buChar char="ü"/>
            </a:pPr>
            <a:r>
              <a:rPr lang="zh-CN" altLang="en-US" sz="1600" b="1" dirty="0">
                <a:solidFill>
                  <a:srgbClr val="0033CC"/>
                </a:solidFill>
                <a:latin typeface="+mj-ea"/>
                <a:ea typeface="+mj-ea"/>
              </a:rPr>
              <a:t>攻击者进程</a:t>
            </a:r>
            <a:r>
              <a:rPr lang="zh-CN" altLang="en-US" sz="1600" b="1" dirty="0">
                <a:latin typeface="+mj-ea"/>
                <a:ea typeface="+mj-ea"/>
              </a:rPr>
              <a:t>分别与</a:t>
            </a:r>
            <a:r>
              <a:rPr lang="zh-CN" altLang="en-US" sz="1600" b="1" dirty="0">
                <a:solidFill>
                  <a:srgbClr val="0033CC"/>
                </a:solidFill>
                <a:latin typeface="+mj-ea"/>
              </a:rPr>
              <a:t>原进程</a:t>
            </a:r>
            <a:r>
              <a:rPr lang="zh-CN" altLang="en-US" sz="1600" b="1" dirty="0">
                <a:latin typeface="+mj-ea"/>
                <a:ea typeface="+mj-ea"/>
              </a:rPr>
              <a:t>和</a:t>
            </a:r>
            <a:r>
              <a:rPr lang="zh-CN" altLang="en-US" sz="1600" b="1" dirty="0">
                <a:solidFill>
                  <a:srgbClr val="0033CC"/>
                </a:solidFill>
                <a:latin typeface="+mj-ea"/>
              </a:rPr>
              <a:t>变形进程</a:t>
            </a:r>
            <a:r>
              <a:rPr lang="zh-CN" altLang="en-US" sz="1600" b="1" dirty="0">
                <a:latin typeface="+mj-ea"/>
                <a:ea typeface="+mj-ea"/>
              </a:rPr>
              <a:t>并发执行，在观察等价下，</a:t>
            </a:r>
            <a:endParaRPr lang="en-US" altLang="zh-CN" sz="1600" b="1" dirty="0">
              <a:latin typeface="+mj-ea"/>
              <a:ea typeface="+mj-ea"/>
            </a:endParaRPr>
          </a:p>
          <a:p>
            <a:pPr eaLnBrk="1" hangingPunct="1"/>
            <a:r>
              <a:rPr lang="zh-CN" altLang="en-US" sz="1600" b="1" dirty="0">
                <a:solidFill>
                  <a:srgbClr val="0033CC"/>
                </a:solidFill>
                <a:latin typeface="+mj-ea"/>
                <a:ea typeface="+mj-ea"/>
              </a:rPr>
              <a:t>判断攻击者进程能否分辨出</a:t>
            </a:r>
            <a:r>
              <a:rPr lang="en-US" altLang="zh-CN" sz="1600" b="1" dirty="0" err="1">
                <a:solidFill>
                  <a:srgbClr val="0033CC"/>
                </a:solidFill>
                <a:latin typeface="+mj-ea"/>
              </a:rPr>
              <a:t>SharedSec</a:t>
            </a:r>
            <a:r>
              <a:rPr lang="zh-CN" altLang="en-US" sz="1600" b="1" dirty="0">
                <a:solidFill>
                  <a:srgbClr val="0033CC"/>
                </a:solidFill>
                <a:latin typeface="+mj-ea"/>
              </a:rPr>
              <a:t>和</a:t>
            </a:r>
            <a:r>
              <a:rPr lang="en-US" altLang="zh-CN" sz="1600" b="1" dirty="0">
                <a:solidFill>
                  <a:srgbClr val="0033CC"/>
                </a:solidFill>
                <a:latin typeface="+mj-ea"/>
              </a:rPr>
              <a:t>Random</a:t>
            </a:r>
            <a:r>
              <a:rPr lang="zh-CN" altLang="en-US" sz="1600" b="1" dirty="0">
                <a:latin typeface="+mj-ea"/>
              </a:rPr>
              <a:t>。</a:t>
            </a:r>
            <a:endParaRPr lang="en-US" altLang="zh-CN" sz="1600" b="1" dirty="0">
              <a:latin typeface="+mj-ea"/>
            </a:endParaRPr>
          </a:p>
          <a:p>
            <a:pPr eaLnBrk="1" hangingPunct="1"/>
            <a:endParaRPr kumimoji="0" lang="en-US" altLang="zh-CN" sz="1600" b="1" i="0" u="none" strike="noStrike" cap="none" normalizeH="0" baseline="0" dirty="0">
              <a:ln>
                <a:noFill/>
              </a:ln>
              <a:solidFill>
                <a:schemeClr val="tx1"/>
              </a:solidFill>
              <a:effectLst/>
              <a:latin typeface="+mj-ea"/>
              <a:ea typeface="+mj-ea"/>
            </a:endParaRPr>
          </a:p>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lang="zh-CN" altLang="en-US" sz="1600" b="1" dirty="0">
                <a:latin typeface="+mj-ea"/>
                <a:ea typeface="+mj-ea"/>
              </a:rPr>
              <a:t>若攻击者无法区分，则</a:t>
            </a:r>
            <a:r>
              <a:rPr lang="en-US" altLang="zh-CN" sz="1600" b="1" dirty="0" err="1">
                <a:latin typeface="+mj-ea"/>
                <a:ea typeface="+mj-ea"/>
              </a:rPr>
              <a:t>SharedSec</a:t>
            </a:r>
            <a:r>
              <a:rPr lang="zh-CN" altLang="en-US" sz="1600" b="1" dirty="0">
                <a:latin typeface="+mj-ea"/>
                <a:ea typeface="+mj-ea"/>
              </a:rPr>
              <a:t>能够抵抗离线猜测攻击</a:t>
            </a:r>
            <a:endParaRPr lang="en-US" altLang="zh-CN" sz="1600" b="1" dirty="0">
              <a:latin typeface="+mj-ea"/>
              <a:ea typeface="+mj-ea"/>
            </a:endParaRPr>
          </a:p>
          <a:p>
            <a:pPr marL="0" marR="0" indent="0" defTabSz="914400" rtl="0" eaLnBrk="1" fontAlgn="base" latinLnBrk="0" hangingPunct="1">
              <a:lnSpc>
                <a:spcPct val="100000"/>
              </a:lnSpc>
              <a:spcBef>
                <a:spcPct val="0"/>
              </a:spcBef>
              <a:spcAft>
                <a:spcPct val="0"/>
              </a:spcAft>
              <a:buClrTx/>
              <a:buSzTx/>
              <a:buFontTx/>
              <a:buNone/>
              <a:tabLst/>
            </a:pPr>
            <a:endParaRPr kumimoji="0" lang="en-US" altLang="zh-CN" sz="1600" b="1" i="0" u="none" strike="noStrike" cap="none" normalizeH="0" baseline="0" dirty="0">
              <a:ln>
                <a:noFill/>
              </a:ln>
              <a:solidFill>
                <a:schemeClr val="tx1"/>
              </a:solidFill>
              <a:effectLst/>
              <a:latin typeface="+mj-ea"/>
              <a:ea typeface="+mj-ea"/>
            </a:endParaRPr>
          </a:p>
        </p:txBody>
      </p:sp>
    </p:spTree>
    <p:extLst>
      <p:ext uri="{BB962C8B-B14F-4D97-AF65-F5344CB8AC3E}">
        <p14:creationId xmlns:p14="http://schemas.microsoft.com/office/powerpoint/2010/main" val="2972841314"/>
      </p:ext>
    </p:extLst>
  </p:cSld>
  <p:clrMapOvr>
    <a:masterClrMapping/>
  </p:clrMapOvr>
  <p:transition spd="med">
    <p:randomBar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1.1</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自动机</a:t>
            </a:r>
            <a:r>
              <a:rPr lang="en-US" altLang="zh-CN" sz="1800" b="1" dirty="0">
                <a:solidFill>
                  <a:srgbClr val="0033CC"/>
                </a:solidFill>
                <a:sym typeface="Wingdings" panose="05000000000000000000" pitchFamily="2" charset="2"/>
              </a:rPr>
              <a:t></a:t>
            </a:r>
            <a:r>
              <a:rPr lang="en-US" altLang="zh-CN" sz="1800" b="1" dirty="0">
                <a:solidFill>
                  <a:srgbClr val="FF0000"/>
                </a:solidFill>
                <a:sym typeface="Wingdings" panose="05000000000000000000" pitchFamily="2" charset="2"/>
              </a:rPr>
              <a:t>LTS</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通信系统演算</a:t>
            </a:r>
            <a:r>
              <a:rPr lang="en-US" altLang="zh-CN" sz="1800" b="1" dirty="0">
                <a:solidFill>
                  <a:srgbClr val="FF0000"/>
                </a:solidFill>
                <a:sym typeface="Wingdings" panose="05000000000000000000" pitchFamily="2" charset="2"/>
              </a:rPr>
              <a:t>CCS</a:t>
            </a:r>
            <a:r>
              <a:rPr lang="en-US" altLang="zh-CN" sz="1800" b="1" dirty="0">
                <a:solidFill>
                  <a:srgbClr val="0033CC"/>
                </a:solidFill>
                <a:sym typeface="Wingdings" panose="05000000000000000000" pitchFamily="2" charset="2"/>
              </a:rPr>
              <a:t></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r>
              <a:rPr lang="en-US" altLang="zh-CN" sz="1800" b="1" dirty="0">
                <a:solidFill>
                  <a:srgbClr val="0033CC"/>
                </a:solidFill>
                <a:sym typeface="Wingdings" panose="05000000000000000000" pitchFamily="2" charset="2"/>
              </a:rPr>
              <a:t></a:t>
            </a:r>
            <a:r>
              <a:rPr lang="zh-CN" altLang="en-US" sz="1800" b="1" dirty="0">
                <a:solidFill>
                  <a:srgbClr val="FF0000"/>
                </a:solidFill>
                <a:sym typeface="Wingdings" panose="05000000000000000000" pitchFamily="2" charset="2"/>
              </a:rPr>
              <a:t>应用</a:t>
            </a:r>
            <a:r>
              <a:rPr lang="el-GR" altLang="zh-CN" sz="1800" b="1" dirty="0">
                <a:solidFill>
                  <a:srgbClr val="FF0000"/>
                </a:solidFill>
                <a:sym typeface="Wingdings" panose="05000000000000000000" pitchFamily="2" charset="2"/>
              </a:rPr>
              <a:t>π</a:t>
            </a:r>
            <a:r>
              <a:rPr lang="zh-CN" altLang="en-US" sz="1800" b="1" dirty="0">
                <a:solidFill>
                  <a:srgbClr val="FF0000"/>
                </a:solidFill>
                <a:sym typeface="Wingdings" panose="05000000000000000000" pitchFamily="2" charset="2"/>
              </a:rPr>
              <a:t>演算</a:t>
            </a:r>
            <a:endParaRPr lang="zh-CN" altLang="zh-CN" sz="1800" b="1" dirty="0">
              <a:solidFill>
                <a:srgbClr val="FF0000"/>
              </a:solidFill>
            </a:endParaRPr>
          </a:p>
          <a:p>
            <a:pPr>
              <a:defRPr/>
            </a:pPr>
            <a:r>
              <a:rPr lang="zh-CN" altLang="en-US" b="1" dirty="0">
                <a:solidFill>
                  <a:srgbClr val="FF0000"/>
                </a:solidFill>
                <a:sym typeface="Wingdings" panose="05000000000000000000" pitchFamily="2" charset="2"/>
              </a:rPr>
              <a:t>应用</a:t>
            </a:r>
            <a:r>
              <a:rPr lang="el-GR" altLang="zh-CN" b="1" dirty="0">
                <a:solidFill>
                  <a:srgbClr val="FF0000"/>
                </a:solidFill>
                <a:sym typeface="Wingdings" panose="05000000000000000000" pitchFamily="2" charset="2"/>
              </a:rPr>
              <a:t>π</a:t>
            </a:r>
            <a:r>
              <a:rPr lang="zh-CN" altLang="en-US" b="1" dirty="0">
                <a:solidFill>
                  <a:srgbClr val="FF0000"/>
                </a:solidFill>
                <a:sym typeface="Wingdings" panose="05000000000000000000" pitchFamily="2" charset="2"/>
              </a:rPr>
              <a:t>演算</a:t>
            </a:r>
            <a:r>
              <a:rPr lang="zh-CN" altLang="en-US" b="1" dirty="0">
                <a:solidFill>
                  <a:srgbClr val="FF0000"/>
                </a:solidFill>
              </a:rPr>
              <a:t>：</a:t>
            </a:r>
            <a:endParaRPr lang="en-US" altLang="zh-CN" b="1" dirty="0">
              <a:solidFill>
                <a:srgbClr val="FF0000"/>
              </a:solidFill>
            </a:endParaRPr>
          </a:p>
          <a:p>
            <a:pPr lvl="1">
              <a:defRPr/>
            </a:pPr>
            <a:r>
              <a:rPr lang="zh-CN" altLang="en-US" b="1" dirty="0"/>
              <a:t>进程语法</a:t>
            </a:r>
            <a:endParaRPr lang="en-US" altLang="zh-CN" b="1" dirty="0"/>
          </a:p>
          <a:p>
            <a:pPr lvl="1">
              <a:defRPr/>
            </a:pPr>
            <a:r>
              <a:rPr lang="zh-CN" altLang="en-US" b="1" dirty="0"/>
              <a:t>构造与析构算子</a:t>
            </a:r>
            <a:endParaRPr lang="en-US" altLang="zh-CN" b="1" dirty="0"/>
          </a:p>
          <a:p>
            <a:pPr lvl="1">
              <a:defRPr/>
            </a:pPr>
            <a:r>
              <a:rPr lang="zh-CN" altLang="en-US" b="1" dirty="0"/>
              <a:t>结构等价</a:t>
            </a:r>
            <a:endParaRPr lang="en-US" altLang="zh-CN" b="1" dirty="0"/>
          </a:p>
          <a:p>
            <a:pPr lvl="1">
              <a:defRPr/>
            </a:pPr>
            <a:r>
              <a:rPr lang="zh-CN" altLang="en-US" b="1" dirty="0"/>
              <a:t>规约规则</a:t>
            </a:r>
            <a:endParaRPr lang="en-US" altLang="zh-CN" b="1" dirty="0"/>
          </a:p>
          <a:p>
            <a:pPr lvl="1">
              <a:defRPr/>
            </a:pPr>
            <a:r>
              <a:rPr lang="zh-CN" altLang="en-US" b="1" dirty="0"/>
              <a:t>举例</a:t>
            </a:r>
            <a:endParaRPr lang="en-US" altLang="zh-CN" b="1" dirty="0"/>
          </a:p>
          <a:p>
            <a:pPr lvl="1">
              <a:defRPr/>
            </a:pPr>
            <a:r>
              <a:rPr lang="zh-CN" altLang="en-US" b="1" dirty="0"/>
              <a:t>机密性分析</a:t>
            </a:r>
            <a:endParaRPr lang="en-US" altLang="zh-CN" b="1" dirty="0"/>
          </a:p>
          <a:p>
            <a:pPr lvl="1">
              <a:defRPr/>
            </a:pPr>
            <a:r>
              <a:rPr lang="zh-CN" altLang="en-US" b="1" dirty="0"/>
              <a:t>匿名性分析</a:t>
            </a:r>
            <a:endParaRPr lang="en-US" altLang="zh-CN" b="1" dirty="0"/>
          </a:p>
          <a:p>
            <a:pPr lvl="1">
              <a:defRPr/>
            </a:pPr>
            <a:r>
              <a:rPr lang="zh-CN" altLang="en-US" b="1" dirty="0">
                <a:solidFill>
                  <a:srgbClr val="FF0000"/>
                </a:solidFill>
              </a:rPr>
              <a:t>验证和分析工具：自动化分析工具</a:t>
            </a:r>
            <a:r>
              <a:rPr lang="en-US" altLang="zh-CN" b="1" dirty="0">
                <a:solidFill>
                  <a:srgbClr val="FF0000"/>
                </a:solidFill>
              </a:rPr>
              <a:t>ProVerif</a:t>
            </a: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spTree>
    <p:extLst>
      <p:ext uri="{BB962C8B-B14F-4D97-AF65-F5344CB8AC3E}">
        <p14:creationId xmlns:p14="http://schemas.microsoft.com/office/powerpoint/2010/main" val="1572473064"/>
      </p:ext>
    </p:extLst>
  </p:cSld>
  <p:clrMapOvr>
    <a:masterClrMapping/>
  </p:clrMapOvr>
  <p:transition spd="med">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1.4</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基于逻辑的方法</a:t>
            </a:r>
            <a:endParaRPr lang="zh-CN" altLang="zh-CN" sz="1800" b="1" dirty="0">
              <a:solidFill>
                <a:srgbClr val="FF0000"/>
              </a:solidFill>
            </a:endParaRPr>
          </a:p>
          <a:p>
            <a:pPr>
              <a:defRPr/>
            </a:pPr>
            <a:r>
              <a:rPr lang="zh-CN" altLang="en-US" b="1" dirty="0">
                <a:solidFill>
                  <a:srgbClr val="FF0000"/>
                </a:solidFill>
              </a:rPr>
              <a:t>逻辑系统</a:t>
            </a:r>
            <a:r>
              <a:rPr lang="zh-CN" altLang="en-US" b="1" dirty="0"/>
              <a:t>：谓词逻辑、</a:t>
            </a:r>
            <a:r>
              <a:rPr lang="zh-CN" altLang="en-US" b="1" dirty="0">
                <a:sym typeface="Wingdings" panose="05000000000000000000" pitchFamily="2" charset="2"/>
              </a:rPr>
              <a:t>一阶逻辑、高阶逻辑 </a:t>
            </a:r>
            <a:r>
              <a:rPr lang="en-US" altLang="zh-CN" b="1" dirty="0">
                <a:sym typeface="Wingdings" panose="05000000000000000000" pitchFamily="2" charset="2"/>
              </a:rPr>
              <a:t> </a:t>
            </a:r>
            <a:r>
              <a:rPr lang="zh-CN" altLang="en-US" b="1" dirty="0">
                <a:sym typeface="Wingdings" panose="05000000000000000000" pitchFamily="2" charset="2"/>
              </a:rPr>
              <a:t>逻辑推理</a:t>
            </a:r>
            <a:endParaRPr lang="en-US" altLang="zh-CN" b="1" dirty="0">
              <a:sym typeface="Wingdings" panose="05000000000000000000" pitchFamily="2" charset="2"/>
            </a:endParaRPr>
          </a:p>
          <a:p>
            <a:pPr>
              <a:defRPr/>
            </a:pPr>
            <a:r>
              <a:rPr lang="en-US" altLang="zh-CN" b="1" dirty="0">
                <a:solidFill>
                  <a:srgbClr val="FF0000"/>
                </a:solidFill>
                <a:sym typeface="Wingdings" panose="05000000000000000000" pitchFamily="2" charset="2"/>
              </a:rPr>
              <a:t>BAN</a:t>
            </a:r>
            <a:r>
              <a:rPr lang="zh-CN" altLang="en-US" b="1" dirty="0">
                <a:solidFill>
                  <a:srgbClr val="FF0000"/>
                </a:solidFill>
                <a:sym typeface="Wingdings" panose="05000000000000000000" pitchFamily="2" charset="2"/>
              </a:rPr>
              <a:t>逻辑</a:t>
            </a:r>
            <a:r>
              <a:rPr lang="zh-CN" altLang="en-US" b="1" dirty="0">
                <a:sym typeface="Wingdings" panose="05000000000000000000" pitchFamily="2" charset="2"/>
              </a:rPr>
              <a:t>：</a:t>
            </a:r>
            <a:endParaRPr lang="en-US" altLang="zh-CN" b="1" dirty="0">
              <a:sym typeface="Wingdings" panose="05000000000000000000" pitchFamily="2" charset="2"/>
            </a:endParaRPr>
          </a:p>
          <a:p>
            <a:pPr>
              <a:defRPr/>
            </a:pPr>
            <a:r>
              <a:rPr lang="zh-CN" altLang="en-US" b="1" dirty="0">
                <a:sym typeface="Wingdings" panose="05000000000000000000" pitchFamily="2" charset="2"/>
              </a:rPr>
              <a:t>协议组合逻辑</a:t>
            </a:r>
            <a:r>
              <a:rPr lang="en-US" altLang="zh-CN" b="1" dirty="0">
                <a:sym typeface="Wingdings" panose="05000000000000000000" pitchFamily="2" charset="2"/>
              </a:rPr>
              <a:t>PCL</a:t>
            </a:r>
          </a:p>
          <a:p>
            <a:pPr>
              <a:defRPr/>
            </a:pPr>
            <a:r>
              <a:rPr lang="zh-CN" altLang="en-US" b="1" dirty="0">
                <a:sym typeface="Wingdings" panose="05000000000000000000" pitchFamily="2" charset="2"/>
              </a:rPr>
              <a:t>安全系统逻辑</a:t>
            </a:r>
            <a:r>
              <a:rPr lang="en-US" altLang="zh-CN" b="1" dirty="0">
                <a:sym typeface="Wingdings" panose="05000000000000000000" pitchFamily="2" charset="2"/>
              </a:rPr>
              <a:t>LS</a:t>
            </a:r>
            <a:r>
              <a:rPr lang="en-US" altLang="zh-CN" b="1" baseline="30000" dirty="0">
                <a:sym typeface="Wingdings" panose="05000000000000000000" pitchFamily="2" charset="2"/>
              </a:rPr>
              <a:t>2</a:t>
            </a:r>
          </a:p>
          <a:p>
            <a:pPr marL="0" indent="0">
              <a:buNone/>
              <a:defRPr/>
            </a:pPr>
            <a:endParaRPr lang="en-US" altLang="zh-CN" b="1" dirty="0"/>
          </a:p>
          <a:p>
            <a:pPr lvl="1">
              <a:defRPr/>
            </a:pPr>
            <a:endParaRPr lang="en-US" altLang="zh-CN" b="1" dirty="0">
              <a:solidFill>
                <a:srgbClr val="FF0000"/>
              </a:solidFill>
            </a:endParaRP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5" name="图片 4">
            <a:extLst>
              <a:ext uri="{FF2B5EF4-FFF2-40B4-BE49-F238E27FC236}">
                <a16:creationId xmlns:a16="http://schemas.microsoft.com/office/drawing/2014/main" id="{F993DFCC-ABC0-420D-A552-BA9AF5769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711" y="1851670"/>
            <a:ext cx="5286375" cy="2428875"/>
          </a:xfrm>
          <a:prstGeom prst="rect">
            <a:avLst/>
          </a:prstGeom>
        </p:spPr>
      </p:pic>
      <p:cxnSp>
        <p:nvCxnSpPr>
          <p:cNvPr id="8" name="直接箭头连接符 7">
            <a:extLst>
              <a:ext uri="{FF2B5EF4-FFF2-40B4-BE49-F238E27FC236}">
                <a16:creationId xmlns:a16="http://schemas.microsoft.com/office/drawing/2014/main" id="{9ECC7523-4935-4998-BDD5-FB2FBD8B351C}"/>
              </a:ext>
            </a:extLst>
          </p:cNvPr>
          <p:cNvCxnSpPr/>
          <p:nvPr/>
        </p:nvCxnSpPr>
        <p:spPr bwMode="auto">
          <a:xfrm>
            <a:off x="1979712" y="2023606"/>
            <a:ext cx="1440160"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319721612"/>
      </p:ext>
    </p:extLst>
  </p:cSld>
  <p:clrMapOvr>
    <a:masterClrMapping/>
  </p:clrMapOvr>
  <p:transition spd="med">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1.5</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存在的问题</a:t>
            </a:r>
            <a:endParaRPr lang="zh-CN" altLang="zh-CN" sz="1800" b="1" dirty="0">
              <a:solidFill>
                <a:srgbClr val="FF0000"/>
              </a:solidFill>
            </a:endParaRPr>
          </a:p>
          <a:p>
            <a:pPr marL="0" indent="0">
              <a:buNone/>
              <a:defRPr/>
            </a:pPr>
            <a:endParaRPr lang="en-US" altLang="zh-CN" b="1" dirty="0"/>
          </a:p>
          <a:p>
            <a:pPr lvl="1">
              <a:defRPr/>
            </a:pPr>
            <a:endParaRPr lang="en-US" altLang="zh-CN" b="1" dirty="0">
              <a:solidFill>
                <a:srgbClr val="FF0000"/>
              </a:solidFill>
            </a:endParaRP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10" name="图片 9">
            <a:extLst>
              <a:ext uri="{FF2B5EF4-FFF2-40B4-BE49-F238E27FC236}">
                <a16:creationId xmlns:a16="http://schemas.microsoft.com/office/drawing/2014/main" id="{92CC148C-94AA-4B05-AED8-D609AFA60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80" y="1549642"/>
            <a:ext cx="4762500" cy="3381375"/>
          </a:xfrm>
          <a:prstGeom prst="rect">
            <a:avLst/>
          </a:prstGeom>
        </p:spPr>
      </p:pic>
      <p:sp>
        <p:nvSpPr>
          <p:cNvPr id="11" name="左大括号 10">
            <a:extLst>
              <a:ext uri="{FF2B5EF4-FFF2-40B4-BE49-F238E27FC236}">
                <a16:creationId xmlns:a16="http://schemas.microsoft.com/office/drawing/2014/main" id="{F8E4B742-5E4A-4430-B259-AAE402CB75C0}"/>
              </a:ext>
            </a:extLst>
          </p:cNvPr>
          <p:cNvSpPr/>
          <p:nvPr/>
        </p:nvSpPr>
        <p:spPr bwMode="auto">
          <a:xfrm rot="10800000">
            <a:off x="5766344" y="1553522"/>
            <a:ext cx="516480" cy="1954332"/>
          </a:xfrm>
          <a:prstGeom prst="leftBrac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12" name="左大括号 11">
            <a:extLst>
              <a:ext uri="{FF2B5EF4-FFF2-40B4-BE49-F238E27FC236}">
                <a16:creationId xmlns:a16="http://schemas.microsoft.com/office/drawing/2014/main" id="{DB450CB6-341B-4DBA-81C4-C0744B09A472}"/>
              </a:ext>
            </a:extLst>
          </p:cNvPr>
          <p:cNvSpPr/>
          <p:nvPr/>
        </p:nvSpPr>
        <p:spPr bwMode="auto">
          <a:xfrm rot="10800000">
            <a:off x="5766344" y="3579862"/>
            <a:ext cx="516480" cy="563514"/>
          </a:xfrm>
          <a:prstGeom prst="leftBrac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13" name="矩形 12">
            <a:extLst>
              <a:ext uri="{FF2B5EF4-FFF2-40B4-BE49-F238E27FC236}">
                <a16:creationId xmlns:a16="http://schemas.microsoft.com/office/drawing/2014/main" id="{6C8FFBFB-F103-4EE5-8A74-96E5D63A2E9D}"/>
              </a:ext>
            </a:extLst>
          </p:cNvPr>
          <p:cNvSpPr/>
          <p:nvPr/>
        </p:nvSpPr>
        <p:spPr bwMode="auto">
          <a:xfrm>
            <a:off x="6354832" y="2298708"/>
            <a:ext cx="2753672" cy="489066"/>
          </a:xfrm>
          <a:prstGeom prst="rect">
            <a:avLst/>
          </a:prstGeom>
          <a:solidFill>
            <a:schemeClr val="bg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033CC"/>
                </a:solidFill>
                <a:effectLst/>
                <a:latin typeface="+mj-ea"/>
                <a:ea typeface="+mj-ea"/>
              </a:rPr>
              <a:t>采用接近自然语言的方法</a:t>
            </a:r>
          </a:p>
        </p:txBody>
      </p:sp>
      <p:sp>
        <p:nvSpPr>
          <p:cNvPr id="14" name="矩形 13">
            <a:extLst>
              <a:ext uri="{FF2B5EF4-FFF2-40B4-BE49-F238E27FC236}">
                <a16:creationId xmlns:a16="http://schemas.microsoft.com/office/drawing/2014/main" id="{4E981308-0AC1-49D1-859B-9654D7E91B27}"/>
              </a:ext>
            </a:extLst>
          </p:cNvPr>
          <p:cNvSpPr/>
          <p:nvPr/>
        </p:nvSpPr>
        <p:spPr bwMode="auto">
          <a:xfrm>
            <a:off x="6354832" y="3435846"/>
            <a:ext cx="2753672" cy="903948"/>
          </a:xfrm>
          <a:prstGeom prst="rect">
            <a:avLst/>
          </a:prstGeom>
          <a:solidFill>
            <a:schemeClr val="bg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0033CC"/>
                </a:solidFill>
                <a:effectLst/>
                <a:latin typeface="+mj-ea"/>
                <a:ea typeface="+mj-ea"/>
              </a:rPr>
              <a:t>采用</a:t>
            </a:r>
            <a:r>
              <a:rPr kumimoji="0" lang="zh-CN" altLang="en-US" sz="1600" b="1" i="0" u="sng" strike="noStrike" cap="none" normalizeH="0" baseline="0" dirty="0">
                <a:ln>
                  <a:noFill/>
                </a:ln>
                <a:solidFill>
                  <a:srgbClr val="0033CC"/>
                </a:solidFill>
                <a:effectLst>
                  <a:outerShdw blurRad="38100" dist="38100" dir="2700000" algn="tl">
                    <a:srgbClr val="000000">
                      <a:alpha val="43137"/>
                    </a:srgbClr>
                  </a:outerShdw>
                </a:effectLst>
                <a:latin typeface="+mj-ea"/>
                <a:ea typeface="+mj-ea"/>
              </a:rPr>
              <a:t>形式化</a:t>
            </a:r>
            <a:r>
              <a:rPr kumimoji="0" lang="zh-CN" altLang="en-US" sz="1600" b="1" i="0" u="none" strike="noStrike" cap="none" normalizeH="0" baseline="0" dirty="0">
                <a:ln>
                  <a:noFill/>
                </a:ln>
                <a:solidFill>
                  <a:srgbClr val="0033CC"/>
                </a:solidFill>
                <a:effectLst/>
                <a:latin typeface="+mj-ea"/>
                <a:ea typeface="+mj-ea"/>
              </a:rPr>
              <a:t>的分析方法</a:t>
            </a:r>
          </a:p>
        </p:txBody>
      </p:sp>
      <p:cxnSp>
        <p:nvCxnSpPr>
          <p:cNvPr id="16" name="直接箭头连接符 15">
            <a:extLst>
              <a:ext uri="{FF2B5EF4-FFF2-40B4-BE49-F238E27FC236}">
                <a16:creationId xmlns:a16="http://schemas.microsoft.com/office/drawing/2014/main" id="{6466F052-D2CD-423E-BFA7-58BE7B093B6C}"/>
              </a:ext>
            </a:extLst>
          </p:cNvPr>
          <p:cNvCxnSpPr/>
          <p:nvPr/>
        </p:nvCxnSpPr>
        <p:spPr bwMode="auto">
          <a:xfrm>
            <a:off x="7740352" y="2859782"/>
            <a:ext cx="0" cy="504056"/>
          </a:xfrm>
          <a:prstGeom prst="straightConnector1">
            <a:avLst/>
          </a:prstGeom>
          <a:solidFill>
            <a:schemeClr val="accent1"/>
          </a:solidFill>
          <a:ln w="38100" cap="flat" cmpd="sng" algn="ctr">
            <a:solidFill>
              <a:srgbClr val="FF0000"/>
            </a:solidFill>
            <a:prstDash val="solid"/>
            <a:round/>
            <a:headEnd type="triangle"/>
            <a:tailEnd type="triangle"/>
          </a:ln>
          <a:effectLst/>
        </p:spPr>
      </p:cxnSp>
      <p:sp>
        <p:nvSpPr>
          <p:cNvPr id="17" name="矩形 16">
            <a:extLst>
              <a:ext uri="{FF2B5EF4-FFF2-40B4-BE49-F238E27FC236}">
                <a16:creationId xmlns:a16="http://schemas.microsoft.com/office/drawing/2014/main" id="{333B06A8-DC2F-4D4B-A9A1-6963550B381D}"/>
              </a:ext>
            </a:extLst>
          </p:cNvPr>
          <p:cNvSpPr/>
          <p:nvPr/>
        </p:nvSpPr>
        <p:spPr bwMode="auto">
          <a:xfrm>
            <a:off x="6084168" y="2859782"/>
            <a:ext cx="1512165" cy="50405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0000"/>
                </a:solidFill>
                <a:effectLst/>
                <a:latin typeface="+mj-ea"/>
                <a:ea typeface="+mj-ea"/>
              </a:rPr>
              <a:t>存在一定的</a:t>
            </a:r>
            <a:endParaRPr kumimoji="0" lang="en-US" altLang="zh-CN" sz="1400" b="1" i="0" u="none" strike="noStrike" cap="none" normalizeH="0" baseline="0" dirty="0">
              <a:ln>
                <a:noFill/>
              </a:ln>
              <a:solidFill>
                <a:srgbClr val="FF0000"/>
              </a:solidFill>
              <a:effectLst/>
              <a:latin typeface="+mj-ea"/>
              <a:ea typeface="+mj-ea"/>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0000"/>
                </a:solidFill>
                <a:effectLst/>
                <a:latin typeface="+mj-ea"/>
                <a:ea typeface="+mj-ea"/>
              </a:rPr>
              <a:t>抽象和简化</a:t>
            </a:r>
          </a:p>
        </p:txBody>
      </p:sp>
    </p:spTree>
    <p:extLst>
      <p:ext uri="{BB962C8B-B14F-4D97-AF65-F5344CB8AC3E}">
        <p14:creationId xmlns:p14="http://schemas.microsoft.com/office/powerpoint/2010/main" val="1951443627"/>
      </p:ext>
    </p:extLst>
  </p:cSld>
  <p:clrMapOvr>
    <a:masterClrMapping/>
  </p:clrMapOvr>
  <p:transition spd="med">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87A0FB-BC9B-4BDF-B51F-313EB1DB4B86}"/>
              </a:ext>
            </a:extLst>
          </p:cNvPr>
          <p:cNvSpPr>
            <a:spLocks noGrp="1"/>
          </p:cNvSpPr>
          <p:nvPr>
            <p:ph idx="1"/>
          </p:nvPr>
        </p:nvSpPr>
        <p:spPr>
          <a:xfrm>
            <a:off x="428624" y="1000124"/>
            <a:ext cx="8715375" cy="3947889"/>
          </a:xfrm>
        </p:spPr>
        <p:txBody>
          <a:bodyPr/>
          <a:lstStyle/>
          <a:p>
            <a:pPr marL="0" indent="0">
              <a:buNone/>
              <a:defRPr/>
            </a:pPr>
            <a:r>
              <a:rPr lang="en-US" altLang="zh-CN" sz="1800" b="1" dirty="0">
                <a:solidFill>
                  <a:srgbClr val="FF0000"/>
                </a:solidFill>
              </a:rPr>
              <a:t>1.5</a:t>
            </a:r>
            <a:r>
              <a:rPr lang="zh-CN" altLang="en-US" sz="1800" b="1" dirty="0">
                <a:solidFill>
                  <a:srgbClr val="FF0000"/>
                </a:solidFill>
              </a:rPr>
              <a:t>） 形式化验证 </a:t>
            </a:r>
            <a:r>
              <a:rPr lang="en-US" altLang="zh-CN" sz="1800" b="1" dirty="0">
                <a:solidFill>
                  <a:srgbClr val="FF0000"/>
                </a:solidFill>
              </a:rPr>
              <a:t>—</a:t>
            </a:r>
            <a:r>
              <a:rPr lang="zh-CN" altLang="en-US" sz="1800" b="1" dirty="0">
                <a:solidFill>
                  <a:srgbClr val="FF0000"/>
                </a:solidFill>
              </a:rPr>
              <a:t> 基于形式化的系统设计与实现</a:t>
            </a:r>
            <a:endParaRPr lang="zh-CN" altLang="zh-CN" sz="1800" b="1" dirty="0">
              <a:solidFill>
                <a:srgbClr val="FF0000"/>
              </a:solidFill>
            </a:endParaRPr>
          </a:p>
          <a:p>
            <a:pPr marL="0" indent="0">
              <a:buNone/>
              <a:defRPr/>
            </a:pPr>
            <a:endParaRPr lang="en-US" altLang="zh-CN" b="1" dirty="0"/>
          </a:p>
          <a:p>
            <a:pPr lvl="1">
              <a:defRPr/>
            </a:pPr>
            <a:endParaRPr lang="en-US" altLang="zh-CN" b="1" dirty="0">
              <a:solidFill>
                <a:srgbClr val="FF0000"/>
              </a:solidFill>
            </a:endParaRPr>
          </a:p>
        </p:txBody>
      </p:sp>
      <p:sp>
        <p:nvSpPr>
          <p:cNvPr id="6" name="标题 1">
            <a:extLst>
              <a:ext uri="{FF2B5EF4-FFF2-40B4-BE49-F238E27FC236}">
                <a16:creationId xmlns:a16="http://schemas.microsoft.com/office/drawing/2014/main" id="{316460D8-8DD5-4468-BA84-273FC22ECADD}"/>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10" name="图片 9">
            <a:extLst>
              <a:ext uri="{FF2B5EF4-FFF2-40B4-BE49-F238E27FC236}">
                <a16:creationId xmlns:a16="http://schemas.microsoft.com/office/drawing/2014/main" id="{92CC148C-94AA-4B05-AED8-D609AFA60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80" y="1549642"/>
            <a:ext cx="4762500" cy="3381375"/>
          </a:xfrm>
          <a:prstGeom prst="rect">
            <a:avLst/>
          </a:prstGeom>
        </p:spPr>
      </p:pic>
      <p:sp>
        <p:nvSpPr>
          <p:cNvPr id="11" name="左大括号 10">
            <a:extLst>
              <a:ext uri="{FF2B5EF4-FFF2-40B4-BE49-F238E27FC236}">
                <a16:creationId xmlns:a16="http://schemas.microsoft.com/office/drawing/2014/main" id="{F8E4B742-5E4A-4430-B259-AAE402CB75C0}"/>
              </a:ext>
            </a:extLst>
          </p:cNvPr>
          <p:cNvSpPr/>
          <p:nvPr/>
        </p:nvSpPr>
        <p:spPr bwMode="auto">
          <a:xfrm rot="10800000">
            <a:off x="5766344" y="1553522"/>
            <a:ext cx="516480" cy="2589854"/>
          </a:xfrm>
          <a:prstGeom prst="leftBrac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8" name="矩形 7">
            <a:extLst>
              <a:ext uri="{FF2B5EF4-FFF2-40B4-BE49-F238E27FC236}">
                <a16:creationId xmlns:a16="http://schemas.microsoft.com/office/drawing/2014/main" id="{AFCE3A4B-F30A-4E8B-A86C-2E86583E0A22}"/>
              </a:ext>
            </a:extLst>
          </p:cNvPr>
          <p:cNvSpPr/>
          <p:nvPr/>
        </p:nvSpPr>
        <p:spPr bwMode="auto">
          <a:xfrm>
            <a:off x="6354832" y="1347614"/>
            <a:ext cx="2753672" cy="2952328"/>
          </a:xfrm>
          <a:prstGeom prst="rect">
            <a:avLst/>
          </a:prstGeom>
          <a:solidFill>
            <a:schemeClr val="bg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33CC"/>
                </a:solidFill>
                <a:effectLst/>
                <a:latin typeface="+mj-ea"/>
                <a:ea typeface="+mj-ea"/>
              </a:rPr>
              <a:t>采用形式化的设计、</a:t>
            </a:r>
            <a:endParaRPr kumimoji="0" lang="en-US" altLang="zh-CN" sz="2000" b="1" i="0" u="none" strike="noStrike" cap="none" normalizeH="0" baseline="0" dirty="0">
              <a:ln>
                <a:noFill/>
              </a:ln>
              <a:solidFill>
                <a:srgbClr val="0033CC"/>
              </a:solidFill>
              <a:effectLst/>
              <a:latin typeface="+mj-ea"/>
              <a:ea typeface="+mj-ea"/>
            </a:endParaRPr>
          </a:p>
          <a:p>
            <a:pPr marL="0" marR="0" indent="0"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33CC"/>
                </a:solidFill>
                <a:effectLst/>
                <a:latin typeface="+mj-ea"/>
                <a:ea typeface="+mj-ea"/>
              </a:rPr>
              <a:t>实现</a:t>
            </a:r>
            <a:r>
              <a:rPr lang="zh-CN" altLang="en-US" sz="2000" b="1" dirty="0">
                <a:solidFill>
                  <a:srgbClr val="0033CC"/>
                </a:solidFill>
                <a:latin typeface="+mj-ea"/>
                <a:ea typeface="+mj-ea"/>
              </a:rPr>
              <a:t>和分析方法</a:t>
            </a:r>
            <a:endParaRPr lang="en-US" altLang="zh-CN" sz="2000" b="1" dirty="0">
              <a:solidFill>
                <a:srgbClr val="0033CC"/>
              </a:solidFill>
              <a:latin typeface="+mj-ea"/>
              <a:ea typeface="+mj-ea"/>
            </a:endParaRPr>
          </a:p>
          <a:p>
            <a:pPr marL="0" marR="0" indent="0" defTabSz="914400" rtl="0" eaLnBrk="1" fontAlgn="base" latinLnBrk="0" hangingPunct="1">
              <a:lnSpc>
                <a:spcPct val="100000"/>
              </a:lnSpc>
              <a:spcBef>
                <a:spcPct val="0"/>
              </a:spcBef>
              <a:spcAft>
                <a:spcPct val="0"/>
              </a:spcAft>
              <a:buClrTx/>
              <a:buSzTx/>
              <a:buFontTx/>
              <a:buNone/>
              <a:tabLst/>
            </a:pPr>
            <a:r>
              <a:rPr lang="zh-CN" altLang="en-US" sz="2000" b="1" dirty="0">
                <a:latin typeface="+mj-ea"/>
                <a:ea typeface="+mj-ea"/>
              </a:rPr>
              <a:t>（例</a:t>
            </a:r>
            <a:r>
              <a:rPr lang="en-US" altLang="zh-CN" sz="2000" b="1" dirty="0">
                <a:latin typeface="+mj-ea"/>
                <a:ea typeface="+mj-ea"/>
              </a:rPr>
              <a:t>:</a:t>
            </a:r>
            <a:r>
              <a:rPr lang="zh-CN" altLang="en-US" sz="2000" b="1" dirty="0">
                <a:latin typeface="+mj-ea"/>
                <a:ea typeface="+mj-ea"/>
              </a:rPr>
              <a:t>基于精化的方法）</a:t>
            </a:r>
            <a:endParaRPr lang="en-US" altLang="zh-CN" sz="2000" b="1" dirty="0">
              <a:latin typeface="+mj-ea"/>
              <a:ea typeface="+mj-ea"/>
            </a:endParaRPr>
          </a:p>
          <a:p>
            <a:pPr marL="0" marR="0" indent="0" defTabSz="914400" rtl="0" eaLnBrk="1" fontAlgn="base" latinLnBrk="0" hangingPunct="1">
              <a:lnSpc>
                <a:spcPct val="100000"/>
              </a:lnSpc>
              <a:spcBef>
                <a:spcPct val="0"/>
              </a:spcBef>
              <a:spcAft>
                <a:spcPct val="0"/>
              </a:spcAft>
              <a:buClrTx/>
              <a:buSzTx/>
              <a:buFontTx/>
              <a:buNone/>
              <a:tabLst/>
            </a:pPr>
            <a:endParaRPr lang="en-US" altLang="zh-CN" sz="2000" b="1" dirty="0">
              <a:latin typeface="+mj-ea"/>
              <a:ea typeface="+mj-ea"/>
            </a:endParaRPr>
          </a:p>
          <a:p>
            <a:pPr marL="0" marR="0" indent="0" defTabSz="914400" rtl="0" eaLnBrk="1" fontAlgn="base" latinLnBrk="0" hangingPunct="1">
              <a:lnSpc>
                <a:spcPct val="100000"/>
              </a:lnSpc>
              <a:spcBef>
                <a:spcPct val="0"/>
              </a:spcBef>
              <a:spcAft>
                <a:spcPct val="0"/>
              </a:spcAft>
              <a:buClrTx/>
              <a:buSzTx/>
              <a:buFontTx/>
              <a:buNone/>
              <a:tabLst/>
            </a:pPr>
            <a:r>
              <a:rPr lang="zh-CN" altLang="en-US" sz="2000" b="1" dirty="0">
                <a:solidFill>
                  <a:srgbClr val="0033CC"/>
                </a:solidFill>
                <a:latin typeface="+mj-ea"/>
                <a:ea typeface="+mj-ea"/>
              </a:rPr>
              <a:t>思路：</a:t>
            </a:r>
            <a:endParaRPr lang="en-US" altLang="zh-CN" sz="2000" b="1" dirty="0">
              <a:solidFill>
                <a:srgbClr val="0033CC"/>
              </a:solidFill>
              <a:latin typeface="+mj-ea"/>
              <a:ea typeface="+mj-ea"/>
            </a:endParaRPr>
          </a:p>
          <a:p>
            <a:pPr marL="0" marR="0" indent="0" defTabSz="914400" rtl="0" eaLnBrk="1" fontAlgn="base" latinLnBrk="0" hangingPunct="1">
              <a:lnSpc>
                <a:spcPct val="100000"/>
              </a:lnSpc>
              <a:spcBef>
                <a:spcPct val="0"/>
              </a:spcBef>
              <a:spcAft>
                <a:spcPct val="0"/>
              </a:spcAft>
              <a:buClrTx/>
              <a:buSzTx/>
              <a:buFontTx/>
              <a:buNone/>
              <a:tabLst/>
            </a:pPr>
            <a:r>
              <a:rPr lang="zh-CN" altLang="en-US" sz="2000" b="1" dirty="0">
                <a:latin typeface="+mj-ea"/>
                <a:ea typeface="+mj-ea"/>
              </a:rPr>
              <a:t>设计</a:t>
            </a:r>
            <a:r>
              <a:rPr lang="en-US" altLang="zh-CN" sz="2000" b="1" dirty="0">
                <a:latin typeface="+mj-ea"/>
                <a:ea typeface="+mj-ea"/>
              </a:rPr>
              <a:t>LTS</a:t>
            </a:r>
          </a:p>
          <a:p>
            <a:pPr eaLnBrk="1" hangingPunct="1"/>
            <a:r>
              <a:rPr lang="en-US" altLang="zh-CN" sz="2000" b="1" dirty="0">
                <a:latin typeface="+mj-ea"/>
              </a:rPr>
              <a:t>↑↓</a:t>
            </a:r>
            <a:r>
              <a:rPr lang="zh-CN" altLang="en-US" sz="1200" b="1" dirty="0">
                <a:solidFill>
                  <a:srgbClr val="FF0000"/>
                </a:solidFill>
                <a:latin typeface="+mj-ea"/>
              </a:rPr>
              <a:t>强互模拟</a:t>
            </a:r>
            <a:r>
              <a:rPr lang="en-US" altLang="zh-CN" sz="1200" b="1" dirty="0">
                <a:solidFill>
                  <a:srgbClr val="FF0000"/>
                </a:solidFill>
                <a:latin typeface="+mj-ea"/>
              </a:rPr>
              <a:t>/</a:t>
            </a:r>
            <a:r>
              <a:rPr lang="zh-CN" altLang="en-US" sz="1200" b="1" dirty="0">
                <a:solidFill>
                  <a:srgbClr val="FF0000"/>
                </a:solidFill>
                <a:latin typeface="+mj-ea"/>
              </a:rPr>
              <a:t>等价</a:t>
            </a:r>
            <a:endParaRPr lang="en-US" altLang="zh-CN" sz="1200" b="1" dirty="0">
              <a:solidFill>
                <a:srgbClr val="FF0000"/>
              </a:solidFill>
              <a:latin typeface="+mj-ea"/>
            </a:endParaRPr>
          </a:p>
          <a:p>
            <a:pPr marL="0" marR="0" indent="0" defTabSz="914400" rtl="0" eaLnBrk="1" fontAlgn="base" latinLnBrk="0" hangingPunct="1">
              <a:lnSpc>
                <a:spcPct val="100000"/>
              </a:lnSpc>
              <a:spcBef>
                <a:spcPct val="0"/>
              </a:spcBef>
              <a:spcAft>
                <a:spcPct val="0"/>
              </a:spcAft>
              <a:buClrTx/>
              <a:buSzTx/>
              <a:buFontTx/>
              <a:buNone/>
              <a:tabLst/>
            </a:pPr>
            <a:r>
              <a:rPr lang="zh-CN" altLang="en-US" sz="2000" b="1" dirty="0">
                <a:latin typeface="+mj-ea"/>
                <a:ea typeface="+mj-ea"/>
              </a:rPr>
              <a:t>实现</a:t>
            </a:r>
            <a:r>
              <a:rPr lang="en-US" altLang="zh-CN" sz="2000" b="1" dirty="0">
                <a:latin typeface="+mj-ea"/>
                <a:ea typeface="+mj-ea"/>
              </a:rPr>
              <a:t>LTS</a:t>
            </a:r>
          </a:p>
        </p:txBody>
      </p:sp>
    </p:spTree>
    <p:extLst>
      <p:ext uri="{BB962C8B-B14F-4D97-AF65-F5344CB8AC3E}">
        <p14:creationId xmlns:p14="http://schemas.microsoft.com/office/powerpoint/2010/main" val="418145806"/>
      </p:ext>
    </p:extLst>
  </p:cSld>
  <p:clrMapOvr>
    <a:masterClrMapping/>
  </p:clrMapOvr>
  <p:transition spd="med">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F639F57-91D3-47C7-A785-F3B626939F1D}"/>
              </a:ext>
            </a:extLst>
          </p:cNvPr>
          <p:cNvSpPr>
            <a:spLocks noGrp="1"/>
          </p:cNvSpPr>
          <p:nvPr>
            <p:ph idx="1"/>
          </p:nvPr>
        </p:nvSpPr>
        <p:spPr>
          <a:xfrm>
            <a:off x="428625" y="1000125"/>
            <a:ext cx="8229600" cy="2801938"/>
          </a:xfrm>
        </p:spPr>
        <p:txBody>
          <a:bodyPr/>
          <a:lstStyle/>
          <a:p>
            <a:pPr marL="0" indent="0">
              <a:buFont typeface="Wingdings" panose="05000000000000000000" pitchFamily="2" charset="2"/>
              <a:buNone/>
              <a:defRPr/>
            </a:pPr>
            <a:r>
              <a:rPr lang="en-US" altLang="zh-CN" sz="1800" b="1" dirty="0">
                <a:solidFill>
                  <a:srgbClr val="1AB39F"/>
                </a:solidFill>
              </a:rPr>
              <a:t>2.</a:t>
            </a:r>
            <a:r>
              <a:rPr lang="zh-CN" altLang="zh-CN" sz="1800" b="1" dirty="0">
                <a:solidFill>
                  <a:srgbClr val="1AB39F"/>
                </a:solidFill>
              </a:rPr>
              <a:t>评估准则</a:t>
            </a:r>
          </a:p>
          <a:p>
            <a:pPr marL="0" indent="0">
              <a:buFont typeface="Wingdings" panose="05000000000000000000" pitchFamily="2" charset="2"/>
              <a:buNone/>
              <a:defRPr/>
            </a:pPr>
            <a:r>
              <a:rPr lang="en-US" altLang="zh-CN" b="1" dirty="0">
                <a:solidFill>
                  <a:srgbClr val="0033CC"/>
                </a:solidFill>
              </a:rPr>
              <a:t>1</a:t>
            </a:r>
            <a:r>
              <a:rPr lang="zh-CN" altLang="zh-CN" b="1" dirty="0">
                <a:solidFill>
                  <a:srgbClr val="0033CC"/>
                </a:solidFill>
              </a:rPr>
              <a:t>）评估准则概况</a:t>
            </a:r>
          </a:p>
          <a:p>
            <a:pPr>
              <a:defRPr/>
            </a:pPr>
            <a:r>
              <a:rPr lang="zh-CN" altLang="zh-CN" b="1" dirty="0">
                <a:solidFill>
                  <a:srgbClr val="0033CC"/>
                </a:solidFill>
              </a:rPr>
              <a:t>美国国防部</a:t>
            </a:r>
            <a:r>
              <a:rPr lang="zh-CN" altLang="zh-CN" b="1" dirty="0"/>
              <a:t>于</a:t>
            </a:r>
            <a:r>
              <a:rPr lang="en-US" altLang="zh-CN" b="1" dirty="0"/>
              <a:t>1983</a:t>
            </a:r>
            <a:r>
              <a:rPr lang="zh-CN" altLang="zh-CN" b="1" dirty="0"/>
              <a:t>年推出了历史上第一个计算机安全评价标准《可信计算机系统评测准则（</a:t>
            </a:r>
            <a:r>
              <a:rPr lang="en-US" altLang="zh-CN" b="1" dirty="0"/>
              <a:t>Trusted Computer System Evaluation Criteria</a:t>
            </a:r>
            <a:r>
              <a:rPr lang="zh-CN" altLang="zh-CN" b="1" dirty="0"/>
              <a:t>，</a:t>
            </a:r>
            <a:r>
              <a:rPr lang="en-US" altLang="zh-CN" b="1" dirty="0">
                <a:solidFill>
                  <a:srgbClr val="0033CC"/>
                </a:solidFill>
              </a:rPr>
              <a:t>TCSEC</a:t>
            </a:r>
            <a:r>
              <a:rPr lang="zh-CN" altLang="zh-CN" b="1" dirty="0"/>
              <a:t>）》。</a:t>
            </a:r>
            <a:r>
              <a:rPr lang="en-US" altLang="zh-CN" b="1" dirty="0"/>
              <a:t>TCSEC</a:t>
            </a:r>
            <a:r>
              <a:rPr lang="zh-CN" altLang="zh-CN" b="1" dirty="0"/>
              <a:t>带动了国际上计算机安全评测的研究，</a:t>
            </a:r>
            <a:r>
              <a:rPr lang="zh-CN" altLang="zh-CN" b="1" dirty="0">
                <a:solidFill>
                  <a:srgbClr val="0033CC"/>
                </a:solidFill>
              </a:rPr>
              <a:t>我国</a:t>
            </a:r>
            <a:r>
              <a:rPr lang="zh-CN" altLang="zh-CN" b="1" dirty="0"/>
              <a:t>也制定了相应的强制性</a:t>
            </a:r>
            <a:r>
              <a:rPr lang="zh-CN" altLang="zh-CN" b="1" dirty="0">
                <a:solidFill>
                  <a:srgbClr val="0033CC"/>
                </a:solidFill>
              </a:rPr>
              <a:t>国家标准</a:t>
            </a:r>
            <a:r>
              <a:rPr lang="en-US" altLang="zh-CN" b="1" dirty="0">
                <a:solidFill>
                  <a:srgbClr val="0033CC"/>
                </a:solidFill>
              </a:rPr>
              <a:t>GB17859-1999</a:t>
            </a:r>
            <a:r>
              <a:rPr lang="zh-CN" altLang="zh-CN" b="1" dirty="0"/>
              <a:t>《计算机信息系统安全保护等级划分准则》和</a:t>
            </a:r>
            <a:r>
              <a:rPr lang="zh-CN" altLang="zh-CN" b="1" dirty="0">
                <a:solidFill>
                  <a:srgbClr val="0033CC"/>
                </a:solidFill>
              </a:rPr>
              <a:t>推荐标准</a:t>
            </a:r>
            <a:r>
              <a:rPr lang="en-US" altLang="zh-CN" b="1" dirty="0">
                <a:solidFill>
                  <a:srgbClr val="0033CC"/>
                </a:solidFill>
              </a:rPr>
              <a:t>GB/T18336</a:t>
            </a:r>
            <a:r>
              <a:rPr lang="zh-CN" altLang="zh-CN" b="1" dirty="0">
                <a:solidFill>
                  <a:srgbClr val="0033CC"/>
                </a:solidFill>
              </a:rPr>
              <a:t>－</a:t>
            </a:r>
            <a:r>
              <a:rPr lang="en-US" altLang="zh-CN" b="1" dirty="0">
                <a:solidFill>
                  <a:srgbClr val="0033CC"/>
                </a:solidFill>
              </a:rPr>
              <a:t>2001</a:t>
            </a:r>
            <a:r>
              <a:rPr lang="zh-CN" altLang="zh-CN" b="1" dirty="0"/>
              <a:t>《信息技术 安全技术 信息技术安全性评估准则》。表</a:t>
            </a:r>
            <a:r>
              <a:rPr lang="en-US" altLang="zh-CN" b="1" dirty="0"/>
              <a:t>5-1</a:t>
            </a:r>
            <a:r>
              <a:rPr lang="zh-CN" altLang="zh-CN" b="1" dirty="0"/>
              <a:t>给出了国内外计算机评价标准的概况。</a:t>
            </a:r>
            <a:endParaRPr lang="zh-CN" altLang="en-US" b="1" dirty="0"/>
          </a:p>
        </p:txBody>
      </p:sp>
      <p:sp>
        <p:nvSpPr>
          <p:cNvPr id="4" name="标题 1">
            <a:extLst>
              <a:ext uri="{FF2B5EF4-FFF2-40B4-BE49-F238E27FC236}">
                <a16:creationId xmlns:a16="http://schemas.microsoft.com/office/drawing/2014/main" id="{F0207228-28BE-4BD1-A106-106E2CC005C0}"/>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5" name="标题 1">
            <a:extLst>
              <a:ext uri="{FF2B5EF4-FFF2-40B4-BE49-F238E27FC236}">
                <a16:creationId xmlns:a16="http://schemas.microsoft.com/office/drawing/2014/main" id="{7DCC3AC5-C3E8-48A9-AE96-6FEA83517BA2}"/>
              </a:ext>
            </a:extLst>
          </p:cNvPr>
          <p:cNvSpPr txBox="1">
            <a:spLocks/>
          </p:cNvSpPr>
          <p:nvPr/>
        </p:nvSpPr>
        <p:spPr>
          <a:xfrm>
            <a:off x="285720" y="642924"/>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spTree>
  </p:cSld>
  <p:clrMapOvr>
    <a:masterClrMapping/>
  </p:clrMapOvr>
  <p:transition spd="med">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FFEC025A-4623-47A1-8AD0-BBCA9D939B32}"/>
              </a:ext>
            </a:extLst>
          </p:cNvPr>
          <p:cNvGraphicFramePr>
            <a:graphicFrameLocks noGrp="1"/>
          </p:cNvGraphicFramePr>
          <p:nvPr>
            <p:ph idx="1"/>
          </p:nvPr>
        </p:nvGraphicFramePr>
        <p:xfrm>
          <a:off x="1000125" y="571500"/>
          <a:ext cx="7285038" cy="3667571"/>
        </p:xfrm>
        <a:graphic>
          <a:graphicData uri="http://schemas.openxmlformats.org/drawingml/2006/table">
            <a:tbl>
              <a:tblPr firstRow="1" firstCol="1" lastRow="1" lastCol="1" bandRow="1" bandCol="1"/>
              <a:tblGrid>
                <a:gridCol w="2016429">
                  <a:extLst>
                    <a:ext uri="{9D8B030D-6E8A-4147-A177-3AD203B41FA5}">
                      <a16:colId xmlns:a16="http://schemas.microsoft.com/office/drawing/2014/main" val="20000"/>
                    </a:ext>
                  </a:extLst>
                </a:gridCol>
                <a:gridCol w="2840263">
                  <a:extLst>
                    <a:ext uri="{9D8B030D-6E8A-4147-A177-3AD203B41FA5}">
                      <a16:colId xmlns:a16="http://schemas.microsoft.com/office/drawing/2014/main" val="20001"/>
                    </a:ext>
                  </a:extLst>
                </a:gridCol>
                <a:gridCol w="2428346">
                  <a:extLst>
                    <a:ext uri="{9D8B030D-6E8A-4147-A177-3AD203B41FA5}">
                      <a16:colId xmlns:a16="http://schemas.microsoft.com/office/drawing/2014/main" val="20002"/>
                    </a:ext>
                  </a:extLst>
                </a:gridCol>
              </a:tblGrid>
              <a:tr h="243808">
                <a:tc>
                  <a:txBody>
                    <a:bodyPr/>
                    <a:lstStyle/>
                    <a:p>
                      <a:pPr algn="just">
                        <a:spcAft>
                          <a:spcPts val="0"/>
                        </a:spcAft>
                      </a:pPr>
                      <a:r>
                        <a:rPr lang="zh-CN" sz="1600" kern="100" dirty="0">
                          <a:effectLst/>
                          <a:latin typeface="Times New Roman" panose="02020603050405020304" pitchFamily="18" charset="0"/>
                          <a:ea typeface="宋体" panose="02010600030101010101" pitchFamily="2" charset="-122"/>
                        </a:rPr>
                        <a:t>标准名称</a:t>
                      </a: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颁布的国家或组织</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颁布年份</a:t>
                      </a: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808">
                <a:tc>
                  <a:txBody>
                    <a:bodyPr/>
                    <a:lstStyle/>
                    <a:p>
                      <a:pPr algn="just">
                        <a:spcAft>
                          <a:spcPts val="0"/>
                        </a:spcAft>
                      </a:pPr>
                      <a:r>
                        <a:rPr lang="zh-CN" sz="1600" kern="100" dirty="0">
                          <a:solidFill>
                            <a:srgbClr val="0033CC"/>
                          </a:solidFill>
                          <a:effectLst/>
                          <a:latin typeface="Times New Roman" panose="02020603050405020304" pitchFamily="18" charset="0"/>
                          <a:ea typeface="宋体" panose="02010600030101010101" pitchFamily="2" charset="-122"/>
                        </a:rPr>
                        <a:t>美国</a:t>
                      </a:r>
                      <a:r>
                        <a:rPr lang="en-US" sz="1600" kern="100" dirty="0">
                          <a:solidFill>
                            <a:srgbClr val="0033CC"/>
                          </a:solidFill>
                          <a:effectLst/>
                          <a:latin typeface="Times New Roman" panose="02020603050405020304" pitchFamily="18" charset="0"/>
                          <a:ea typeface="宋体" panose="02010600030101010101" pitchFamily="2" charset="-122"/>
                        </a:rPr>
                        <a:t>TCSEC</a:t>
                      </a:r>
                      <a:endParaRPr lang="zh-CN" sz="1600" kern="100" dirty="0">
                        <a:solidFill>
                          <a:srgbClr val="0033CC"/>
                        </a:solidFill>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solidFill>
                            <a:srgbClr val="0033CC"/>
                          </a:solidFill>
                          <a:effectLst/>
                          <a:latin typeface="Times New Roman" panose="02020603050405020304" pitchFamily="18" charset="0"/>
                          <a:ea typeface="宋体" panose="02010600030101010101" pitchFamily="2" charset="-122"/>
                        </a:rPr>
                        <a:t>美国国防部</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solidFill>
                            <a:srgbClr val="0033CC"/>
                          </a:solidFill>
                          <a:effectLst/>
                          <a:latin typeface="Times New Roman" panose="02020603050405020304" pitchFamily="18" charset="0"/>
                          <a:ea typeface="宋体" panose="02010600030101010101" pitchFamily="2" charset="-122"/>
                        </a:rPr>
                        <a:t>1983</a:t>
                      </a:r>
                      <a:endParaRPr lang="zh-CN" sz="1600" kern="100" dirty="0">
                        <a:solidFill>
                          <a:srgbClr val="0033CC"/>
                        </a:solidFill>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808">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美国</a:t>
                      </a:r>
                      <a:r>
                        <a:rPr lang="en-US" sz="1600" kern="100">
                          <a:effectLst/>
                          <a:latin typeface="Times New Roman" panose="02020603050405020304" pitchFamily="18" charset="0"/>
                          <a:ea typeface="宋体" panose="02010600030101010101" pitchFamily="2" charset="-122"/>
                        </a:rPr>
                        <a:t>TCSEC</a:t>
                      </a:r>
                      <a:r>
                        <a:rPr lang="zh-CN" sz="1600" kern="100">
                          <a:effectLst/>
                          <a:latin typeface="Times New Roman" panose="02020603050405020304" pitchFamily="18" charset="0"/>
                          <a:ea typeface="宋体" panose="02010600030101010101" pitchFamily="2" charset="-122"/>
                        </a:rPr>
                        <a:t>修订版</a:t>
                      </a: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美国国防部</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1985</a:t>
                      </a:r>
                      <a:endParaRPr lang="zh-CN" sz="1600" kern="100">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808">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德国标准</a:t>
                      </a: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西德</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1988</a:t>
                      </a:r>
                      <a:endParaRPr lang="zh-CN" sz="1600" kern="100">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808">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英国标准</a:t>
                      </a: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英国</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1989</a:t>
                      </a:r>
                      <a:endParaRPr lang="zh-CN" sz="1600" kern="100">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3808">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加拿大标准</a:t>
                      </a:r>
                      <a:r>
                        <a:rPr lang="en-US" sz="1600" kern="100">
                          <a:effectLst/>
                          <a:latin typeface="Times New Roman" panose="02020603050405020304" pitchFamily="18" charset="0"/>
                          <a:ea typeface="宋体" panose="02010600030101010101" pitchFamily="2" charset="-122"/>
                        </a:rPr>
                        <a:t>V1</a:t>
                      </a:r>
                      <a:endParaRPr lang="zh-CN" sz="1600" kern="100">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Times New Roman" panose="02020603050405020304" pitchFamily="18" charset="0"/>
                          <a:ea typeface="宋体" panose="02010600030101010101" pitchFamily="2" charset="-122"/>
                        </a:rPr>
                        <a:t>加拿大</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1989</a:t>
                      </a:r>
                      <a:endParaRPr lang="zh-CN" sz="1600" kern="100">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808">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欧洲</a:t>
                      </a:r>
                      <a:r>
                        <a:rPr lang="en-US" sz="1600" kern="100">
                          <a:effectLst/>
                          <a:latin typeface="Times New Roman" panose="02020603050405020304" pitchFamily="18" charset="0"/>
                          <a:ea typeface="宋体" panose="02010600030101010101" pitchFamily="2" charset="-122"/>
                        </a:rPr>
                        <a:t>ITSEC</a:t>
                      </a:r>
                      <a:endParaRPr lang="zh-CN" sz="1600" kern="100">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西欧四国（英、法、荷、德）</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1991</a:t>
                      </a:r>
                      <a:endParaRPr lang="zh-CN" sz="1600" kern="100">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808">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联邦标准草案（</a:t>
                      </a:r>
                      <a:r>
                        <a:rPr lang="en-US" sz="1600" kern="100">
                          <a:effectLst/>
                          <a:latin typeface="Times New Roman" panose="02020603050405020304" pitchFamily="18" charset="0"/>
                          <a:ea typeface="宋体" panose="02010600030101010101" pitchFamily="2" charset="-122"/>
                        </a:rPr>
                        <a:t>FC</a:t>
                      </a:r>
                      <a:r>
                        <a:rPr lang="zh-CN" sz="1600" kern="100">
                          <a:effectLst/>
                          <a:latin typeface="Times New Roman" panose="02020603050405020304" pitchFamily="18" charset="0"/>
                          <a:ea typeface="宋体" panose="02010600030101010101" pitchFamily="2" charset="-122"/>
                        </a:rPr>
                        <a:t>）</a:t>
                      </a: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美国</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1992</a:t>
                      </a:r>
                      <a:endParaRPr lang="zh-CN" sz="1600" kern="100">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3808">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加拿大标准</a:t>
                      </a:r>
                      <a:r>
                        <a:rPr lang="en-US" sz="1600" kern="100">
                          <a:effectLst/>
                          <a:latin typeface="Times New Roman" panose="02020603050405020304" pitchFamily="18" charset="0"/>
                          <a:ea typeface="宋体" panose="02010600030101010101" pitchFamily="2" charset="-122"/>
                        </a:rPr>
                        <a:t>V3</a:t>
                      </a:r>
                      <a:endParaRPr lang="zh-CN" sz="1600" kern="100">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加拿大</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1993</a:t>
                      </a:r>
                      <a:endParaRPr lang="zh-CN" sz="1600" kern="100">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3808">
                <a:tc>
                  <a:txBody>
                    <a:bodyPr/>
                    <a:lstStyle/>
                    <a:p>
                      <a:pPr algn="just">
                        <a:spcAft>
                          <a:spcPts val="0"/>
                        </a:spcAft>
                      </a:pPr>
                      <a:r>
                        <a:rPr lang="en-US" sz="1600" kern="100" dirty="0">
                          <a:solidFill>
                            <a:srgbClr val="0033CC"/>
                          </a:solidFill>
                          <a:effectLst/>
                          <a:latin typeface="Times New Roman" panose="02020603050405020304" pitchFamily="18" charset="0"/>
                          <a:ea typeface="宋体" panose="02010600030101010101" pitchFamily="2" charset="-122"/>
                        </a:rPr>
                        <a:t>CC V1.0</a:t>
                      </a:r>
                      <a:endParaRPr lang="zh-CN" sz="1600" kern="100" dirty="0">
                        <a:solidFill>
                          <a:srgbClr val="0033CC"/>
                        </a:solidFill>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solidFill>
                            <a:srgbClr val="0033CC"/>
                          </a:solidFill>
                          <a:effectLst/>
                          <a:latin typeface="Times New Roman" panose="02020603050405020304" pitchFamily="18" charset="0"/>
                          <a:ea typeface="宋体" panose="02010600030101010101" pitchFamily="2" charset="-122"/>
                        </a:rPr>
                        <a:t>美、荷、法、德、英、加</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solidFill>
                            <a:srgbClr val="0033CC"/>
                          </a:solidFill>
                          <a:effectLst/>
                          <a:latin typeface="Times New Roman" panose="02020603050405020304" pitchFamily="18" charset="0"/>
                          <a:ea typeface="宋体" panose="02010600030101010101" pitchFamily="2" charset="-122"/>
                        </a:rPr>
                        <a:t>1996</a:t>
                      </a:r>
                      <a:endParaRPr lang="zh-CN" sz="1600" kern="100" dirty="0">
                        <a:solidFill>
                          <a:srgbClr val="0033CC"/>
                        </a:solidFill>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3808">
                <a:tc>
                  <a:txBody>
                    <a:bodyPr/>
                    <a:lstStyle/>
                    <a:p>
                      <a:pPr algn="just">
                        <a:spcAft>
                          <a:spcPts val="0"/>
                        </a:spcAft>
                      </a:pPr>
                      <a:r>
                        <a:rPr lang="zh-CN" sz="1600" kern="100" dirty="0">
                          <a:solidFill>
                            <a:srgbClr val="0033CC"/>
                          </a:solidFill>
                          <a:effectLst/>
                          <a:latin typeface="Times New Roman" panose="02020603050405020304" pitchFamily="18" charset="0"/>
                          <a:ea typeface="宋体" panose="02010600030101010101" pitchFamily="2" charset="-122"/>
                        </a:rPr>
                        <a:t>中国军标</a:t>
                      </a:r>
                      <a:r>
                        <a:rPr lang="en-US" sz="1600" kern="100" dirty="0">
                          <a:solidFill>
                            <a:srgbClr val="0033CC"/>
                          </a:solidFill>
                          <a:effectLst/>
                          <a:latin typeface="Times New Roman" panose="02020603050405020304" pitchFamily="18" charset="0"/>
                          <a:ea typeface="宋体" panose="02010600030101010101" pitchFamily="2" charset="-122"/>
                        </a:rPr>
                        <a:t>GJB2646-96</a:t>
                      </a:r>
                      <a:endParaRPr lang="zh-CN" sz="1600" kern="100" dirty="0">
                        <a:solidFill>
                          <a:srgbClr val="0033CC"/>
                        </a:solidFill>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solidFill>
                            <a:srgbClr val="0033CC"/>
                          </a:solidFill>
                          <a:effectLst/>
                          <a:latin typeface="Times New Roman" panose="02020603050405020304" pitchFamily="18" charset="0"/>
                          <a:ea typeface="宋体" panose="02010600030101010101" pitchFamily="2" charset="-122"/>
                        </a:rPr>
                        <a:t>中国国防科学技术委员会</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solidFill>
                            <a:srgbClr val="0033CC"/>
                          </a:solidFill>
                          <a:effectLst/>
                          <a:latin typeface="Times New Roman" panose="02020603050405020304" pitchFamily="18" charset="0"/>
                          <a:ea typeface="宋体" panose="02010600030101010101" pitchFamily="2" charset="-122"/>
                        </a:rPr>
                        <a:t>1996</a:t>
                      </a:r>
                      <a:endParaRPr lang="zh-CN" sz="1600" kern="100" dirty="0">
                        <a:solidFill>
                          <a:srgbClr val="0033CC"/>
                        </a:solidFill>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43808">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CC V2.0</a:t>
                      </a:r>
                      <a:endParaRPr lang="zh-CN" sz="1600" kern="100">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美、荷、法、德、英、加</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1997</a:t>
                      </a:r>
                      <a:endParaRPr lang="zh-CN" sz="1600" kern="100">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3808">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ISO/IEC 15408</a:t>
                      </a:r>
                      <a:endParaRPr lang="zh-CN" sz="1600" kern="100">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Times New Roman" panose="02020603050405020304" pitchFamily="18" charset="0"/>
                          <a:ea typeface="宋体" panose="02010600030101010101" pitchFamily="2" charset="-122"/>
                        </a:rPr>
                        <a:t>国际标准组织</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Times New Roman" panose="02020603050405020304" pitchFamily="18" charset="0"/>
                          <a:ea typeface="宋体" panose="02010600030101010101" pitchFamily="2" charset="-122"/>
                        </a:rPr>
                        <a:t>1999</a:t>
                      </a:r>
                      <a:endParaRPr lang="zh-CN" sz="1600" kern="100">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3808">
                <a:tc>
                  <a:txBody>
                    <a:bodyPr/>
                    <a:lstStyle/>
                    <a:p>
                      <a:pPr algn="just">
                        <a:spcAft>
                          <a:spcPts val="0"/>
                        </a:spcAft>
                      </a:pPr>
                      <a:r>
                        <a:rPr lang="zh-CN" sz="1600" kern="100" dirty="0">
                          <a:solidFill>
                            <a:srgbClr val="0033CC"/>
                          </a:solidFill>
                          <a:effectLst/>
                          <a:latin typeface="Times New Roman" panose="02020603050405020304" pitchFamily="18" charset="0"/>
                          <a:ea typeface="宋体" panose="02010600030101010101" pitchFamily="2" charset="-122"/>
                        </a:rPr>
                        <a:t>中国</a:t>
                      </a:r>
                      <a:r>
                        <a:rPr lang="en-US" sz="1600" kern="100" dirty="0">
                          <a:solidFill>
                            <a:srgbClr val="0033CC"/>
                          </a:solidFill>
                          <a:effectLst/>
                          <a:latin typeface="Times New Roman" panose="02020603050405020304" pitchFamily="18" charset="0"/>
                          <a:ea typeface="宋体" panose="02010600030101010101" pitchFamily="2" charset="-122"/>
                        </a:rPr>
                        <a:t>GB17859-1999</a:t>
                      </a:r>
                      <a:endParaRPr lang="zh-CN" sz="1600" kern="100" dirty="0">
                        <a:solidFill>
                          <a:srgbClr val="0033CC"/>
                        </a:solidFill>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solidFill>
                            <a:srgbClr val="0033CC"/>
                          </a:solidFill>
                          <a:effectLst/>
                          <a:latin typeface="Times New Roman" panose="02020603050405020304" pitchFamily="18" charset="0"/>
                          <a:ea typeface="宋体" panose="02010600030101010101" pitchFamily="2" charset="-122"/>
                        </a:rPr>
                        <a:t>中国国家质量技术监督局</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solidFill>
                            <a:srgbClr val="0033CC"/>
                          </a:solidFill>
                          <a:effectLst/>
                          <a:latin typeface="Times New Roman" panose="02020603050405020304" pitchFamily="18" charset="0"/>
                          <a:ea typeface="宋体" panose="02010600030101010101" pitchFamily="2" charset="-122"/>
                        </a:rPr>
                        <a:t>1999</a:t>
                      </a:r>
                      <a:endParaRPr lang="zh-CN" sz="1600" kern="100">
                        <a:solidFill>
                          <a:srgbClr val="0033CC"/>
                        </a:solidFill>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53811">
                <a:tc>
                  <a:txBody>
                    <a:bodyPr/>
                    <a:lstStyle/>
                    <a:p>
                      <a:pPr algn="just">
                        <a:spcAft>
                          <a:spcPts val="0"/>
                        </a:spcAft>
                      </a:pPr>
                      <a:r>
                        <a:rPr lang="zh-CN" sz="1600" kern="100">
                          <a:solidFill>
                            <a:srgbClr val="0033CC"/>
                          </a:solidFill>
                          <a:effectLst/>
                          <a:latin typeface="Times New Roman" panose="02020603050405020304" pitchFamily="18" charset="0"/>
                          <a:ea typeface="宋体" panose="02010600030101010101" pitchFamily="2" charset="-122"/>
                        </a:rPr>
                        <a:t>中国</a:t>
                      </a:r>
                      <a:r>
                        <a:rPr lang="en-US" sz="1600" kern="100">
                          <a:solidFill>
                            <a:srgbClr val="0033CC"/>
                          </a:solidFill>
                          <a:effectLst/>
                          <a:latin typeface="Times New Roman" panose="02020603050405020304" pitchFamily="18" charset="0"/>
                          <a:ea typeface="宋体" panose="02010600030101010101" pitchFamily="2" charset="-122"/>
                        </a:rPr>
                        <a:t>GB/T18336-2001</a:t>
                      </a:r>
                      <a:endParaRPr lang="zh-CN" sz="1600" kern="100">
                        <a:solidFill>
                          <a:srgbClr val="0033CC"/>
                        </a:solidFill>
                        <a:effectLst/>
                        <a:latin typeface="Times New Roman" panose="02020603050405020304" pitchFamily="18" charset="0"/>
                        <a:ea typeface="宋体" panose="02010600030101010101" pitchFamily="2" charset="-122"/>
                      </a:endParaRPr>
                    </a:p>
                  </a:txBody>
                  <a:tcPr marL="60708" marR="6070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solidFill>
                            <a:srgbClr val="0033CC"/>
                          </a:solidFill>
                          <a:effectLst/>
                          <a:latin typeface="Times New Roman" panose="02020603050405020304" pitchFamily="18" charset="0"/>
                          <a:ea typeface="宋体" panose="02010600030101010101" pitchFamily="2" charset="-122"/>
                        </a:rPr>
                        <a:t>中国国家质量技术监督局</a:t>
                      </a:r>
                    </a:p>
                  </a:txBody>
                  <a:tcPr marL="60708" marR="60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solidFill>
                            <a:srgbClr val="0033CC"/>
                          </a:solidFill>
                          <a:effectLst/>
                          <a:latin typeface="Times New Roman" panose="02020603050405020304" pitchFamily="18" charset="0"/>
                          <a:ea typeface="宋体" panose="02010600030101010101" pitchFamily="2" charset="-122"/>
                        </a:rPr>
                        <a:t>2001</a:t>
                      </a:r>
                      <a:endParaRPr lang="zh-CN" sz="1600" kern="100" dirty="0">
                        <a:solidFill>
                          <a:srgbClr val="0033CC"/>
                        </a:solidFill>
                        <a:effectLst/>
                        <a:latin typeface="Times New Roman" panose="02020603050405020304" pitchFamily="18" charset="0"/>
                        <a:ea typeface="宋体" panose="02010600030101010101" pitchFamily="2" charset="-122"/>
                      </a:endParaRPr>
                    </a:p>
                  </a:txBody>
                  <a:tcPr marL="60708" marR="6070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3" name="标题 1">
            <a:extLst>
              <a:ext uri="{FF2B5EF4-FFF2-40B4-BE49-F238E27FC236}">
                <a16:creationId xmlns:a16="http://schemas.microsoft.com/office/drawing/2014/main" id="{DEBA1C3F-D102-4A51-971F-B1D41326D108}"/>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52291" name="TextBox 5">
            <a:extLst>
              <a:ext uri="{FF2B5EF4-FFF2-40B4-BE49-F238E27FC236}">
                <a16:creationId xmlns:a16="http://schemas.microsoft.com/office/drawing/2014/main" id="{41CD7D4D-4EAB-4554-85AA-EADF9EC674F1}"/>
              </a:ext>
            </a:extLst>
          </p:cNvPr>
          <p:cNvSpPr txBox="1">
            <a:spLocks noChangeArrowheads="1"/>
          </p:cNvSpPr>
          <p:nvPr/>
        </p:nvSpPr>
        <p:spPr bwMode="auto">
          <a:xfrm>
            <a:off x="3143250" y="4286250"/>
            <a:ext cx="285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r>
              <a:rPr lang="zh-CN" altLang="en-US" sz="1400" b="1"/>
              <a:t>国内外计算机评价标准的概况</a:t>
            </a:r>
          </a:p>
        </p:txBody>
      </p:sp>
    </p:spTree>
  </p:cSld>
  <p:clrMapOvr>
    <a:masterClrMapping/>
  </p:clrMapOvr>
  <p:transition spd="med">
    <p:randomBar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0ADDAF-33F4-448D-A8E8-77DC2FE88992}"/>
              </a:ext>
            </a:extLst>
          </p:cNvPr>
          <p:cNvSpPr>
            <a:spLocks noGrp="1"/>
          </p:cNvSpPr>
          <p:nvPr>
            <p:ph idx="1"/>
          </p:nvPr>
        </p:nvSpPr>
        <p:spPr>
          <a:xfrm>
            <a:off x="428625" y="928688"/>
            <a:ext cx="8229600" cy="3714750"/>
          </a:xfrm>
        </p:spPr>
        <p:txBody>
          <a:bodyPr/>
          <a:lstStyle/>
          <a:p>
            <a:pPr marL="0" indent="0">
              <a:buFont typeface="Wingdings" panose="05000000000000000000" pitchFamily="2" charset="2"/>
              <a:buNone/>
              <a:defRPr/>
            </a:pPr>
            <a:r>
              <a:rPr lang="en-US" altLang="zh-CN" b="1" dirty="0">
                <a:solidFill>
                  <a:srgbClr val="0033CC"/>
                </a:solidFill>
              </a:rPr>
              <a:t>2</a:t>
            </a:r>
            <a:r>
              <a:rPr lang="zh-CN" altLang="zh-CN" b="1" dirty="0">
                <a:solidFill>
                  <a:srgbClr val="0033CC"/>
                </a:solidFill>
              </a:rPr>
              <a:t>）美国</a:t>
            </a:r>
            <a:r>
              <a:rPr lang="en-US" altLang="zh-CN" b="1" dirty="0">
                <a:solidFill>
                  <a:srgbClr val="0033CC"/>
                </a:solidFill>
              </a:rPr>
              <a:t>TCSEC</a:t>
            </a:r>
            <a:endParaRPr lang="zh-CN" altLang="zh-CN" b="1" dirty="0">
              <a:solidFill>
                <a:srgbClr val="0033CC"/>
              </a:solidFill>
            </a:endParaRPr>
          </a:p>
          <a:p>
            <a:pPr>
              <a:defRPr/>
            </a:pPr>
            <a:r>
              <a:rPr lang="zh-CN" altLang="zh-CN" b="1" dirty="0"/>
              <a:t>在用户登录、授权管理、访问控制、审计跟踪、隐蔽信道分析、可信通路建立、安全检测、生命周期保障、文档写作等各方面，均提出了规范性要求，</a:t>
            </a:r>
            <a:endParaRPr lang="en-US" altLang="zh-CN" b="1" dirty="0"/>
          </a:p>
          <a:p>
            <a:pPr>
              <a:defRPr/>
            </a:pPr>
            <a:r>
              <a:rPr lang="zh-CN" altLang="zh-CN" b="1" dirty="0"/>
              <a:t>根据所采用的安全策略、系统所具备的安全功能将系统分为</a:t>
            </a:r>
            <a:r>
              <a:rPr lang="zh-CN" altLang="zh-CN" b="1" dirty="0">
                <a:solidFill>
                  <a:srgbClr val="0033CC"/>
                </a:solidFill>
              </a:rPr>
              <a:t>四类</a:t>
            </a:r>
            <a:r>
              <a:rPr lang="en-US" altLang="zh-CN" b="1" dirty="0">
                <a:solidFill>
                  <a:srgbClr val="0033CC"/>
                </a:solidFill>
              </a:rPr>
              <a:t>7</a:t>
            </a:r>
            <a:r>
              <a:rPr lang="zh-CN" altLang="zh-CN" b="1" dirty="0">
                <a:solidFill>
                  <a:srgbClr val="0033CC"/>
                </a:solidFill>
              </a:rPr>
              <a:t>个安全级别</a:t>
            </a:r>
            <a:r>
              <a:rPr lang="zh-CN" altLang="zh-CN" b="1" dirty="0"/>
              <a:t>。亦即：</a:t>
            </a:r>
            <a:r>
              <a:rPr lang="en-US" altLang="zh-CN" b="1" dirty="0">
                <a:solidFill>
                  <a:srgbClr val="0033CC"/>
                </a:solidFill>
              </a:rPr>
              <a:t>D</a:t>
            </a:r>
            <a:r>
              <a:rPr lang="zh-CN" altLang="zh-CN" b="1" dirty="0">
                <a:solidFill>
                  <a:srgbClr val="0033CC"/>
                </a:solidFill>
              </a:rPr>
              <a:t>类、</a:t>
            </a:r>
            <a:r>
              <a:rPr lang="en-US" altLang="zh-CN" b="1" dirty="0">
                <a:solidFill>
                  <a:srgbClr val="0033CC"/>
                </a:solidFill>
              </a:rPr>
              <a:t>C</a:t>
            </a:r>
            <a:r>
              <a:rPr lang="zh-CN" altLang="zh-CN" b="1" dirty="0">
                <a:solidFill>
                  <a:srgbClr val="0033CC"/>
                </a:solidFill>
              </a:rPr>
              <a:t>类、</a:t>
            </a:r>
            <a:r>
              <a:rPr lang="en-US" altLang="zh-CN" b="1" dirty="0">
                <a:solidFill>
                  <a:srgbClr val="0033CC"/>
                </a:solidFill>
              </a:rPr>
              <a:t>B</a:t>
            </a:r>
            <a:r>
              <a:rPr lang="zh-CN" altLang="zh-CN" b="1" dirty="0">
                <a:solidFill>
                  <a:srgbClr val="0033CC"/>
                </a:solidFill>
              </a:rPr>
              <a:t>类和</a:t>
            </a:r>
            <a:r>
              <a:rPr lang="en-US" altLang="zh-CN" b="1" dirty="0">
                <a:solidFill>
                  <a:srgbClr val="0033CC"/>
                </a:solidFill>
              </a:rPr>
              <a:t>A</a:t>
            </a:r>
            <a:r>
              <a:rPr lang="zh-CN" altLang="zh-CN" b="1" dirty="0">
                <a:solidFill>
                  <a:srgbClr val="0033CC"/>
                </a:solidFill>
              </a:rPr>
              <a:t>类</a:t>
            </a:r>
            <a:r>
              <a:rPr lang="zh-CN" altLang="zh-CN" b="1" dirty="0"/>
              <a:t>，以层次方式排序，</a:t>
            </a:r>
            <a:r>
              <a:rPr lang="zh-CN" altLang="zh-CN" b="1" dirty="0">
                <a:solidFill>
                  <a:srgbClr val="0033CC"/>
                </a:solidFill>
              </a:rPr>
              <a:t>最高类</a:t>
            </a:r>
            <a:r>
              <a:rPr lang="en-US" altLang="zh-CN" b="1" dirty="0">
                <a:solidFill>
                  <a:srgbClr val="0033CC"/>
                </a:solidFill>
              </a:rPr>
              <a:t>A</a:t>
            </a:r>
            <a:r>
              <a:rPr lang="zh-CN" altLang="zh-CN" b="1" dirty="0">
                <a:solidFill>
                  <a:srgbClr val="0033CC"/>
                </a:solidFill>
              </a:rPr>
              <a:t>代表安全性最高的系统</a:t>
            </a:r>
            <a:r>
              <a:rPr lang="en-US" altLang="zh-CN" sz="1200" b="1" dirty="0">
                <a:solidFill>
                  <a:srgbClr val="FF0000"/>
                </a:solidFill>
              </a:rPr>
              <a:t>(</a:t>
            </a:r>
            <a:r>
              <a:rPr lang="zh-CN" altLang="en-US" sz="1200" b="1" dirty="0">
                <a:solidFill>
                  <a:srgbClr val="FF0000"/>
                </a:solidFill>
              </a:rPr>
              <a:t>必须从数学上经过安全性形式化验证</a:t>
            </a:r>
            <a:r>
              <a:rPr lang="en-US" altLang="zh-CN" sz="1200" b="1" dirty="0">
                <a:solidFill>
                  <a:srgbClr val="FF0000"/>
                </a:solidFill>
              </a:rPr>
              <a:t>)</a:t>
            </a:r>
            <a:r>
              <a:rPr lang="zh-CN" altLang="zh-CN" b="1" dirty="0"/>
              <a:t>。其中，</a:t>
            </a:r>
            <a:r>
              <a:rPr lang="en-US" altLang="zh-CN" b="1" dirty="0"/>
              <a:t>C</a:t>
            </a:r>
            <a:r>
              <a:rPr lang="zh-CN" altLang="zh-CN" b="1" dirty="0"/>
              <a:t>类和</a:t>
            </a:r>
            <a:r>
              <a:rPr lang="en-US" altLang="zh-CN" b="1" dirty="0"/>
              <a:t>B</a:t>
            </a:r>
            <a:r>
              <a:rPr lang="zh-CN" altLang="zh-CN" b="1" dirty="0"/>
              <a:t>类又有若干子类称为级，级也以层次方式排序，各级别安全可信性依次增高，较高级别包含较低级别的安全性。</a:t>
            </a:r>
          </a:p>
          <a:p>
            <a:pPr>
              <a:defRPr/>
            </a:pPr>
            <a:r>
              <a:rPr lang="zh-CN" altLang="zh-CN" b="1" dirty="0"/>
              <a:t>在每个级别内，准则分为四个主要部分。前三部分叙述满足安全策略、审计和保证的主要控制目标。第四部分是文档，描述文档的种类，以及编写用户指南、手册、测试文档和设计文档的主要要求。</a:t>
            </a:r>
            <a:endParaRPr lang="zh-CN" altLang="en-US" b="1" dirty="0"/>
          </a:p>
        </p:txBody>
      </p:sp>
      <p:sp>
        <p:nvSpPr>
          <p:cNvPr id="4" name="标题 1">
            <a:extLst>
              <a:ext uri="{FF2B5EF4-FFF2-40B4-BE49-F238E27FC236}">
                <a16:creationId xmlns:a16="http://schemas.microsoft.com/office/drawing/2014/main" id="{BC98CA1A-304D-488E-9FAF-D9762D6CC949}"/>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5" name="标题 1">
            <a:extLst>
              <a:ext uri="{FF2B5EF4-FFF2-40B4-BE49-F238E27FC236}">
                <a16:creationId xmlns:a16="http://schemas.microsoft.com/office/drawing/2014/main" id="{AC6953B8-C1BD-49E6-A914-44BB113CE88C}"/>
              </a:ext>
            </a:extLst>
          </p:cNvPr>
          <p:cNvSpPr txBox="1">
            <a:spLocks/>
          </p:cNvSpPr>
          <p:nvPr/>
        </p:nvSpPr>
        <p:spPr>
          <a:xfrm>
            <a:off x="285720" y="571486"/>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spTree>
    <p:extLst>
      <p:ext uri="{BB962C8B-B14F-4D97-AF65-F5344CB8AC3E}">
        <p14:creationId xmlns:p14="http://schemas.microsoft.com/office/powerpoint/2010/main" val="3299961155"/>
      </p:ext>
    </p:extLst>
  </p:cSld>
  <p:clrMapOvr>
    <a:masterClrMapping/>
  </p:clrMapOvr>
  <p:transition spd="med">
    <p:randomBar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0ADDAF-33F4-448D-A8E8-77DC2FE88992}"/>
              </a:ext>
            </a:extLst>
          </p:cNvPr>
          <p:cNvSpPr>
            <a:spLocks noGrp="1"/>
          </p:cNvSpPr>
          <p:nvPr>
            <p:ph idx="1"/>
          </p:nvPr>
        </p:nvSpPr>
        <p:spPr>
          <a:xfrm>
            <a:off x="428624" y="928688"/>
            <a:ext cx="8679879" cy="3714750"/>
          </a:xfrm>
        </p:spPr>
        <p:txBody>
          <a:bodyPr/>
          <a:lstStyle/>
          <a:p>
            <a:pPr marL="0" indent="0">
              <a:buFont typeface="Wingdings" panose="05000000000000000000" pitchFamily="2" charset="2"/>
              <a:buNone/>
              <a:defRPr/>
            </a:pPr>
            <a:r>
              <a:rPr lang="en-US" altLang="zh-CN" b="1" dirty="0">
                <a:solidFill>
                  <a:srgbClr val="0033CC"/>
                </a:solidFill>
              </a:rPr>
              <a:t>2</a:t>
            </a:r>
            <a:r>
              <a:rPr lang="zh-CN" altLang="zh-CN" b="1" dirty="0">
                <a:solidFill>
                  <a:srgbClr val="0033CC"/>
                </a:solidFill>
              </a:rPr>
              <a:t>）美国</a:t>
            </a:r>
            <a:r>
              <a:rPr lang="en-US" altLang="zh-CN" b="1" dirty="0">
                <a:solidFill>
                  <a:srgbClr val="0033CC"/>
                </a:solidFill>
              </a:rPr>
              <a:t>TCSEC</a:t>
            </a:r>
            <a:endParaRPr lang="zh-CN" altLang="zh-CN" b="1" dirty="0">
              <a:solidFill>
                <a:srgbClr val="0033CC"/>
              </a:solidFill>
            </a:endParaRPr>
          </a:p>
          <a:p>
            <a:pPr>
              <a:defRPr/>
            </a:pPr>
            <a:r>
              <a:rPr lang="en-US" altLang="zh-CN" b="1" dirty="0">
                <a:solidFill>
                  <a:srgbClr val="FF0000"/>
                </a:solidFill>
              </a:rPr>
              <a:t>D</a:t>
            </a:r>
            <a:r>
              <a:rPr lang="zh-CN" altLang="en-US" b="1" dirty="0">
                <a:solidFill>
                  <a:srgbClr val="FF0000"/>
                </a:solidFill>
              </a:rPr>
              <a:t>类</a:t>
            </a:r>
            <a:r>
              <a:rPr lang="zh-CN" altLang="en-US" b="1" dirty="0"/>
              <a:t>：</a:t>
            </a:r>
            <a:r>
              <a:rPr lang="zh-CN" altLang="en-US" b="1" dirty="0">
                <a:solidFill>
                  <a:srgbClr val="FF0000"/>
                </a:solidFill>
              </a:rPr>
              <a:t>不满足任何较高安全可信性</a:t>
            </a:r>
            <a:r>
              <a:rPr lang="zh-CN" altLang="en-US" b="1" dirty="0"/>
              <a:t>的系统全部划入</a:t>
            </a:r>
            <a:r>
              <a:rPr lang="en-US" altLang="zh-CN" b="1" dirty="0"/>
              <a:t>D</a:t>
            </a:r>
            <a:r>
              <a:rPr lang="zh-CN" altLang="en-US" b="1" dirty="0"/>
              <a:t>级</a:t>
            </a:r>
            <a:endParaRPr lang="en-US" altLang="zh-CN" b="1" dirty="0"/>
          </a:p>
          <a:p>
            <a:pPr>
              <a:defRPr/>
            </a:pPr>
            <a:r>
              <a:rPr lang="en-US" altLang="zh-CN" b="1" dirty="0">
                <a:solidFill>
                  <a:srgbClr val="FF0000"/>
                </a:solidFill>
              </a:rPr>
              <a:t>C</a:t>
            </a:r>
            <a:r>
              <a:rPr lang="zh-CN" altLang="en-US" b="1" dirty="0">
                <a:solidFill>
                  <a:srgbClr val="FF0000"/>
                </a:solidFill>
              </a:rPr>
              <a:t>类：自主保护类</a:t>
            </a:r>
            <a:endParaRPr lang="en-US" altLang="zh-CN" b="1" dirty="0">
              <a:solidFill>
                <a:srgbClr val="FF0000"/>
              </a:solidFill>
            </a:endParaRPr>
          </a:p>
          <a:p>
            <a:pPr lvl="1">
              <a:defRPr/>
            </a:pPr>
            <a:r>
              <a:rPr lang="en-US" altLang="zh-CN" b="1" dirty="0"/>
              <a:t>C1</a:t>
            </a:r>
            <a:r>
              <a:rPr lang="zh-CN" altLang="en-US" b="1" dirty="0"/>
              <a:t>级：自主访问控制机制</a:t>
            </a:r>
            <a:r>
              <a:rPr lang="en-US" altLang="zh-CN" b="1" dirty="0"/>
              <a:t>DAC</a:t>
            </a:r>
          </a:p>
          <a:p>
            <a:pPr lvl="1">
              <a:defRPr/>
            </a:pPr>
            <a:r>
              <a:rPr lang="en-US" altLang="zh-CN" b="1" dirty="0"/>
              <a:t>C2</a:t>
            </a:r>
            <a:r>
              <a:rPr lang="zh-CN" altLang="en-US" b="1" dirty="0"/>
              <a:t>级：</a:t>
            </a:r>
            <a:r>
              <a:rPr lang="en-US" altLang="zh-CN" b="1" dirty="0"/>
              <a:t>C1+</a:t>
            </a:r>
            <a:r>
              <a:rPr lang="zh-CN" altLang="en-US" b="1" dirty="0"/>
              <a:t>审计机制</a:t>
            </a:r>
            <a:endParaRPr lang="en-US" altLang="zh-CN" b="1" dirty="0"/>
          </a:p>
          <a:p>
            <a:pPr>
              <a:defRPr/>
            </a:pPr>
            <a:r>
              <a:rPr lang="en-US" altLang="zh-CN" b="1" dirty="0">
                <a:solidFill>
                  <a:srgbClr val="FF0000"/>
                </a:solidFill>
              </a:rPr>
              <a:t>B</a:t>
            </a:r>
            <a:r>
              <a:rPr lang="zh-CN" altLang="en-US" b="1" dirty="0">
                <a:solidFill>
                  <a:srgbClr val="FF0000"/>
                </a:solidFill>
              </a:rPr>
              <a:t>类：强制保护类</a:t>
            </a:r>
            <a:endParaRPr lang="en-US" altLang="zh-CN" b="1" dirty="0">
              <a:solidFill>
                <a:srgbClr val="FF0000"/>
              </a:solidFill>
            </a:endParaRPr>
          </a:p>
          <a:p>
            <a:pPr lvl="1">
              <a:defRPr/>
            </a:pPr>
            <a:r>
              <a:rPr lang="en-US" altLang="zh-CN" b="1" dirty="0"/>
              <a:t>B1</a:t>
            </a:r>
            <a:r>
              <a:rPr lang="zh-CN" altLang="en-US" b="1" dirty="0"/>
              <a:t>级：</a:t>
            </a:r>
            <a:r>
              <a:rPr lang="en-US" altLang="zh-CN" b="1" dirty="0"/>
              <a:t>C2+</a:t>
            </a:r>
            <a:r>
              <a:rPr lang="zh-CN" altLang="en-US" b="1" dirty="0"/>
              <a:t>强制访问控制机制</a:t>
            </a:r>
            <a:r>
              <a:rPr lang="en-US" altLang="zh-CN" b="1" dirty="0"/>
              <a:t>MAC</a:t>
            </a:r>
            <a:r>
              <a:rPr lang="zh-CN" altLang="en-US" b="1" dirty="0"/>
              <a:t>（包括：标记和标记管理），支持多级安全</a:t>
            </a:r>
            <a:endParaRPr lang="en-US" altLang="zh-CN" b="1" dirty="0"/>
          </a:p>
          <a:p>
            <a:pPr lvl="1">
              <a:defRPr/>
            </a:pPr>
            <a:r>
              <a:rPr lang="en-US" altLang="zh-CN" b="1" dirty="0"/>
              <a:t>B2</a:t>
            </a:r>
            <a:r>
              <a:rPr lang="zh-CN" altLang="en-US" b="1" dirty="0"/>
              <a:t>级：</a:t>
            </a:r>
            <a:r>
              <a:rPr lang="en-US" altLang="zh-CN" b="1" dirty="0"/>
              <a:t>B1+</a:t>
            </a:r>
            <a:r>
              <a:rPr lang="zh-CN" altLang="en-US" b="1" dirty="0"/>
              <a:t>要求具有形式化的安全模型和顶层说明</a:t>
            </a:r>
            <a:r>
              <a:rPr lang="en-US" altLang="zh-CN" b="1" dirty="0"/>
              <a:t>+</a:t>
            </a:r>
            <a:r>
              <a:rPr lang="zh-CN" altLang="en-US" b="1" dirty="0"/>
              <a:t>可信通路</a:t>
            </a:r>
            <a:r>
              <a:rPr lang="en-US" altLang="zh-CN" b="1" dirty="0"/>
              <a:t>+</a:t>
            </a:r>
            <a:r>
              <a:rPr lang="zh-CN" altLang="en-US" b="1" u="sng" dirty="0"/>
              <a:t>隐通道分析</a:t>
            </a:r>
            <a:endParaRPr lang="en-US" altLang="zh-CN" b="1" u="sng" dirty="0"/>
          </a:p>
          <a:p>
            <a:pPr lvl="1">
              <a:defRPr/>
            </a:pPr>
            <a:r>
              <a:rPr lang="en-US" altLang="zh-CN" b="1" dirty="0"/>
              <a:t>B3</a:t>
            </a:r>
            <a:r>
              <a:rPr lang="zh-CN" altLang="en-US" b="1" dirty="0"/>
              <a:t>级：</a:t>
            </a:r>
            <a:r>
              <a:rPr lang="en-US" altLang="zh-CN" b="1" dirty="0"/>
              <a:t>B2+</a:t>
            </a:r>
            <a:r>
              <a:rPr lang="zh-CN" altLang="en-US" b="1" dirty="0"/>
              <a:t>更加严格的设计</a:t>
            </a:r>
            <a:r>
              <a:rPr lang="en-US" altLang="zh-CN" b="1" dirty="0"/>
              <a:t>+</a:t>
            </a:r>
            <a:r>
              <a:rPr lang="zh-CN" altLang="en-US" b="1" u="sng" dirty="0"/>
              <a:t>硬件</a:t>
            </a:r>
            <a:r>
              <a:rPr lang="zh-CN" altLang="en-US" b="1" dirty="0"/>
              <a:t>方法增强安全性</a:t>
            </a:r>
            <a:endParaRPr lang="en-US" altLang="zh-CN" b="1" dirty="0"/>
          </a:p>
          <a:p>
            <a:pPr>
              <a:defRPr/>
            </a:pPr>
            <a:r>
              <a:rPr lang="en-US" altLang="zh-CN" b="1" dirty="0">
                <a:solidFill>
                  <a:srgbClr val="FF0000"/>
                </a:solidFill>
              </a:rPr>
              <a:t>A</a:t>
            </a:r>
            <a:r>
              <a:rPr lang="zh-CN" altLang="en-US" b="1" dirty="0">
                <a:solidFill>
                  <a:srgbClr val="FF0000"/>
                </a:solidFill>
              </a:rPr>
              <a:t>类：验证设计保护类</a:t>
            </a:r>
            <a:endParaRPr lang="en-US" altLang="zh-CN" b="1" dirty="0">
              <a:solidFill>
                <a:srgbClr val="FF0000"/>
              </a:solidFill>
            </a:endParaRPr>
          </a:p>
          <a:p>
            <a:pPr lvl="1">
              <a:defRPr/>
            </a:pPr>
            <a:r>
              <a:rPr lang="en-US" altLang="zh-CN" b="1" dirty="0">
                <a:solidFill>
                  <a:schemeClr val="bg1"/>
                </a:solidFill>
              </a:rPr>
              <a:t>A1</a:t>
            </a:r>
            <a:r>
              <a:rPr lang="zh-CN" altLang="en-US" b="1" dirty="0">
                <a:solidFill>
                  <a:schemeClr val="bg1"/>
                </a:solidFill>
              </a:rPr>
              <a:t>级：</a:t>
            </a:r>
            <a:r>
              <a:rPr lang="en-US" altLang="zh-CN" b="1" dirty="0">
                <a:solidFill>
                  <a:schemeClr val="bg1"/>
                </a:solidFill>
              </a:rPr>
              <a:t>B3+</a:t>
            </a:r>
            <a:r>
              <a:rPr lang="zh-CN" altLang="en-US" b="1" dirty="0">
                <a:solidFill>
                  <a:schemeClr val="bg1"/>
                </a:solidFill>
              </a:rPr>
              <a:t>形式化顶层设计说明</a:t>
            </a:r>
            <a:r>
              <a:rPr lang="en-US" altLang="zh-CN" b="1" dirty="0">
                <a:solidFill>
                  <a:schemeClr val="bg1"/>
                </a:solidFill>
              </a:rPr>
              <a:t>FTDS+</a:t>
            </a:r>
            <a:r>
              <a:rPr lang="zh-CN" altLang="en-US" b="1" dirty="0">
                <a:solidFill>
                  <a:schemeClr val="bg1"/>
                </a:solidFill>
              </a:rPr>
              <a:t>形式化验证</a:t>
            </a:r>
            <a:r>
              <a:rPr lang="en-US" altLang="zh-CN" b="1" dirty="0">
                <a:solidFill>
                  <a:schemeClr val="bg1"/>
                </a:solidFill>
              </a:rPr>
              <a:t>FTDS</a:t>
            </a:r>
            <a:r>
              <a:rPr lang="zh-CN" altLang="en-US" b="1" dirty="0">
                <a:solidFill>
                  <a:schemeClr val="bg1"/>
                </a:solidFill>
              </a:rPr>
              <a:t>与形式化模型的一致性</a:t>
            </a:r>
            <a:endParaRPr lang="en-US" altLang="zh-CN" b="1" dirty="0">
              <a:solidFill>
                <a:schemeClr val="bg1"/>
              </a:solidFill>
            </a:endParaRPr>
          </a:p>
          <a:p>
            <a:pPr lvl="1">
              <a:defRPr/>
            </a:pPr>
            <a:endParaRPr lang="zh-CN" altLang="en-US" b="1" dirty="0"/>
          </a:p>
        </p:txBody>
      </p:sp>
      <p:sp>
        <p:nvSpPr>
          <p:cNvPr id="4" name="标题 1">
            <a:extLst>
              <a:ext uri="{FF2B5EF4-FFF2-40B4-BE49-F238E27FC236}">
                <a16:creationId xmlns:a16="http://schemas.microsoft.com/office/drawing/2014/main" id="{BC98CA1A-304D-488E-9FAF-D9762D6CC949}"/>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5" name="标题 1">
            <a:extLst>
              <a:ext uri="{FF2B5EF4-FFF2-40B4-BE49-F238E27FC236}">
                <a16:creationId xmlns:a16="http://schemas.microsoft.com/office/drawing/2014/main" id="{AC6953B8-C1BD-49E6-A914-44BB113CE88C}"/>
              </a:ext>
            </a:extLst>
          </p:cNvPr>
          <p:cNvSpPr txBox="1">
            <a:spLocks/>
          </p:cNvSpPr>
          <p:nvPr/>
        </p:nvSpPr>
        <p:spPr>
          <a:xfrm>
            <a:off x="285720" y="571486"/>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spTree>
  </p:cSld>
  <p:clrMapOvr>
    <a:masterClrMapping/>
  </p:clrMapOvr>
  <p:transition spd="med">
    <p:randomBar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0ADDAF-33F4-448D-A8E8-77DC2FE88992}"/>
              </a:ext>
            </a:extLst>
          </p:cNvPr>
          <p:cNvSpPr>
            <a:spLocks noGrp="1"/>
          </p:cNvSpPr>
          <p:nvPr>
            <p:ph idx="1"/>
          </p:nvPr>
        </p:nvSpPr>
        <p:spPr>
          <a:xfrm>
            <a:off x="428625" y="928688"/>
            <a:ext cx="8229600" cy="3714750"/>
          </a:xfrm>
        </p:spPr>
        <p:txBody>
          <a:bodyPr/>
          <a:lstStyle/>
          <a:p>
            <a:pPr marL="0" indent="0">
              <a:buFont typeface="Wingdings" panose="05000000000000000000" pitchFamily="2" charset="2"/>
              <a:buNone/>
              <a:defRPr/>
            </a:pPr>
            <a:r>
              <a:rPr lang="en-US" altLang="zh-CN" b="1" dirty="0">
                <a:solidFill>
                  <a:srgbClr val="0033CC"/>
                </a:solidFill>
              </a:rPr>
              <a:t>2</a:t>
            </a:r>
            <a:r>
              <a:rPr lang="zh-CN" altLang="zh-CN" b="1" dirty="0">
                <a:solidFill>
                  <a:srgbClr val="0033CC"/>
                </a:solidFill>
              </a:rPr>
              <a:t>）美国</a:t>
            </a:r>
            <a:r>
              <a:rPr lang="en-US" altLang="zh-CN" b="1" dirty="0">
                <a:solidFill>
                  <a:srgbClr val="0033CC"/>
                </a:solidFill>
              </a:rPr>
              <a:t>TCSEC</a:t>
            </a:r>
            <a:endParaRPr lang="zh-CN" altLang="zh-CN" b="1" dirty="0">
              <a:solidFill>
                <a:srgbClr val="0033CC"/>
              </a:solidFill>
            </a:endParaRPr>
          </a:p>
          <a:p>
            <a:pPr>
              <a:defRPr/>
            </a:pPr>
            <a:r>
              <a:rPr lang="zh-CN" altLang="en-US" b="1" dirty="0"/>
              <a:t>美国</a:t>
            </a:r>
            <a:r>
              <a:rPr lang="zh-CN" altLang="en-US" b="1" dirty="0">
                <a:solidFill>
                  <a:srgbClr val="0033CC"/>
                </a:solidFill>
              </a:rPr>
              <a:t>国防部采购的系统</a:t>
            </a:r>
            <a:r>
              <a:rPr lang="zh-CN" altLang="en-US" b="1" dirty="0"/>
              <a:t>要求其安全级别至少达到</a:t>
            </a:r>
            <a:r>
              <a:rPr lang="en-US" altLang="zh-CN" b="1" dirty="0">
                <a:solidFill>
                  <a:srgbClr val="0033CC"/>
                </a:solidFill>
              </a:rPr>
              <a:t>B</a:t>
            </a:r>
            <a:r>
              <a:rPr lang="zh-CN" altLang="en-US" b="1" dirty="0">
                <a:solidFill>
                  <a:srgbClr val="0033CC"/>
                </a:solidFill>
              </a:rPr>
              <a:t>类</a:t>
            </a:r>
            <a:endParaRPr lang="en-US" altLang="zh-CN" b="1" dirty="0">
              <a:solidFill>
                <a:srgbClr val="0033CC"/>
              </a:solidFill>
            </a:endParaRPr>
          </a:p>
          <a:p>
            <a:pPr>
              <a:defRPr/>
            </a:pPr>
            <a:r>
              <a:rPr lang="zh-CN" altLang="en-US" b="1" dirty="0"/>
              <a:t>美国</a:t>
            </a:r>
            <a:r>
              <a:rPr lang="zh-CN" altLang="en-US" b="1" dirty="0">
                <a:solidFill>
                  <a:srgbClr val="0033CC"/>
                </a:solidFill>
              </a:rPr>
              <a:t>商用系统</a:t>
            </a:r>
            <a:r>
              <a:rPr lang="zh-CN" altLang="en-US" b="1" dirty="0"/>
              <a:t>也要达到</a:t>
            </a:r>
            <a:r>
              <a:rPr lang="en-US" altLang="zh-CN" b="1" dirty="0">
                <a:solidFill>
                  <a:srgbClr val="0033CC"/>
                </a:solidFill>
              </a:rPr>
              <a:t>C</a:t>
            </a:r>
            <a:r>
              <a:rPr lang="zh-CN" altLang="en-US" b="1" dirty="0">
                <a:solidFill>
                  <a:srgbClr val="0033CC"/>
                </a:solidFill>
              </a:rPr>
              <a:t>类</a:t>
            </a:r>
            <a:r>
              <a:rPr lang="zh-CN" altLang="en-US" b="1" dirty="0"/>
              <a:t>安全级别</a:t>
            </a:r>
            <a:endParaRPr lang="en-US" altLang="zh-CN" b="1" dirty="0"/>
          </a:p>
          <a:p>
            <a:pPr>
              <a:defRPr/>
            </a:pPr>
            <a:r>
              <a:rPr lang="zh-CN" altLang="en-US" b="1" dirty="0"/>
              <a:t>美国向我国销售</a:t>
            </a:r>
            <a:r>
              <a:rPr lang="zh-CN" altLang="en-US" b="1"/>
              <a:t>安全功能复符合</a:t>
            </a:r>
            <a:r>
              <a:rPr lang="en-US" altLang="zh-CN" b="1"/>
              <a:t>TCSEC </a:t>
            </a:r>
            <a:r>
              <a:rPr lang="en-US" altLang="zh-CN" b="1" dirty="0"/>
              <a:t>B</a:t>
            </a:r>
            <a:r>
              <a:rPr lang="zh-CN" altLang="en-US" b="1" dirty="0"/>
              <a:t>类和以上级别的计算机系统是限制的</a:t>
            </a:r>
          </a:p>
        </p:txBody>
      </p:sp>
      <p:sp>
        <p:nvSpPr>
          <p:cNvPr id="4" name="标题 1">
            <a:extLst>
              <a:ext uri="{FF2B5EF4-FFF2-40B4-BE49-F238E27FC236}">
                <a16:creationId xmlns:a16="http://schemas.microsoft.com/office/drawing/2014/main" id="{BC98CA1A-304D-488E-9FAF-D9762D6CC949}"/>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5" name="标题 1">
            <a:extLst>
              <a:ext uri="{FF2B5EF4-FFF2-40B4-BE49-F238E27FC236}">
                <a16:creationId xmlns:a16="http://schemas.microsoft.com/office/drawing/2014/main" id="{AC6953B8-C1BD-49E6-A914-44BB113CE88C}"/>
              </a:ext>
            </a:extLst>
          </p:cNvPr>
          <p:cNvSpPr txBox="1">
            <a:spLocks/>
          </p:cNvSpPr>
          <p:nvPr/>
        </p:nvSpPr>
        <p:spPr>
          <a:xfrm>
            <a:off x="285720" y="571486"/>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pic>
        <p:nvPicPr>
          <p:cNvPr id="2" name="图片 1">
            <a:extLst>
              <a:ext uri="{FF2B5EF4-FFF2-40B4-BE49-F238E27FC236}">
                <a16:creationId xmlns:a16="http://schemas.microsoft.com/office/drawing/2014/main" id="{4DCCED37-4C0C-4847-8195-F7F05A5B5DA8}"/>
              </a:ext>
            </a:extLst>
          </p:cNvPr>
          <p:cNvPicPr>
            <a:picLocks noChangeAspect="1"/>
          </p:cNvPicPr>
          <p:nvPr/>
        </p:nvPicPr>
        <p:blipFill>
          <a:blip r:embed="rId2"/>
          <a:stretch>
            <a:fillRect/>
          </a:stretch>
        </p:blipFill>
        <p:spPr>
          <a:xfrm>
            <a:off x="1403648" y="2449903"/>
            <a:ext cx="5909882" cy="2683454"/>
          </a:xfrm>
          <a:prstGeom prst="rect">
            <a:avLst/>
          </a:prstGeom>
        </p:spPr>
      </p:pic>
      <p:sp>
        <p:nvSpPr>
          <p:cNvPr id="6" name="矩形 5">
            <a:extLst>
              <a:ext uri="{FF2B5EF4-FFF2-40B4-BE49-F238E27FC236}">
                <a16:creationId xmlns:a16="http://schemas.microsoft.com/office/drawing/2014/main" id="{6E9F5A1B-A78F-473F-A527-94CB4F62C95A}"/>
              </a:ext>
            </a:extLst>
          </p:cNvPr>
          <p:cNvSpPr/>
          <p:nvPr/>
        </p:nvSpPr>
        <p:spPr bwMode="auto">
          <a:xfrm>
            <a:off x="1398422" y="2715766"/>
            <a:ext cx="5909882" cy="108012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
        <p:nvSpPr>
          <p:cNvPr id="7" name="矩形 6">
            <a:extLst>
              <a:ext uri="{FF2B5EF4-FFF2-40B4-BE49-F238E27FC236}">
                <a16:creationId xmlns:a16="http://schemas.microsoft.com/office/drawing/2014/main" id="{AB400FFD-69E2-4A02-B645-EC530F6AFFF7}"/>
              </a:ext>
            </a:extLst>
          </p:cNvPr>
          <p:cNvSpPr/>
          <p:nvPr/>
        </p:nvSpPr>
        <p:spPr bwMode="auto">
          <a:xfrm>
            <a:off x="1393196" y="4572014"/>
            <a:ext cx="5909882" cy="28312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Arial" pitchFamily="34" charset="0"/>
              <a:ea typeface="微软雅黑" pitchFamily="34" charset="-122"/>
            </a:endParaRPr>
          </a:p>
        </p:txBody>
      </p:sp>
    </p:spTree>
    <p:extLst>
      <p:ext uri="{BB962C8B-B14F-4D97-AF65-F5344CB8AC3E}">
        <p14:creationId xmlns:p14="http://schemas.microsoft.com/office/powerpoint/2010/main" val="3236798357"/>
      </p:ext>
    </p:extLst>
  </p:cSld>
  <p:clrMapOvr>
    <a:masterClrMapping/>
  </p:clrMapOvr>
  <p:transition spd="med">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66CDE9DF-A48E-4F03-BCDD-4F91892C546E}"/>
              </a:ext>
            </a:extLst>
          </p:cNvPr>
          <p:cNvSpPr>
            <a:spLocks noGrp="1"/>
          </p:cNvSpPr>
          <p:nvPr>
            <p:ph idx="1"/>
          </p:nvPr>
        </p:nvSpPr>
        <p:spPr>
          <a:xfrm>
            <a:off x="428625" y="785813"/>
            <a:ext cx="1714500" cy="428625"/>
          </a:xfrm>
        </p:spPr>
        <p:txBody>
          <a:bodyPr/>
          <a:lstStyle/>
          <a:p>
            <a:pPr marL="0" indent="0" algn="ctr">
              <a:buFont typeface="Wingdings" panose="05000000000000000000" pitchFamily="2" charset="2"/>
              <a:buNone/>
            </a:pPr>
            <a:r>
              <a:rPr lang="en-US" altLang="zh-CN" sz="1800" b="1">
                <a:solidFill>
                  <a:srgbClr val="FF0000"/>
                </a:solidFill>
              </a:rPr>
              <a:t>1.  </a:t>
            </a:r>
            <a:r>
              <a:rPr lang="zh-CN" altLang="zh-CN" sz="1800" b="1">
                <a:solidFill>
                  <a:srgbClr val="FF0000"/>
                </a:solidFill>
              </a:rPr>
              <a:t>定义及术语</a:t>
            </a:r>
          </a:p>
        </p:txBody>
      </p:sp>
      <p:sp>
        <p:nvSpPr>
          <p:cNvPr id="4" name="内容占位符 2">
            <a:extLst>
              <a:ext uri="{FF2B5EF4-FFF2-40B4-BE49-F238E27FC236}">
                <a16:creationId xmlns:a16="http://schemas.microsoft.com/office/drawing/2014/main" id="{C49A3C4D-B8F0-4CA4-ADED-A9261A3B9C41}"/>
              </a:ext>
            </a:extLst>
          </p:cNvPr>
          <p:cNvSpPr txBox="1">
            <a:spLocks/>
          </p:cNvSpPr>
          <p:nvPr/>
        </p:nvSpPr>
        <p:spPr bwMode="auto">
          <a:xfrm>
            <a:off x="500063" y="1500188"/>
            <a:ext cx="5286375"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可信计算基</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Trusted Computing Base</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TCB</a:t>
            </a:r>
            <a:r>
              <a:rPr lang="zh-CN" altLang="zh-CN" sz="1600" b="1" kern="0" dirty="0">
                <a:solidFill>
                  <a:srgbClr val="0033CC"/>
                </a:solidFill>
                <a:latin typeface="+mj-ea"/>
                <a:ea typeface="+mj-ea"/>
              </a:rPr>
              <a:t>）</a:t>
            </a:r>
            <a:r>
              <a:rPr lang="zh-CN" altLang="en-US" sz="1600" b="1" kern="0" dirty="0">
                <a:solidFill>
                  <a:srgbClr val="0033CC"/>
                </a:solidFill>
                <a:latin typeface="+mj-ea"/>
                <a:ea typeface="+mj-ea"/>
              </a:rPr>
              <a:t>：</a:t>
            </a:r>
            <a:endParaRPr lang="zh-CN" altLang="zh-CN" sz="1600" b="1" kern="0" dirty="0">
              <a:solidFill>
                <a:srgbClr val="0033CC"/>
              </a:solidFill>
              <a:latin typeface="+mj-ea"/>
              <a:ea typeface="+mj-ea"/>
            </a:endParaRPr>
          </a:p>
        </p:txBody>
      </p:sp>
      <p:sp>
        <p:nvSpPr>
          <p:cNvPr id="5" name="内容占位符 2">
            <a:extLst>
              <a:ext uri="{FF2B5EF4-FFF2-40B4-BE49-F238E27FC236}">
                <a16:creationId xmlns:a16="http://schemas.microsoft.com/office/drawing/2014/main" id="{82C4931D-3F74-40E7-89F7-EB106665B885}"/>
              </a:ext>
            </a:extLst>
          </p:cNvPr>
          <p:cNvSpPr txBox="1">
            <a:spLocks/>
          </p:cNvSpPr>
          <p:nvPr/>
        </p:nvSpPr>
        <p:spPr bwMode="auto">
          <a:xfrm>
            <a:off x="500063" y="1928813"/>
            <a:ext cx="8229600" cy="500062"/>
          </a:xfrm>
          <a:prstGeom prst="rect">
            <a:avLst/>
          </a:prstGeom>
          <a:noFill/>
          <a:ln w="12700">
            <a:noFill/>
            <a:miter lim="800000"/>
            <a:headEnd/>
            <a:tailEnd/>
          </a:ln>
        </p:spPr>
        <p:txBody>
          <a:bodyPr/>
          <a:lstStyle/>
          <a:p>
            <a:pPr marL="342900" indent="-342900">
              <a:lnSpc>
                <a:spcPct val="150000"/>
              </a:lnSpc>
              <a:buClr>
                <a:srgbClr val="E46C0A"/>
              </a:buClr>
              <a:defRPr/>
            </a:pPr>
            <a:r>
              <a:rPr lang="zh-CN" altLang="zh-CN" sz="1600" b="1" kern="0" dirty="0">
                <a:latin typeface="+mj-ea"/>
                <a:ea typeface="+mj-ea"/>
              </a:rPr>
              <a:t>计算机系统内保护装置的总体，包括硬件、固件、软件和负责执行安全策略的组合体。</a:t>
            </a:r>
          </a:p>
        </p:txBody>
      </p:sp>
      <p:sp>
        <p:nvSpPr>
          <p:cNvPr id="6" name="内容占位符 2">
            <a:extLst>
              <a:ext uri="{FF2B5EF4-FFF2-40B4-BE49-F238E27FC236}">
                <a16:creationId xmlns:a16="http://schemas.microsoft.com/office/drawing/2014/main" id="{52AA763D-0C3E-4DB9-AA44-D6536EDEEC5E}"/>
              </a:ext>
            </a:extLst>
          </p:cNvPr>
          <p:cNvSpPr txBox="1">
            <a:spLocks/>
          </p:cNvSpPr>
          <p:nvPr/>
        </p:nvSpPr>
        <p:spPr bwMode="auto">
          <a:xfrm>
            <a:off x="500063" y="3000375"/>
            <a:ext cx="8535987" cy="1155700"/>
          </a:xfrm>
          <a:prstGeom prst="rect">
            <a:avLst/>
          </a:prstGeom>
          <a:noFill/>
          <a:ln w="12700">
            <a:noFill/>
            <a:miter lim="800000"/>
            <a:headEnd/>
            <a:tailEnd/>
          </a:ln>
        </p:spPr>
        <p:txBody>
          <a:bodyPr/>
          <a:lstStyle/>
          <a:p>
            <a:pPr marL="342900" indent="-342900">
              <a:lnSpc>
                <a:spcPct val="150000"/>
              </a:lnSpc>
              <a:buClr>
                <a:srgbClr val="E46C0A"/>
              </a:buClr>
              <a:defRPr/>
            </a:pPr>
            <a:r>
              <a:rPr lang="zh-CN" altLang="zh-CN" sz="1600" b="1" kern="0" dirty="0">
                <a:latin typeface="+mj-ea"/>
                <a:ea typeface="+mj-ea"/>
              </a:rPr>
              <a:t>用来决定一个用户是否有权限访问此客体的一种访问约束机制，</a:t>
            </a:r>
            <a:r>
              <a:rPr lang="zh-CN" altLang="zh-CN" sz="1600" b="1" kern="0" dirty="0">
                <a:solidFill>
                  <a:srgbClr val="0033CC"/>
                </a:solidFill>
                <a:latin typeface="+mj-ea"/>
                <a:ea typeface="+mj-ea"/>
              </a:rPr>
              <a:t>该客体的所有者</a:t>
            </a:r>
            <a:r>
              <a:rPr lang="zh-CN" altLang="zh-CN" sz="1600" b="1" kern="0" dirty="0">
                <a:solidFill>
                  <a:srgbClr val="FF0000"/>
                </a:solidFill>
                <a:latin typeface="+mj-ea"/>
                <a:ea typeface="+mj-ea"/>
              </a:rPr>
              <a:t>可以按照</a:t>
            </a:r>
            <a:endParaRPr lang="en-US" altLang="zh-CN" sz="1600" b="1" kern="0" dirty="0">
              <a:solidFill>
                <a:srgbClr val="FF0000"/>
              </a:solidFill>
              <a:latin typeface="+mj-ea"/>
              <a:ea typeface="+mj-ea"/>
            </a:endParaRPr>
          </a:p>
          <a:p>
            <a:pPr marL="342900" indent="-342900">
              <a:lnSpc>
                <a:spcPct val="150000"/>
              </a:lnSpc>
              <a:buClr>
                <a:srgbClr val="E46C0A"/>
              </a:buClr>
              <a:defRPr/>
            </a:pPr>
            <a:r>
              <a:rPr lang="zh-CN" altLang="zh-CN" sz="1600" b="1" kern="0" dirty="0">
                <a:solidFill>
                  <a:srgbClr val="FF0000"/>
                </a:solidFill>
                <a:latin typeface="+mj-ea"/>
                <a:ea typeface="+mj-ea"/>
              </a:rPr>
              <a:t>自己的意愿指定</a:t>
            </a:r>
            <a:r>
              <a:rPr lang="zh-CN" altLang="zh-CN" sz="1600" b="1" kern="0" dirty="0">
                <a:solidFill>
                  <a:srgbClr val="0033CC"/>
                </a:solidFill>
                <a:latin typeface="+mj-ea"/>
                <a:ea typeface="+mj-ea"/>
              </a:rPr>
              <a:t>系统中的其他用户</a:t>
            </a:r>
            <a:r>
              <a:rPr lang="zh-CN" altLang="zh-CN" sz="1600" b="1" kern="0" dirty="0">
                <a:solidFill>
                  <a:srgbClr val="FF0000"/>
                </a:solidFill>
                <a:latin typeface="+mj-ea"/>
                <a:ea typeface="+mj-ea"/>
              </a:rPr>
              <a:t>对此客体的访问权</a:t>
            </a:r>
            <a:r>
              <a:rPr lang="zh-CN" altLang="zh-CN" sz="1600" b="1" kern="0" dirty="0">
                <a:latin typeface="+mj-ea"/>
                <a:ea typeface="+mj-ea"/>
              </a:rPr>
              <a:t>。</a:t>
            </a:r>
            <a:r>
              <a:rPr lang="zh-CN" altLang="en-US" sz="1300" b="1" kern="0" dirty="0">
                <a:latin typeface="+mj-ea"/>
                <a:ea typeface="+mj-ea"/>
              </a:rPr>
              <a:t>（</a:t>
            </a:r>
            <a:r>
              <a:rPr lang="zh-CN" altLang="en-US" sz="1300" b="1" kern="0" dirty="0">
                <a:solidFill>
                  <a:srgbClr val="FF0000"/>
                </a:solidFill>
                <a:latin typeface="+mj-ea"/>
                <a:ea typeface="+mj-ea"/>
              </a:rPr>
              <a:t>例如</a:t>
            </a:r>
            <a:r>
              <a:rPr lang="zh-CN" altLang="en-US" sz="1300" b="1" kern="0" dirty="0">
                <a:latin typeface="+mj-ea"/>
                <a:ea typeface="+mj-ea"/>
              </a:rPr>
              <a:t>：操作系统用户</a:t>
            </a:r>
            <a:r>
              <a:rPr lang="en-US" altLang="zh-CN" sz="1300" b="1" kern="0" dirty="0">
                <a:latin typeface="+mj-ea"/>
                <a:ea typeface="+mj-ea"/>
              </a:rPr>
              <a:t>Alice</a:t>
            </a:r>
            <a:r>
              <a:rPr lang="zh-CN" altLang="en-US" sz="1300" b="1" kern="0" dirty="0">
                <a:latin typeface="+mj-ea"/>
                <a:ea typeface="+mj-ea"/>
              </a:rPr>
              <a:t>新建了一个文本文件</a:t>
            </a:r>
            <a:r>
              <a:rPr lang="en-US" altLang="zh-CN" sz="1300" b="1" kern="0" dirty="0">
                <a:latin typeface="+mj-ea"/>
                <a:ea typeface="+mj-ea"/>
              </a:rPr>
              <a:t>userAlice.txt</a:t>
            </a:r>
            <a:r>
              <a:rPr lang="zh-CN" altLang="en-US" sz="1300" b="1" kern="0" dirty="0">
                <a:latin typeface="+mj-ea"/>
                <a:ea typeface="+mj-ea"/>
              </a:rPr>
              <a:t>，在</a:t>
            </a:r>
            <a:r>
              <a:rPr lang="en-US" altLang="zh-CN" sz="1300" b="1" kern="0" dirty="0">
                <a:latin typeface="+mj-ea"/>
                <a:ea typeface="+mj-ea"/>
              </a:rPr>
              <a:t>DAC</a:t>
            </a:r>
            <a:r>
              <a:rPr lang="zh-CN" altLang="en-US" sz="1300" b="1" kern="0" dirty="0">
                <a:latin typeface="+mj-ea"/>
                <a:ea typeface="+mj-ea"/>
              </a:rPr>
              <a:t>下，</a:t>
            </a:r>
            <a:r>
              <a:rPr lang="en-US" altLang="zh-CN" sz="1300" b="1" kern="0" dirty="0">
                <a:latin typeface="+mj-ea"/>
                <a:ea typeface="+mj-ea"/>
              </a:rPr>
              <a:t>Alice</a:t>
            </a:r>
            <a:r>
              <a:rPr lang="zh-CN" altLang="en-US" sz="1300" b="1" kern="0" dirty="0">
                <a:latin typeface="+mj-ea"/>
                <a:ea typeface="+mj-ea"/>
              </a:rPr>
              <a:t>就能自由设置哪些用户能够读</a:t>
            </a:r>
            <a:r>
              <a:rPr lang="en-US" altLang="zh-CN" sz="1300" b="1" kern="0" dirty="0">
                <a:latin typeface="+mj-ea"/>
                <a:ea typeface="+mj-ea"/>
              </a:rPr>
              <a:t>/</a:t>
            </a:r>
            <a:r>
              <a:rPr lang="zh-CN" altLang="en-US" sz="1300" b="1" kern="0" dirty="0">
                <a:latin typeface="+mj-ea"/>
                <a:ea typeface="+mj-ea"/>
              </a:rPr>
              <a:t>写文件</a:t>
            </a:r>
            <a:r>
              <a:rPr lang="en-US" altLang="zh-CN" sz="1300" b="1" kern="0" dirty="0">
                <a:latin typeface="+mj-ea"/>
              </a:rPr>
              <a:t>userAlice.txt </a:t>
            </a:r>
            <a:r>
              <a:rPr lang="zh-CN" altLang="en-US" sz="1300" b="1" kern="0" dirty="0">
                <a:latin typeface="+mj-ea"/>
                <a:ea typeface="+mj-ea"/>
              </a:rPr>
              <a:t>）</a:t>
            </a:r>
            <a:endParaRPr lang="zh-CN" altLang="zh-CN" sz="1300" b="1" kern="0" dirty="0">
              <a:latin typeface="+mj-ea"/>
              <a:ea typeface="+mj-ea"/>
            </a:endParaRPr>
          </a:p>
        </p:txBody>
      </p:sp>
      <p:sp>
        <p:nvSpPr>
          <p:cNvPr id="7" name="内容占位符 2">
            <a:extLst>
              <a:ext uri="{FF2B5EF4-FFF2-40B4-BE49-F238E27FC236}">
                <a16:creationId xmlns:a16="http://schemas.microsoft.com/office/drawing/2014/main" id="{5BB2DCF1-7935-4D2D-A0F3-857745B3F07D}"/>
              </a:ext>
            </a:extLst>
          </p:cNvPr>
          <p:cNvSpPr txBox="1">
            <a:spLocks/>
          </p:cNvSpPr>
          <p:nvPr/>
        </p:nvSpPr>
        <p:spPr bwMode="auto">
          <a:xfrm>
            <a:off x="500063" y="2571750"/>
            <a:ext cx="6000750"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自主访问控制</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Discretionary Access Control</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DAC</a:t>
            </a:r>
            <a:r>
              <a:rPr lang="zh-CN" altLang="zh-CN" sz="1600" b="1" kern="0" dirty="0">
                <a:solidFill>
                  <a:srgbClr val="0033CC"/>
                </a:solidFill>
                <a:latin typeface="+mj-ea"/>
                <a:ea typeface="+mj-ea"/>
              </a:rPr>
              <a:t>）</a:t>
            </a:r>
            <a:r>
              <a:rPr lang="zh-CN" altLang="en-US" sz="1600" b="1" kern="0" dirty="0">
                <a:latin typeface="+mj-ea"/>
                <a:ea typeface="+mj-ea"/>
              </a:rPr>
              <a:t>：</a:t>
            </a:r>
            <a:endParaRPr lang="zh-CN" altLang="zh-CN" sz="1600" b="1" kern="0" dirty="0">
              <a:latin typeface="+mj-ea"/>
              <a:ea typeface="+mj-ea"/>
            </a:endParaRPr>
          </a:p>
        </p:txBody>
      </p:sp>
      <p:sp>
        <p:nvSpPr>
          <p:cNvPr id="9" name="标题 1">
            <a:extLst>
              <a:ext uri="{FF2B5EF4-FFF2-40B4-BE49-F238E27FC236}">
                <a16:creationId xmlns:a16="http://schemas.microsoft.com/office/drawing/2014/main" id="{FA10DCDB-0143-4924-8C24-CD664A2D0E67}"/>
              </a:ext>
            </a:extLst>
          </p:cNvPr>
          <p:cNvSpPr txBox="1">
            <a:spLocks/>
          </p:cNvSpPr>
          <p:nvPr/>
        </p:nvSpPr>
        <p:spPr>
          <a:xfrm>
            <a:off x="6286512" y="214296"/>
            <a:ext cx="2714643"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安全操作系统概述</a:t>
            </a:r>
          </a:p>
        </p:txBody>
      </p:sp>
    </p:spTree>
  </p:cSld>
  <p:clrMapOvr>
    <a:masterClrMapping/>
  </p:clrMapOvr>
  <p:transition spd="med">
    <p:randomBar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8A4011-AF6F-4F64-9146-559C0CD202A6}"/>
              </a:ext>
            </a:extLst>
          </p:cNvPr>
          <p:cNvSpPr>
            <a:spLocks noGrp="1"/>
          </p:cNvSpPr>
          <p:nvPr>
            <p:ph idx="1"/>
          </p:nvPr>
        </p:nvSpPr>
        <p:spPr>
          <a:xfrm>
            <a:off x="428625" y="1000125"/>
            <a:ext cx="8607425" cy="3516313"/>
          </a:xfrm>
        </p:spPr>
        <p:txBody>
          <a:bodyPr/>
          <a:lstStyle/>
          <a:p>
            <a:pPr marL="0" indent="0">
              <a:buFont typeface="Wingdings" panose="05000000000000000000" pitchFamily="2" charset="2"/>
              <a:buNone/>
              <a:defRPr/>
            </a:pPr>
            <a:r>
              <a:rPr lang="en-US" altLang="zh-CN" b="1" dirty="0">
                <a:solidFill>
                  <a:srgbClr val="0033CC"/>
                </a:solidFill>
              </a:rPr>
              <a:t>3</a:t>
            </a:r>
            <a:r>
              <a:rPr lang="zh-CN" altLang="zh-CN" b="1" dirty="0">
                <a:solidFill>
                  <a:srgbClr val="0033CC"/>
                </a:solidFill>
              </a:rPr>
              <a:t>）中国国标</a:t>
            </a:r>
            <a:r>
              <a:rPr lang="en-US" altLang="zh-CN" b="1" dirty="0">
                <a:solidFill>
                  <a:srgbClr val="0033CC"/>
                </a:solidFill>
              </a:rPr>
              <a:t>GB17859-1999</a:t>
            </a:r>
            <a:endParaRPr lang="zh-CN" altLang="zh-CN" b="1" dirty="0">
              <a:solidFill>
                <a:srgbClr val="0033CC"/>
              </a:solidFill>
            </a:endParaRPr>
          </a:p>
          <a:p>
            <a:pPr>
              <a:defRPr/>
            </a:pPr>
            <a:r>
              <a:rPr lang="zh-CN" altLang="zh-CN" b="1" dirty="0"/>
              <a:t>该准则参考了美国</a:t>
            </a:r>
            <a:r>
              <a:rPr lang="en-US" altLang="zh-CN" b="1" dirty="0"/>
              <a:t>TCSEC</a:t>
            </a:r>
            <a:r>
              <a:rPr lang="zh-CN" altLang="zh-CN" b="1" dirty="0"/>
              <a:t>《可信计算机系统评估准则》和《可信计算机网络系统说明》（</a:t>
            </a:r>
            <a:r>
              <a:rPr lang="en-US" altLang="zh-CN" b="1" dirty="0"/>
              <a:t>NCSC-TG-005</a:t>
            </a:r>
            <a:r>
              <a:rPr lang="zh-CN" altLang="zh-CN" b="1" dirty="0"/>
              <a:t>），将计算机信息系统安全保护能力划分为</a:t>
            </a:r>
            <a:r>
              <a:rPr lang="en-US" altLang="zh-CN" b="1" dirty="0"/>
              <a:t>5</a:t>
            </a:r>
            <a:r>
              <a:rPr lang="zh-CN" altLang="zh-CN" b="1" dirty="0"/>
              <a:t>个等级，即：</a:t>
            </a:r>
          </a:p>
          <a:p>
            <a:pPr lvl="1">
              <a:defRPr/>
            </a:pPr>
            <a:r>
              <a:rPr lang="zh-CN" altLang="zh-CN" b="1" dirty="0">
                <a:solidFill>
                  <a:srgbClr val="FF0000"/>
                </a:solidFill>
              </a:rPr>
              <a:t>第一级：用户自主保护级；</a:t>
            </a:r>
            <a:r>
              <a:rPr lang="en-US" altLang="zh-CN" sz="1200" b="1" dirty="0">
                <a:solidFill>
                  <a:srgbClr val="0033CC"/>
                </a:solidFill>
              </a:rPr>
              <a:t>	</a:t>
            </a:r>
            <a:r>
              <a:rPr lang="en-US" altLang="zh-CN" sz="1200" b="1" u="sng" dirty="0">
                <a:solidFill>
                  <a:srgbClr val="0033CC"/>
                </a:solidFill>
              </a:rPr>
              <a:t>DAC</a:t>
            </a:r>
            <a:r>
              <a:rPr lang="en-US" altLang="zh-CN" sz="1200" b="1" dirty="0">
                <a:solidFill>
                  <a:srgbClr val="0033CC"/>
                </a:solidFill>
              </a:rPr>
              <a:t>+</a:t>
            </a:r>
            <a:r>
              <a:rPr lang="zh-CN" altLang="en-US" sz="1200" b="1" dirty="0">
                <a:solidFill>
                  <a:srgbClr val="0033CC"/>
                </a:solidFill>
              </a:rPr>
              <a:t>身份鉴别</a:t>
            </a:r>
            <a:r>
              <a:rPr lang="en-US" altLang="zh-CN" sz="1200" b="1" dirty="0">
                <a:solidFill>
                  <a:srgbClr val="0033CC"/>
                </a:solidFill>
              </a:rPr>
              <a:t>+</a:t>
            </a:r>
            <a:r>
              <a:rPr lang="zh-CN" altLang="en-US" sz="1200" b="1" dirty="0">
                <a:solidFill>
                  <a:srgbClr val="0033CC"/>
                </a:solidFill>
              </a:rPr>
              <a:t>数据完整性</a:t>
            </a:r>
            <a:endParaRPr lang="zh-CN" altLang="zh-CN" sz="1200" b="1" dirty="0">
              <a:solidFill>
                <a:srgbClr val="0033CC"/>
              </a:solidFill>
            </a:endParaRPr>
          </a:p>
          <a:p>
            <a:pPr lvl="1">
              <a:defRPr/>
            </a:pPr>
            <a:r>
              <a:rPr lang="zh-CN" altLang="zh-CN" b="1" dirty="0">
                <a:solidFill>
                  <a:srgbClr val="FF0000"/>
                </a:solidFill>
              </a:rPr>
              <a:t>第二级：系统审计保护级；</a:t>
            </a:r>
            <a:r>
              <a:rPr lang="en-US" altLang="zh-CN" sz="1200" b="1" dirty="0">
                <a:solidFill>
                  <a:srgbClr val="0033CC"/>
                </a:solidFill>
              </a:rPr>
              <a:t>	</a:t>
            </a:r>
            <a:r>
              <a:rPr lang="en-US" altLang="zh-CN" sz="1200" b="1" u="sng" dirty="0">
                <a:solidFill>
                  <a:srgbClr val="0033CC"/>
                </a:solidFill>
              </a:rPr>
              <a:t>DAC</a:t>
            </a:r>
            <a:r>
              <a:rPr lang="en-US" altLang="zh-CN" sz="1200" b="1" dirty="0">
                <a:solidFill>
                  <a:srgbClr val="0033CC"/>
                </a:solidFill>
              </a:rPr>
              <a:t>+</a:t>
            </a:r>
            <a:r>
              <a:rPr lang="zh-CN" altLang="en-US" sz="1200" b="1" dirty="0">
                <a:solidFill>
                  <a:srgbClr val="0033CC"/>
                </a:solidFill>
              </a:rPr>
              <a:t>身份鉴别</a:t>
            </a:r>
            <a:r>
              <a:rPr lang="en-US" altLang="zh-CN" sz="1200" b="1" dirty="0">
                <a:solidFill>
                  <a:srgbClr val="0033CC"/>
                </a:solidFill>
              </a:rPr>
              <a:t>+</a:t>
            </a:r>
            <a:r>
              <a:rPr lang="zh-CN" altLang="en-US" sz="1200" b="1" dirty="0">
                <a:solidFill>
                  <a:srgbClr val="0033CC"/>
                </a:solidFill>
              </a:rPr>
              <a:t>数据完整性</a:t>
            </a:r>
            <a:r>
              <a:rPr lang="en-US" altLang="zh-CN" sz="1200" b="1" dirty="0">
                <a:solidFill>
                  <a:srgbClr val="0033CC"/>
                </a:solidFill>
              </a:rPr>
              <a:t>+</a:t>
            </a:r>
            <a:r>
              <a:rPr lang="zh-CN" altLang="en-US" sz="1200" b="1" dirty="0">
                <a:solidFill>
                  <a:srgbClr val="0033CC"/>
                </a:solidFill>
              </a:rPr>
              <a:t>客体重用</a:t>
            </a:r>
            <a:r>
              <a:rPr lang="en-US" altLang="zh-CN" sz="1200" b="1" dirty="0">
                <a:solidFill>
                  <a:srgbClr val="0033CC"/>
                </a:solidFill>
              </a:rPr>
              <a:t>+</a:t>
            </a:r>
            <a:r>
              <a:rPr lang="zh-CN" altLang="en-US" sz="1200" b="1" dirty="0">
                <a:solidFill>
                  <a:srgbClr val="0033CC"/>
                </a:solidFill>
              </a:rPr>
              <a:t>审计</a:t>
            </a:r>
            <a:endParaRPr lang="zh-CN" altLang="zh-CN" sz="1200" b="1" dirty="0">
              <a:solidFill>
                <a:srgbClr val="0033CC"/>
              </a:solidFill>
            </a:endParaRPr>
          </a:p>
          <a:p>
            <a:pPr lvl="1">
              <a:defRPr/>
            </a:pPr>
            <a:r>
              <a:rPr lang="zh-CN" altLang="zh-CN" b="1" dirty="0">
                <a:solidFill>
                  <a:srgbClr val="FF0000"/>
                </a:solidFill>
              </a:rPr>
              <a:t>第三级：安全标记保护级；</a:t>
            </a:r>
            <a:r>
              <a:rPr lang="en-US" altLang="zh-CN" sz="1200" b="1" dirty="0">
                <a:solidFill>
                  <a:srgbClr val="0033CC"/>
                </a:solidFill>
              </a:rPr>
              <a:t>	</a:t>
            </a:r>
            <a:r>
              <a:rPr lang="en-US" altLang="zh-CN" sz="1200" b="1" u="sng" dirty="0">
                <a:solidFill>
                  <a:srgbClr val="0033CC"/>
                </a:solidFill>
              </a:rPr>
              <a:t>DAC</a:t>
            </a:r>
            <a:r>
              <a:rPr lang="en-US" altLang="zh-CN" sz="1200" b="1" dirty="0">
                <a:solidFill>
                  <a:srgbClr val="0033CC"/>
                </a:solidFill>
              </a:rPr>
              <a:t> +</a:t>
            </a:r>
            <a:r>
              <a:rPr lang="zh-CN" altLang="en-US" sz="1200" b="1" dirty="0">
                <a:solidFill>
                  <a:srgbClr val="0033CC"/>
                </a:solidFill>
              </a:rPr>
              <a:t>身份鉴别</a:t>
            </a:r>
            <a:r>
              <a:rPr lang="en-US" altLang="zh-CN" sz="1200" b="1" dirty="0">
                <a:solidFill>
                  <a:srgbClr val="0033CC"/>
                </a:solidFill>
              </a:rPr>
              <a:t>+</a:t>
            </a:r>
            <a:r>
              <a:rPr lang="zh-CN" altLang="en-US" sz="1200" b="1" dirty="0">
                <a:solidFill>
                  <a:srgbClr val="0033CC"/>
                </a:solidFill>
              </a:rPr>
              <a:t>数据完整性</a:t>
            </a:r>
            <a:r>
              <a:rPr lang="en-US" altLang="zh-CN" sz="1200" b="1" dirty="0">
                <a:solidFill>
                  <a:srgbClr val="0033CC"/>
                </a:solidFill>
              </a:rPr>
              <a:t>+</a:t>
            </a:r>
            <a:r>
              <a:rPr lang="zh-CN" altLang="en-US" sz="1200" b="1" dirty="0">
                <a:solidFill>
                  <a:srgbClr val="0033CC"/>
                </a:solidFill>
              </a:rPr>
              <a:t>客体重用</a:t>
            </a:r>
            <a:r>
              <a:rPr lang="en-US" altLang="zh-CN" sz="1200" b="1" dirty="0">
                <a:solidFill>
                  <a:srgbClr val="0033CC"/>
                </a:solidFill>
              </a:rPr>
              <a:t>+</a:t>
            </a:r>
            <a:r>
              <a:rPr lang="zh-CN" altLang="en-US" sz="1200" b="1" dirty="0">
                <a:solidFill>
                  <a:srgbClr val="0033CC"/>
                </a:solidFill>
              </a:rPr>
              <a:t>审计</a:t>
            </a:r>
            <a:r>
              <a:rPr lang="en-US" altLang="zh-CN" sz="1200" b="1" dirty="0">
                <a:solidFill>
                  <a:srgbClr val="0033CC"/>
                </a:solidFill>
              </a:rPr>
              <a:t>+</a:t>
            </a:r>
            <a:r>
              <a:rPr lang="en-US" altLang="zh-CN" sz="1200" b="1" u="sng" dirty="0">
                <a:solidFill>
                  <a:srgbClr val="0033CC"/>
                </a:solidFill>
              </a:rPr>
              <a:t>MAC</a:t>
            </a:r>
            <a:r>
              <a:rPr lang="en-US" altLang="zh-CN" sz="1200" b="1" dirty="0">
                <a:solidFill>
                  <a:srgbClr val="0033CC"/>
                </a:solidFill>
              </a:rPr>
              <a:t>+</a:t>
            </a:r>
            <a:r>
              <a:rPr lang="zh-CN" altLang="en-US" sz="1200" b="1" dirty="0">
                <a:solidFill>
                  <a:srgbClr val="0033CC"/>
                </a:solidFill>
              </a:rPr>
              <a:t>标记</a:t>
            </a:r>
            <a:endParaRPr lang="zh-CN" altLang="zh-CN" sz="1200" b="1" dirty="0">
              <a:solidFill>
                <a:srgbClr val="0033CC"/>
              </a:solidFill>
            </a:endParaRPr>
          </a:p>
          <a:p>
            <a:pPr lvl="1">
              <a:defRPr/>
            </a:pPr>
            <a:r>
              <a:rPr lang="zh-CN" altLang="zh-CN" b="1" dirty="0">
                <a:solidFill>
                  <a:srgbClr val="FF0000"/>
                </a:solidFill>
              </a:rPr>
              <a:t>第四级：结构化保护级；</a:t>
            </a:r>
            <a:r>
              <a:rPr lang="en-US" altLang="zh-CN" b="1" dirty="0">
                <a:solidFill>
                  <a:srgbClr val="FF0000"/>
                </a:solidFill>
              </a:rPr>
              <a:t>	</a:t>
            </a:r>
            <a:r>
              <a:rPr lang="en-US" altLang="zh-CN" sz="1200" b="1" u="sng" dirty="0">
                <a:solidFill>
                  <a:srgbClr val="0033CC"/>
                </a:solidFill>
              </a:rPr>
              <a:t>DAC</a:t>
            </a:r>
            <a:r>
              <a:rPr lang="en-US" altLang="zh-CN" sz="1200" b="1" dirty="0">
                <a:solidFill>
                  <a:srgbClr val="0033CC"/>
                </a:solidFill>
              </a:rPr>
              <a:t> +</a:t>
            </a:r>
            <a:r>
              <a:rPr lang="zh-CN" altLang="en-US" sz="1200" b="1" dirty="0">
                <a:solidFill>
                  <a:srgbClr val="0033CC"/>
                </a:solidFill>
              </a:rPr>
              <a:t>身份鉴别</a:t>
            </a:r>
            <a:r>
              <a:rPr lang="en-US" altLang="zh-CN" sz="1200" b="1" dirty="0">
                <a:solidFill>
                  <a:srgbClr val="0033CC"/>
                </a:solidFill>
              </a:rPr>
              <a:t>+</a:t>
            </a:r>
            <a:r>
              <a:rPr lang="zh-CN" altLang="en-US" sz="1200" b="1" dirty="0">
                <a:solidFill>
                  <a:srgbClr val="0033CC"/>
                </a:solidFill>
              </a:rPr>
              <a:t>数据完整性</a:t>
            </a:r>
            <a:r>
              <a:rPr lang="en-US" altLang="zh-CN" sz="1200" b="1" dirty="0">
                <a:solidFill>
                  <a:srgbClr val="0033CC"/>
                </a:solidFill>
              </a:rPr>
              <a:t>+</a:t>
            </a:r>
            <a:r>
              <a:rPr lang="zh-CN" altLang="en-US" sz="1200" b="1" dirty="0">
                <a:solidFill>
                  <a:srgbClr val="0033CC"/>
                </a:solidFill>
              </a:rPr>
              <a:t>客体重用</a:t>
            </a:r>
            <a:r>
              <a:rPr lang="en-US" altLang="zh-CN" sz="1200" b="1" dirty="0">
                <a:solidFill>
                  <a:srgbClr val="0033CC"/>
                </a:solidFill>
              </a:rPr>
              <a:t>+</a:t>
            </a:r>
            <a:r>
              <a:rPr lang="zh-CN" altLang="en-US" sz="1200" b="1" dirty="0">
                <a:solidFill>
                  <a:srgbClr val="0033CC"/>
                </a:solidFill>
              </a:rPr>
              <a:t>审计</a:t>
            </a:r>
            <a:r>
              <a:rPr lang="en-US" altLang="zh-CN" sz="1200" b="1" dirty="0">
                <a:solidFill>
                  <a:srgbClr val="0033CC"/>
                </a:solidFill>
              </a:rPr>
              <a:t>+</a:t>
            </a:r>
            <a:r>
              <a:rPr lang="en-US" altLang="zh-CN" sz="1200" b="1" u="sng" dirty="0">
                <a:solidFill>
                  <a:srgbClr val="0033CC"/>
                </a:solidFill>
              </a:rPr>
              <a:t>MAC</a:t>
            </a:r>
            <a:r>
              <a:rPr lang="en-US" altLang="zh-CN" sz="1200" b="1" dirty="0">
                <a:solidFill>
                  <a:srgbClr val="0033CC"/>
                </a:solidFill>
              </a:rPr>
              <a:t>+</a:t>
            </a:r>
            <a:r>
              <a:rPr lang="zh-CN" altLang="en-US" sz="1200" b="1" dirty="0">
                <a:solidFill>
                  <a:srgbClr val="0033CC"/>
                </a:solidFill>
              </a:rPr>
              <a:t>标记</a:t>
            </a:r>
            <a:r>
              <a:rPr lang="en-US" altLang="zh-CN" sz="1200" b="1" dirty="0">
                <a:solidFill>
                  <a:srgbClr val="0033CC"/>
                </a:solidFill>
              </a:rPr>
              <a:t>+</a:t>
            </a:r>
            <a:r>
              <a:rPr lang="zh-CN" altLang="en-US" sz="1200" b="1" dirty="0">
                <a:solidFill>
                  <a:srgbClr val="0033CC"/>
                </a:solidFill>
              </a:rPr>
              <a:t>隐蔽通道分析</a:t>
            </a:r>
            <a:r>
              <a:rPr lang="en-US" altLang="zh-CN" sz="1200" b="1" dirty="0">
                <a:solidFill>
                  <a:srgbClr val="0033CC"/>
                </a:solidFill>
              </a:rPr>
              <a:t>+</a:t>
            </a:r>
            <a:r>
              <a:rPr lang="zh-CN" altLang="en-US" sz="1200" b="1" dirty="0">
                <a:solidFill>
                  <a:srgbClr val="0033CC"/>
                </a:solidFill>
              </a:rPr>
              <a:t>可信路径</a:t>
            </a:r>
            <a:endParaRPr lang="zh-CN" altLang="zh-CN" b="1" dirty="0">
              <a:solidFill>
                <a:srgbClr val="FF0000"/>
              </a:solidFill>
            </a:endParaRPr>
          </a:p>
          <a:p>
            <a:pPr lvl="1">
              <a:defRPr/>
            </a:pPr>
            <a:r>
              <a:rPr lang="zh-CN" altLang="zh-CN" b="1" dirty="0">
                <a:solidFill>
                  <a:srgbClr val="FF0000"/>
                </a:solidFill>
              </a:rPr>
              <a:t>第五级：访问验证保护级。</a:t>
            </a:r>
            <a:r>
              <a:rPr lang="en-US" altLang="zh-CN" b="1" dirty="0">
                <a:solidFill>
                  <a:srgbClr val="FF0000"/>
                </a:solidFill>
              </a:rPr>
              <a:t>	</a:t>
            </a:r>
            <a:r>
              <a:rPr lang="en-US" altLang="zh-CN" sz="1200" b="1" u="sng" dirty="0">
                <a:solidFill>
                  <a:srgbClr val="0033CC"/>
                </a:solidFill>
              </a:rPr>
              <a:t>DAC</a:t>
            </a:r>
            <a:r>
              <a:rPr lang="en-US" altLang="zh-CN" sz="1200" b="1" dirty="0">
                <a:solidFill>
                  <a:srgbClr val="0033CC"/>
                </a:solidFill>
              </a:rPr>
              <a:t> +</a:t>
            </a:r>
            <a:r>
              <a:rPr lang="zh-CN" altLang="en-US" sz="1200" b="1" dirty="0">
                <a:solidFill>
                  <a:srgbClr val="0033CC"/>
                </a:solidFill>
              </a:rPr>
              <a:t>身份鉴别</a:t>
            </a:r>
            <a:r>
              <a:rPr lang="en-US" altLang="zh-CN" sz="1200" b="1" dirty="0">
                <a:solidFill>
                  <a:srgbClr val="0033CC"/>
                </a:solidFill>
              </a:rPr>
              <a:t>+</a:t>
            </a:r>
            <a:r>
              <a:rPr lang="zh-CN" altLang="en-US" sz="1200" b="1" dirty="0">
                <a:solidFill>
                  <a:srgbClr val="0033CC"/>
                </a:solidFill>
              </a:rPr>
              <a:t>数据完整性</a:t>
            </a:r>
            <a:r>
              <a:rPr lang="en-US" altLang="zh-CN" sz="1200" b="1" dirty="0">
                <a:solidFill>
                  <a:srgbClr val="0033CC"/>
                </a:solidFill>
              </a:rPr>
              <a:t>+</a:t>
            </a:r>
            <a:r>
              <a:rPr lang="zh-CN" altLang="en-US" sz="1200" b="1" dirty="0">
                <a:solidFill>
                  <a:srgbClr val="0033CC"/>
                </a:solidFill>
              </a:rPr>
              <a:t>客体重用</a:t>
            </a:r>
            <a:r>
              <a:rPr lang="en-US" altLang="zh-CN" sz="1200" b="1" dirty="0">
                <a:solidFill>
                  <a:srgbClr val="0033CC"/>
                </a:solidFill>
              </a:rPr>
              <a:t>+</a:t>
            </a:r>
            <a:r>
              <a:rPr lang="zh-CN" altLang="en-US" sz="1200" b="1" dirty="0">
                <a:solidFill>
                  <a:srgbClr val="0033CC"/>
                </a:solidFill>
              </a:rPr>
              <a:t>审计</a:t>
            </a:r>
            <a:r>
              <a:rPr lang="en-US" altLang="zh-CN" sz="1200" b="1" dirty="0">
                <a:solidFill>
                  <a:srgbClr val="0033CC"/>
                </a:solidFill>
              </a:rPr>
              <a:t>+</a:t>
            </a:r>
            <a:r>
              <a:rPr lang="en-US" altLang="zh-CN" sz="1200" b="1" u="sng" dirty="0">
                <a:solidFill>
                  <a:srgbClr val="0033CC"/>
                </a:solidFill>
              </a:rPr>
              <a:t>MAC</a:t>
            </a:r>
            <a:r>
              <a:rPr lang="en-US" altLang="zh-CN" sz="1200" b="1" dirty="0">
                <a:solidFill>
                  <a:srgbClr val="0033CC"/>
                </a:solidFill>
              </a:rPr>
              <a:t>+</a:t>
            </a:r>
            <a:r>
              <a:rPr lang="zh-CN" altLang="en-US" sz="1200" b="1" dirty="0">
                <a:solidFill>
                  <a:srgbClr val="0033CC"/>
                </a:solidFill>
              </a:rPr>
              <a:t>标记</a:t>
            </a:r>
            <a:r>
              <a:rPr lang="en-US" altLang="zh-CN" sz="1200" b="1" dirty="0">
                <a:solidFill>
                  <a:srgbClr val="0033CC"/>
                </a:solidFill>
              </a:rPr>
              <a:t>+</a:t>
            </a:r>
            <a:r>
              <a:rPr lang="zh-CN" altLang="en-US" sz="1200" b="1" dirty="0">
                <a:solidFill>
                  <a:srgbClr val="0033CC"/>
                </a:solidFill>
              </a:rPr>
              <a:t>隐蔽通道分析</a:t>
            </a:r>
            <a:r>
              <a:rPr lang="en-US" altLang="zh-CN" sz="1200" b="1" dirty="0">
                <a:solidFill>
                  <a:srgbClr val="0033CC"/>
                </a:solidFill>
              </a:rPr>
              <a:t>+</a:t>
            </a:r>
            <a:r>
              <a:rPr lang="zh-CN" altLang="en-US" sz="1200" b="1" dirty="0">
                <a:solidFill>
                  <a:srgbClr val="0033CC"/>
                </a:solidFill>
              </a:rPr>
              <a:t>可信路径</a:t>
            </a:r>
            <a:r>
              <a:rPr lang="en-US" altLang="zh-CN" sz="1200" b="1" dirty="0">
                <a:solidFill>
                  <a:srgbClr val="0033CC"/>
                </a:solidFill>
              </a:rPr>
              <a:t>+</a:t>
            </a:r>
            <a:r>
              <a:rPr lang="zh-CN" altLang="en-US" sz="1200" b="1" dirty="0">
                <a:solidFill>
                  <a:srgbClr val="0033CC"/>
                </a:solidFill>
              </a:rPr>
              <a:t>可信恢复</a:t>
            </a:r>
            <a:endParaRPr lang="en-US" altLang="zh-CN" sz="1200" b="1" dirty="0">
              <a:solidFill>
                <a:srgbClr val="0033CC"/>
              </a:solidFill>
            </a:endParaRPr>
          </a:p>
          <a:p>
            <a:pPr marL="457200" lvl="1" indent="0">
              <a:buFont typeface="Wingdings" panose="05000000000000000000" pitchFamily="2" charset="2"/>
              <a:buNone/>
              <a:defRPr/>
            </a:pPr>
            <a:endParaRPr lang="zh-CN" altLang="zh-CN" sz="800" b="1" dirty="0">
              <a:solidFill>
                <a:srgbClr val="FF0000"/>
              </a:solidFill>
            </a:endParaRPr>
          </a:p>
          <a:p>
            <a:pPr>
              <a:defRPr/>
            </a:pPr>
            <a:r>
              <a:rPr lang="en-US" altLang="zh-CN" b="1" dirty="0">
                <a:solidFill>
                  <a:schemeClr val="bg1"/>
                </a:solidFill>
              </a:rPr>
              <a:t>GB17859-1999</a:t>
            </a:r>
            <a:r>
              <a:rPr lang="zh-CN" altLang="zh-CN" b="1" dirty="0">
                <a:solidFill>
                  <a:schemeClr val="bg1"/>
                </a:solidFill>
              </a:rPr>
              <a:t>的第四级对应于</a:t>
            </a:r>
            <a:r>
              <a:rPr lang="en-US" altLang="zh-CN" b="1" dirty="0">
                <a:solidFill>
                  <a:schemeClr val="bg1"/>
                </a:solidFill>
              </a:rPr>
              <a:t>TCSEC B2</a:t>
            </a:r>
            <a:r>
              <a:rPr lang="zh-CN" altLang="zh-CN" b="1" dirty="0">
                <a:solidFill>
                  <a:schemeClr val="bg1"/>
                </a:solidFill>
              </a:rPr>
              <a:t>级，</a:t>
            </a:r>
            <a:r>
              <a:rPr lang="zh-CN" altLang="zh-CN" b="1" u="sng" dirty="0">
                <a:solidFill>
                  <a:schemeClr val="bg1"/>
                </a:solidFill>
                <a:effectLst>
                  <a:outerShdw blurRad="38100" dist="38100" dir="2700000" algn="tl">
                    <a:srgbClr val="000000">
                      <a:alpha val="43137"/>
                    </a:srgbClr>
                  </a:outerShdw>
                </a:effectLst>
              </a:rPr>
              <a:t>第五级对应于</a:t>
            </a:r>
            <a:r>
              <a:rPr lang="en-US" altLang="zh-CN" b="1" u="sng" dirty="0">
                <a:solidFill>
                  <a:schemeClr val="bg1"/>
                </a:solidFill>
                <a:effectLst>
                  <a:outerShdw blurRad="38100" dist="38100" dir="2700000" algn="tl">
                    <a:srgbClr val="000000">
                      <a:alpha val="43137"/>
                    </a:srgbClr>
                  </a:outerShdw>
                </a:effectLst>
              </a:rPr>
              <a:t>TCSEC B3</a:t>
            </a:r>
            <a:r>
              <a:rPr lang="zh-CN" altLang="zh-CN" b="1" u="sng" dirty="0">
                <a:solidFill>
                  <a:schemeClr val="bg1"/>
                </a:solidFill>
                <a:effectLst>
                  <a:outerShdw blurRad="38100" dist="38100" dir="2700000" algn="tl">
                    <a:srgbClr val="000000">
                      <a:alpha val="43137"/>
                    </a:srgbClr>
                  </a:outerShdw>
                </a:effectLst>
              </a:rPr>
              <a:t>级</a:t>
            </a:r>
            <a:r>
              <a:rPr lang="zh-CN" altLang="zh-CN" b="1" dirty="0">
                <a:solidFill>
                  <a:schemeClr val="bg1"/>
                </a:solidFill>
              </a:rPr>
              <a:t>。</a:t>
            </a:r>
            <a:endParaRPr lang="zh-CN" altLang="en-US" b="1" dirty="0">
              <a:solidFill>
                <a:schemeClr val="bg1"/>
              </a:solidFill>
            </a:endParaRPr>
          </a:p>
        </p:txBody>
      </p:sp>
      <p:sp>
        <p:nvSpPr>
          <p:cNvPr id="4" name="标题 1">
            <a:extLst>
              <a:ext uri="{FF2B5EF4-FFF2-40B4-BE49-F238E27FC236}">
                <a16:creationId xmlns:a16="http://schemas.microsoft.com/office/drawing/2014/main" id="{AF1474F3-3673-471F-BFAE-CF9D86147576}"/>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5" name="标题 1">
            <a:extLst>
              <a:ext uri="{FF2B5EF4-FFF2-40B4-BE49-F238E27FC236}">
                <a16:creationId xmlns:a16="http://schemas.microsoft.com/office/drawing/2014/main" id="{0DA618D2-578C-4D54-8307-F326BAE107CA}"/>
              </a:ext>
            </a:extLst>
          </p:cNvPr>
          <p:cNvSpPr txBox="1">
            <a:spLocks/>
          </p:cNvSpPr>
          <p:nvPr/>
        </p:nvSpPr>
        <p:spPr>
          <a:xfrm>
            <a:off x="285720" y="571486"/>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spTree>
  </p:cSld>
  <p:clrMapOvr>
    <a:masterClrMapping/>
  </p:clrMapOvr>
  <p:transition spd="med">
    <p:randomBar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CB1227-CD6B-4EC8-BCD9-1FB27D057899}"/>
              </a:ext>
            </a:extLst>
          </p:cNvPr>
          <p:cNvSpPr>
            <a:spLocks noGrp="1"/>
          </p:cNvSpPr>
          <p:nvPr>
            <p:ph idx="1"/>
          </p:nvPr>
        </p:nvSpPr>
        <p:spPr>
          <a:xfrm>
            <a:off x="428625" y="1214438"/>
            <a:ext cx="8229600" cy="3301528"/>
          </a:xfrm>
        </p:spPr>
        <p:txBody>
          <a:bodyPr/>
          <a:lstStyle/>
          <a:p>
            <a:pPr marL="0" indent="0">
              <a:buFont typeface="Wingdings" panose="05000000000000000000" pitchFamily="2" charset="2"/>
              <a:buNone/>
              <a:defRPr/>
            </a:pPr>
            <a:r>
              <a:rPr lang="en-US" altLang="zh-CN" b="1" dirty="0">
                <a:solidFill>
                  <a:srgbClr val="0033CC"/>
                </a:solidFill>
              </a:rPr>
              <a:t>4</a:t>
            </a:r>
            <a:r>
              <a:rPr lang="zh-CN" altLang="zh-CN" b="1" dirty="0">
                <a:solidFill>
                  <a:srgbClr val="0033CC"/>
                </a:solidFill>
              </a:rPr>
              <a:t>）国际通用安全评价准则</a:t>
            </a:r>
            <a:r>
              <a:rPr lang="en-US" altLang="zh-CN" b="1" dirty="0">
                <a:solidFill>
                  <a:srgbClr val="0033CC"/>
                </a:solidFill>
              </a:rPr>
              <a:t>CC</a:t>
            </a:r>
            <a:endParaRPr lang="zh-CN" altLang="zh-CN" b="1" dirty="0">
              <a:solidFill>
                <a:srgbClr val="0033CC"/>
              </a:solidFill>
            </a:endParaRPr>
          </a:p>
          <a:p>
            <a:pPr>
              <a:defRPr/>
            </a:pPr>
            <a:r>
              <a:rPr lang="en-US" altLang="zh-CN" b="1" u="sng" dirty="0">
                <a:solidFill>
                  <a:srgbClr val="FF0000"/>
                </a:solidFill>
                <a:effectLst>
                  <a:outerShdw blurRad="38100" dist="38100" dir="2700000" algn="tl">
                    <a:srgbClr val="000000">
                      <a:alpha val="43137"/>
                    </a:srgbClr>
                  </a:outerShdw>
                </a:effectLst>
              </a:rPr>
              <a:t>CC</a:t>
            </a:r>
            <a:r>
              <a:rPr lang="zh-CN" altLang="zh-CN" b="1" u="sng" dirty="0">
                <a:solidFill>
                  <a:srgbClr val="FF0000"/>
                </a:solidFill>
                <a:effectLst>
                  <a:outerShdw blurRad="38100" dist="38100" dir="2700000" algn="tl">
                    <a:srgbClr val="000000">
                      <a:alpha val="43137"/>
                    </a:srgbClr>
                  </a:outerShdw>
                </a:effectLst>
              </a:rPr>
              <a:t>标准</a:t>
            </a:r>
            <a:r>
              <a:rPr lang="zh-CN" altLang="zh-CN" b="1" dirty="0"/>
              <a:t>提出了“保护轮廓”，将评估过程分为“功能”和“保证”两部分，</a:t>
            </a:r>
            <a:r>
              <a:rPr lang="zh-CN" altLang="en-US" b="1" dirty="0"/>
              <a:t>结合了欧洲的</a:t>
            </a:r>
            <a:r>
              <a:rPr lang="en-US" altLang="zh-CN" b="1" dirty="0"/>
              <a:t>ITSEC,</a:t>
            </a:r>
            <a:r>
              <a:rPr lang="zh-CN" altLang="en-US" b="1" dirty="0"/>
              <a:t>美国的</a:t>
            </a:r>
            <a:r>
              <a:rPr lang="en-US" altLang="zh-CN" b="1" dirty="0"/>
              <a:t>TESEC</a:t>
            </a:r>
            <a:r>
              <a:rPr lang="zh-CN" altLang="en-US" b="1" dirty="0"/>
              <a:t>，加拿大的</a:t>
            </a:r>
            <a:r>
              <a:rPr lang="en-US" altLang="zh-CN" b="1" dirty="0"/>
              <a:t>CTCPEC</a:t>
            </a:r>
            <a:r>
              <a:rPr lang="zh-CN" altLang="en-US" b="1" dirty="0"/>
              <a:t>和国际标准化组织提出的</a:t>
            </a:r>
            <a:r>
              <a:rPr lang="en-US" altLang="zh-CN" b="1" dirty="0"/>
              <a:t>ISO SC27 WG3</a:t>
            </a:r>
            <a:r>
              <a:rPr lang="zh-CN" altLang="en-US" b="1" dirty="0"/>
              <a:t>的安全评价标准，</a:t>
            </a:r>
            <a:r>
              <a:rPr lang="zh-CN" altLang="zh-CN" b="1" u="sng" dirty="0">
                <a:effectLst>
                  <a:outerShdw blurRad="38100" dist="38100" dir="2700000" algn="tl">
                    <a:srgbClr val="000000">
                      <a:alpha val="43137"/>
                    </a:srgbClr>
                  </a:outerShdw>
                </a:effectLst>
              </a:rPr>
              <a:t>是目前最全面的信息技术安全评估标准</a:t>
            </a:r>
            <a:r>
              <a:rPr lang="zh-CN" altLang="zh-CN" b="1" dirty="0"/>
              <a:t>。</a:t>
            </a:r>
            <a:endParaRPr lang="en-US" altLang="zh-CN" b="1" dirty="0"/>
          </a:p>
          <a:p>
            <a:pPr>
              <a:defRPr/>
            </a:pPr>
            <a:r>
              <a:rPr lang="en-US" altLang="zh-CN" b="1" dirty="0"/>
              <a:t>CC</a:t>
            </a:r>
            <a:r>
              <a:rPr lang="zh-CN" altLang="zh-CN" b="1" dirty="0"/>
              <a:t>标准在内容上包括三部分：</a:t>
            </a:r>
            <a:endParaRPr lang="en-US" altLang="zh-CN" b="1" dirty="0"/>
          </a:p>
          <a:p>
            <a:pPr lvl="1">
              <a:defRPr/>
            </a:pPr>
            <a:r>
              <a:rPr lang="zh-CN" altLang="zh-CN" b="1" dirty="0"/>
              <a:t>一是简介和一般模型，</a:t>
            </a:r>
            <a:endParaRPr lang="en-US" altLang="zh-CN" b="1" dirty="0"/>
          </a:p>
          <a:p>
            <a:pPr lvl="1">
              <a:defRPr/>
            </a:pPr>
            <a:r>
              <a:rPr lang="zh-CN" altLang="zh-CN" b="1" dirty="0"/>
              <a:t>二是安全功能要求，</a:t>
            </a:r>
            <a:endParaRPr lang="en-US" altLang="zh-CN" b="1" dirty="0"/>
          </a:p>
          <a:p>
            <a:pPr lvl="1">
              <a:defRPr/>
            </a:pPr>
            <a:r>
              <a:rPr lang="zh-CN" altLang="zh-CN" b="1" dirty="0"/>
              <a:t>三是安全保证要求。</a:t>
            </a:r>
            <a:endParaRPr lang="zh-CN" altLang="en-US" b="1" dirty="0"/>
          </a:p>
        </p:txBody>
      </p:sp>
      <p:sp>
        <p:nvSpPr>
          <p:cNvPr id="4" name="标题 1">
            <a:extLst>
              <a:ext uri="{FF2B5EF4-FFF2-40B4-BE49-F238E27FC236}">
                <a16:creationId xmlns:a16="http://schemas.microsoft.com/office/drawing/2014/main" id="{D63B6BBC-A883-4AC7-B039-530E65A8AFB0}"/>
              </a:ext>
            </a:extLst>
          </p:cNvPr>
          <p:cNvSpPr txBox="1">
            <a:spLocks/>
          </p:cNvSpPr>
          <p:nvPr/>
        </p:nvSpPr>
        <p:spPr>
          <a:xfrm>
            <a:off x="6215074" y="214296"/>
            <a:ext cx="2786082"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安全操作系统评测</a:t>
            </a:r>
          </a:p>
        </p:txBody>
      </p:sp>
      <p:sp>
        <p:nvSpPr>
          <p:cNvPr id="5" name="标题 1">
            <a:extLst>
              <a:ext uri="{FF2B5EF4-FFF2-40B4-BE49-F238E27FC236}">
                <a16:creationId xmlns:a16="http://schemas.microsoft.com/office/drawing/2014/main" id="{9595AF30-D9FE-4F74-A8FE-2D308A4E6B8B}"/>
              </a:ext>
            </a:extLst>
          </p:cNvPr>
          <p:cNvSpPr txBox="1">
            <a:spLocks/>
          </p:cNvSpPr>
          <p:nvPr/>
        </p:nvSpPr>
        <p:spPr>
          <a:xfrm>
            <a:off x="285720" y="571486"/>
            <a:ext cx="3214710"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5.4.2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评测方法与评估准则</a:t>
            </a:r>
          </a:p>
        </p:txBody>
      </p:sp>
    </p:spTree>
  </p:cSld>
  <p:clrMapOvr>
    <a:masterClrMapping/>
  </p:clrMapOvr>
  <p:transition spd="med">
    <p:randomBar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8DFCE-622C-4B81-B159-178E20C15B03}"/>
              </a:ext>
            </a:extLst>
          </p:cNvPr>
          <p:cNvSpPr>
            <a:spLocks noGrp="1"/>
          </p:cNvSpPr>
          <p:nvPr>
            <p:ph type="title"/>
          </p:nvPr>
        </p:nvSpPr>
        <p:spPr>
          <a:xfrm>
            <a:off x="1500169" y="500048"/>
            <a:ext cx="5614987" cy="857250"/>
          </a:xfrm>
        </p:spPr>
        <p:txBody>
          <a:bodyPr/>
          <a:lstStyle/>
          <a:p>
            <a:pPr>
              <a:defRPr/>
            </a:pPr>
            <a:r>
              <a:rPr altLang="en-US" sz="2800" dirty="0"/>
              <a:t>内容提纲</a:t>
            </a:r>
          </a:p>
        </p:txBody>
      </p:sp>
      <p:sp>
        <p:nvSpPr>
          <p:cNvPr id="56323" name="五边形 3">
            <a:extLst>
              <a:ext uri="{FF2B5EF4-FFF2-40B4-BE49-F238E27FC236}">
                <a16:creationId xmlns:a16="http://schemas.microsoft.com/office/drawing/2014/main" id="{0A68C795-6AF2-4119-8D91-C4D1AD5CF609}"/>
              </a:ext>
            </a:extLst>
          </p:cNvPr>
          <p:cNvSpPr>
            <a:spLocks noChangeArrowheads="1"/>
          </p:cNvSpPr>
          <p:nvPr/>
        </p:nvSpPr>
        <p:spPr bwMode="auto">
          <a:xfrm rot="10800000">
            <a:off x="2286000" y="1500188"/>
            <a:ext cx="4071938" cy="428625"/>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24" name="椭圆 4">
            <a:extLst>
              <a:ext uri="{FF2B5EF4-FFF2-40B4-BE49-F238E27FC236}">
                <a16:creationId xmlns:a16="http://schemas.microsoft.com/office/drawing/2014/main" id="{AD326718-0FC3-46A5-8E16-9BED0F04F0F6}"/>
              </a:ext>
            </a:extLst>
          </p:cNvPr>
          <p:cNvSpPr>
            <a:spLocks noChangeArrowheads="1"/>
          </p:cNvSpPr>
          <p:nvPr/>
        </p:nvSpPr>
        <p:spPr bwMode="auto">
          <a:xfrm>
            <a:off x="2071688" y="1500188"/>
            <a:ext cx="428625" cy="428625"/>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25" name="TextBox 6">
            <a:extLst>
              <a:ext uri="{FF2B5EF4-FFF2-40B4-BE49-F238E27FC236}">
                <a16:creationId xmlns:a16="http://schemas.microsoft.com/office/drawing/2014/main" id="{C6D5A3B7-1AA0-4BC1-AEC6-44CF42B9682C}"/>
              </a:ext>
            </a:extLst>
          </p:cNvPr>
          <p:cNvSpPr txBox="1">
            <a:spLocks noChangeArrowheads="1"/>
          </p:cNvSpPr>
          <p:nvPr/>
        </p:nvSpPr>
        <p:spPr bwMode="auto">
          <a:xfrm>
            <a:off x="3214688" y="1500188"/>
            <a:ext cx="215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安全操作系统概述</a:t>
            </a:r>
          </a:p>
        </p:txBody>
      </p:sp>
      <p:grpSp>
        <p:nvGrpSpPr>
          <p:cNvPr id="56326" name="组合 8">
            <a:extLst>
              <a:ext uri="{FF2B5EF4-FFF2-40B4-BE49-F238E27FC236}">
                <a16:creationId xmlns:a16="http://schemas.microsoft.com/office/drawing/2014/main" id="{DC6ADCE0-EA3B-44B0-8FA4-68ED9E732C6C}"/>
              </a:ext>
            </a:extLst>
          </p:cNvPr>
          <p:cNvGrpSpPr>
            <a:grpSpLocks/>
          </p:cNvGrpSpPr>
          <p:nvPr/>
        </p:nvGrpSpPr>
        <p:grpSpPr bwMode="auto">
          <a:xfrm>
            <a:off x="2071688" y="2143125"/>
            <a:ext cx="4286250" cy="428625"/>
            <a:chOff x="571472" y="1142990"/>
            <a:chExt cx="4286280" cy="428628"/>
          </a:xfrm>
        </p:grpSpPr>
        <p:sp>
          <p:nvSpPr>
            <p:cNvPr id="56338" name="五边形 9">
              <a:extLst>
                <a:ext uri="{FF2B5EF4-FFF2-40B4-BE49-F238E27FC236}">
                  <a16:creationId xmlns:a16="http://schemas.microsoft.com/office/drawing/2014/main" id="{3835E2EE-3742-4FBB-8467-C22E5AC165E1}"/>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39" name="椭圆 10">
              <a:extLst>
                <a:ext uri="{FF2B5EF4-FFF2-40B4-BE49-F238E27FC236}">
                  <a16:creationId xmlns:a16="http://schemas.microsoft.com/office/drawing/2014/main" id="{2EED96B3-9FF9-4889-A43E-2C3566696721}"/>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40" name="TextBox 11">
              <a:extLst>
                <a:ext uri="{FF2B5EF4-FFF2-40B4-BE49-F238E27FC236}">
                  <a16:creationId xmlns:a16="http://schemas.microsoft.com/office/drawing/2014/main" id="{FC455661-DF2C-4368-BF60-3F076A6886CA}"/>
                </a:ext>
              </a:extLst>
            </p:cNvPr>
            <p:cNvSpPr txBox="1">
              <a:spLocks noChangeArrowheads="1"/>
            </p:cNvSpPr>
            <p:nvPr/>
          </p:nvSpPr>
          <p:spPr bwMode="auto">
            <a:xfrm>
              <a:off x="1714480" y="1142991"/>
              <a:ext cx="2357461"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安全策略与安全模型</a:t>
              </a:r>
            </a:p>
          </p:txBody>
        </p:sp>
      </p:grpSp>
      <p:grpSp>
        <p:nvGrpSpPr>
          <p:cNvPr id="56327" name="组合 12">
            <a:extLst>
              <a:ext uri="{FF2B5EF4-FFF2-40B4-BE49-F238E27FC236}">
                <a16:creationId xmlns:a16="http://schemas.microsoft.com/office/drawing/2014/main" id="{34E2A8F5-4928-42CB-9482-EECEBF5FE245}"/>
              </a:ext>
            </a:extLst>
          </p:cNvPr>
          <p:cNvGrpSpPr>
            <a:grpSpLocks/>
          </p:cNvGrpSpPr>
          <p:nvPr/>
        </p:nvGrpSpPr>
        <p:grpSpPr bwMode="auto">
          <a:xfrm>
            <a:off x="2071688" y="2786063"/>
            <a:ext cx="4286250" cy="428625"/>
            <a:chOff x="571472" y="1142990"/>
            <a:chExt cx="4286280" cy="428628"/>
          </a:xfrm>
        </p:grpSpPr>
        <p:sp>
          <p:nvSpPr>
            <p:cNvPr id="56335" name="五边形 13">
              <a:extLst>
                <a:ext uri="{FF2B5EF4-FFF2-40B4-BE49-F238E27FC236}">
                  <a16:creationId xmlns:a16="http://schemas.microsoft.com/office/drawing/2014/main" id="{FFD02113-1BF9-4A28-B821-C2895EC20809}"/>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36" name="椭圆 14">
              <a:extLst>
                <a:ext uri="{FF2B5EF4-FFF2-40B4-BE49-F238E27FC236}">
                  <a16:creationId xmlns:a16="http://schemas.microsoft.com/office/drawing/2014/main" id="{07C93D1F-710C-465A-80B4-C621CC517C28}"/>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37" name="TextBox 15">
              <a:extLst>
                <a:ext uri="{FF2B5EF4-FFF2-40B4-BE49-F238E27FC236}">
                  <a16:creationId xmlns:a16="http://schemas.microsoft.com/office/drawing/2014/main" id="{C4F266A6-9C3A-4603-937C-6BEF9DEF4875}"/>
                </a:ext>
              </a:extLst>
            </p:cNvPr>
            <p:cNvSpPr txBox="1">
              <a:spLocks noChangeArrowheads="1"/>
            </p:cNvSpPr>
            <p:nvPr/>
          </p:nvSpPr>
          <p:spPr bwMode="auto">
            <a:xfrm>
              <a:off x="1500154" y="1142991"/>
              <a:ext cx="2714653"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a:latin typeface="黑体" panose="02010609060101010101" pitchFamily="49" charset="-122"/>
                  <a:ea typeface="黑体" panose="02010609060101010101" pitchFamily="49" charset="-122"/>
                </a:rPr>
                <a:t>访问控制</a:t>
              </a:r>
            </a:p>
          </p:txBody>
        </p:sp>
      </p:grpSp>
      <p:grpSp>
        <p:nvGrpSpPr>
          <p:cNvPr id="56328" name="组合 16">
            <a:extLst>
              <a:ext uri="{FF2B5EF4-FFF2-40B4-BE49-F238E27FC236}">
                <a16:creationId xmlns:a16="http://schemas.microsoft.com/office/drawing/2014/main" id="{74414A8D-F3C3-4575-B0C8-A4803C00BE24}"/>
              </a:ext>
            </a:extLst>
          </p:cNvPr>
          <p:cNvGrpSpPr>
            <a:grpSpLocks/>
          </p:cNvGrpSpPr>
          <p:nvPr/>
        </p:nvGrpSpPr>
        <p:grpSpPr bwMode="auto">
          <a:xfrm>
            <a:off x="2071688" y="3357563"/>
            <a:ext cx="4286250" cy="428625"/>
            <a:chOff x="571472" y="1142990"/>
            <a:chExt cx="4286280" cy="428628"/>
          </a:xfrm>
        </p:grpSpPr>
        <p:sp>
          <p:nvSpPr>
            <p:cNvPr id="56332" name="五边形 17">
              <a:extLst>
                <a:ext uri="{FF2B5EF4-FFF2-40B4-BE49-F238E27FC236}">
                  <a16:creationId xmlns:a16="http://schemas.microsoft.com/office/drawing/2014/main" id="{8917A884-2C9B-477C-9AB1-794D06B68E18}"/>
                </a:ext>
              </a:extLst>
            </p:cNvPr>
            <p:cNvSpPr>
              <a:spLocks noChangeArrowheads="1"/>
            </p:cNvSpPr>
            <p:nvPr/>
          </p:nvSpPr>
          <p:spPr bwMode="auto">
            <a:xfrm rot="10800000">
              <a:off x="785786" y="1142990"/>
              <a:ext cx="4071966" cy="428628"/>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33" name="椭圆 18">
              <a:extLst>
                <a:ext uri="{FF2B5EF4-FFF2-40B4-BE49-F238E27FC236}">
                  <a16:creationId xmlns:a16="http://schemas.microsoft.com/office/drawing/2014/main" id="{2693149A-6238-4C8A-AC85-1F8325811EC3}"/>
                </a:ext>
              </a:extLst>
            </p:cNvPr>
            <p:cNvSpPr>
              <a:spLocks noChangeArrowheads="1"/>
            </p:cNvSpPr>
            <p:nvPr/>
          </p:nvSpPr>
          <p:spPr bwMode="auto">
            <a:xfrm>
              <a:off x="571472" y="1142990"/>
              <a:ext cx="428628" cy="428628"/>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34" name="TextBox 19">
              <a:extLst>
                <a:ext uri="{FF2B5EF4-FFF2-40B4-BE49-F238E27FC236}">
                  <a16:creationId xmlns:a16="http://schemas.microsoft.com/office/drawing/2014/main" id="{9D726159-A4EF-4FD0-A9DB-1F5130CF6228}"/>
                </a:ext>
              </a:extLst>
            </p:cNvPr>
            <p:cNvSpPr txBox="1">
              <a:spLocks noChangeArrowheads="1"/>
            </p:cNvSpPr>
            <p:nvPr/>
          </p:nvSpPr>
          <p:spPr bwMode="auto">
            <a:xfrm>
              <a:off x="1714480" y="1142990"/>
              <a:ext cx="2152664" cy="3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dirty="0">
                  <a:latin typeface="黑体" panose="02010609060101010101" pitchFamily="49" charset="-122"/>
                  <a:ea typeface="黑体" panose="02010609060101010101" pitchFamily="49" charset="-122"/>
                </a:rPr>
                <a:t>安全操作系统评测</a:t>
              </a:r>
            </a:p>
          </p:txBody>
        </p:sp>
      </p:grpSp>
      <p:sp>
        <p:nvSpPr>
          <p:cNvPr id="56329" name="五边形 21">
            <a:extLst>
              <a:ext uri="{FF2B5EF4-FFF2-40B4-BE49-F238E27FC236}">
                <a16:creationId xmlns:a16="http://schemas.microsoft.com/office/drawing/2014/main" id="{E96803A8-03B1-4FC1-9B83-9319A4A95926}"/>
              </a:ext>
            </a:extLst>
          </p:cNvPr>
          <p:cNvSpPr>
            <a:spLocks noChangeArrowheads="1"/>
          </p:cNvSpPr>
          <p:nvPr/>
        </p:nvSpPr>
        <p:spPr bwMode="auto">
          <a:xfrm rot="10800000">
            <a:off x="2286000" y="3929063"/>
            <a:ext cx="4071938" cy="428625"/>
          </a:xfrm>
          <a:prstGeom prst="homePlate">
            <a:avLst>
              <a:gd name="adj" fmla="val 50007"/>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30" name="椭圆 22">
            <a:extLst>
              <a:ext uri="{FF2B5EF4-FFF2-40B4-BE49-F238E27FC236}">
                <a16:creationId xmlns:a16="http://schemas.microsoft.com/office/drawing/2014/main" id="{5AB72445-378C-4C3A-A2E6-D8182AC152E4}"/>
              </a:ext>
            </a:extLst>
          </p:cNvPr>
          <p:cNvSpPr>
            <a:spLocks noChangeArrowheads="1"/>
          </p:cNvSpPr>
          <p:nvPr/>
        </p:nvSpPr>
        <p:spPr bwMode="auto">
          <a:xfrm>
            <a:off x="2071688" y="3929063"/>
            <a:ext cx="428625" cy="428625"/>
          </a:xfrm>
          <a:prstGeom prst="ellipse">
            <a:avLst/>
          </a:prstGeom>
          <a:solidFill>
            <a:schemeClr val="bg1"/>
          </a:solidFill>
          <a:ln w="28575" algn="ctr">
            <a:solidFill>
              <a:schemeClr val="tx1"/>
            </a:solidFill>
            <a:round/>
            <a:headEnd/>
            <a:tailEnd/>
          </a:ln>
        </p:spPr>
        <p:txBody>
          <a:bodyPr wrap="none" anchor="ct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endParaRPr lang="zh-CN" altLang="en-US" b="1"/>
          </a:p>
        </p:txBody>
      </p:sp>
      <p:sp>
        <p:nvSpPr>
          <p:cNvPr id="56331" name="TextBox 23">
            <a:extLst>
              <a:ext uri="{FF2B5EF4-FFF2-40B4-BE49-F238E27FC236}">
                <a16:creationId xmlns:a16="http://schemas.microsoft.com/office/drawing/2014/main" id="{4BABCF61-7CDD-4C39-9D85-D40B24D7875B}"/>
              </a:ext>
            </a:extLst>
          </p:cNvPr>
          <p:cNvSpPr txBox="1">
            <a:spLocks noChangeArrowheads="1"/>
          </p:cNvSpPr>
          <p:nvPr/>
        </p:nvSpPr>
        <p:spPr bwMode="auto">
          <a:xfrm>
            <a:off x="3214688" y="3929063"/>
            <a:ext cx="215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ea typeface="微软雅黑" panose="020B0503020204020204" pitchFamily="34" charset="-122"/>
              </a:defRPr>
            </a:lvl1pPr>
            <a:lvl2pPr marL="742950" indent="-285750">
              <a:defRPr sz="1000">
                <a:solidFill>
                  <a:schemeClr val="tx1"/>
                </a:solidFill>
                <a:latin typeface="Arial" panose="020B0604020202020204" pitchFamily="34" charset="0"/>
                <a:ea typeface="微软雅黑" panose="020B0503020204020204" pitchFamily="34" charset="-122"/>
              </a:defRPr>
            </a:lvl2pPr>
            <a:lvl3pPr marL="1143000" indent="-228600">
              <a:defRPr sz="1000">
                <a:solidFill>
                  <a:schemeClr val="tx1"/>
                </a:solidFill>
                <a:latin typeface="Arial" panose="020B0604020202020204" pitchFamily="34" charset="0"/>
                <a:ea typeface="微软雅黑" panose="020B0503020204020204" pitchFamily="34" charset="-122"/>
              </a:defRPr>
            </a:lvl3pPr>
            <a:lvl4pPr marL="1600200" indent="-228600">
              <a:defRPr sz="1000">
                <a:solidFill>
                  <a:schemeClr val="tx1"/>
                </a:solidFill>
                <a:latin typeface="Arial" panose="020B0604020202020204" pitchFamily="34" charset="0"/>
                <a:ea typeface="微软雅黑" panose="020B0503020204020204" pitchFamily="34" charset="-122"/>
              </a:defRPr>
            </a:lvl4pPr>
            <a:lvl5pPr marL="2057400" indent="-228600">
              <a:defRPr sz="1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微软雅黑" panose="020B0503020204020204" pitchFamily="34" charset="-122"/>
              </a:defRPr>
            </a:lvl9pPr>
          </a:lstStyle>
          <a:p>
            <a:pPr algn="ctr"/>
            <a:r>
              <a:rPr lang="zh-CN" altLang="en-US" sz="1800" b="1" dirty="0">
                <a:solidFill>
                  <a:srgbClr val="FF0000"/>
                </a:solidFill>
                <a:latin typeface="黑体" panose="02010609060101010101" pitchFamily="49" charset="-122"/>
                <a:ea typeface="黑体" panose="02010609060101010101" pitchFamily="49" charset="-122"/>
              </a:rPr>
              <a:t>本章小结</a:t>
            </a:r>
          </a:p>
        </p:txBody>
      </p:sp>
    </p:spTree>
  </p:cSld>
  <p:clrMapOvr>
    <a:masterClrMapping/>
  </p:clrMapOvr>
  <p:transition spd="med">
    <p:randomBar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E0FD99EF-3B55-4792-9C7C-867BEB021623}"/>
              </a:ext>
            </a:extLst>
          </p:cNvPr>
          <p:cNvSpPr>
            <a:spLocks noGrp="1"/>
          </p:cNvSpPr>
          <p:nvPr>
            <p:ph type="title" idx="4294967295"/>
          </p:nvPr>
        </p:nvSpPr>
        <p:spPr>
          <a:xfrm>
            <a:off x="1547664" y="267494"/>
            <a:ext cx="5614987"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r>
              <a:rPr lang="en-US" dirty="0">
                <a:effectLst/>
                <a:latin typeface="Cambria Math" panose="02040503050406030204" pitchFamily="18" charset="0"/>
              </a:rPr>
              <a:t>5.5</a:t>
            </a:r>
            <a:r>
              <a:rPr lang="en-US" dirty="0">
                <a:effectLst/>
              </a:rPr>
              <a:t>  </a:t>
            </a:r>
            <a:r>
              <a:rPr dirty="0">
                <a:effectLst/>
              </a:rPr>
              <a:t>本章小结</a:t>
            </a:r>
            <a:endParaRPr altLang="en-US" dirty="0">
              <a:effectLst/>
            </a:endParaRPr>
          </a:p>
        </p:txBody>
      </p:sp>
      <p:sp>
        <p:nvSpPr>
          <p:cNvPr id="57347" name="内容占位符 2">
            <a:extLst>
              <a:ext uri="{FF2B5EF4-FFF2-40B4-BE49-F238E27FC236}">
                <a16:creationId xmlns:a16="http://schemas.microsoft.com/office/drawing/2014/main" id="{270C189C-562E-4155-928F-35709518366F}"/>
              </a:ext>
            </a:extLst>
          </p:cNvPr>
          <p:cNvSpPr>
            <a:spLocks noGrp="1"/>
          </p:cNvSpPr>
          <p:nvPr>
            <p:ph idx="1"/>
          </p:nvPr>
        </p:nvSpPr>
        <p:spPr>
          <a:xfrm>
            <a:off x="323528" y="1203598"/>
            <a:ext cx="8229600" cy="3384376"/>
          </a:xfrm>
        </p:spPr>
        <p:txBody>
          <a:bodyPr/>
          <a:lstStyle/>
          <a:p>
            <a:r>
              <a:rPr lang="zh-CN" altLang="zh-CN" b="1" dirty="0"/>
              <a:t>对安全操作系统的概念进行了简单概述</a:t>
            </a:r>
            <a:r>
              <a:rPr lang="zh-CN" altLang="en-US" b="1" dirty="0">
                <a:solidFill>
                  <a:srgbClr val="FF0000"/>
                </a:solidFill>
              </a:rPr>
              <a:t>（了解） </a:t>
            </a:r>
            <a:r>
              <a:rPr lang="zh-CN" altLang="zh-CN" b="1" dirty="0"/>
              <a:t>；</a:t>
            </a:r>
            <a:endParaRPr lang="en-US" altLang="zh-CN" b="1" dirty="0"/>
          </a:p>
          <a:p>
            <a:r>
              <a:rPr lang="zh-CN" altLang="zh-CN" b="1" dirty="0"/>
              <a:t>描述了主要的安全策略和模型，安全策略包括军事安全策略和商业安全策略，安全模型包括具有代表性的</a:t>
            </a:r>
            <a:r>
              <a:rPr lang="en-US" altLang="zh-CN" b="1" dirty="0"/>
              <a:t>BLP</a:t>
            </a:r>
            <a:r>
              <a:rPr lang="zh-CN" altLang="zh-CN" b="1" dirty="0"/>
              <a:t>机密性安全模型、</a:t>
            </a:r>
            <a:r>
              <a:rPr lang="en-US" altLang="zh-CN" b="1" dirty="0"/>
              <a:t>Biba</a:t>
            </a:r>
            <a:r>
              <a:rPr lang="zh-CN" altLang="zh-CN" b="1" dirty="0"/>
              <a:t>完整性安全模型和</a:t>
            </a:r>
            <a:r>
              <a:rPr lang="en-US" altLang="zh-CN" b="1" dirty="0"/>
              <a:t>RBAC</a:t>
            </a:r>
            <a:r>
              <a:rPr lang="zh-CN" altLang="zh-CN" b="1" dirty="0"/>
              <a:t>安全模型</a:t>
            </a:r>
            <a:r>
              <a:rPr lang="zh-CN" altLang="en-US" b="1" dirty="0">
                <a:solidFill>
                  <a:srgbClr val="FF0000"/>
                </a:solidFill>
              </a:rPr>
              <a:t>（重点掌握） </a:t>
            </a:r>
            <a:r>
              <a:rPr lang="zh-CN" altLang="zh-CN" b="1" dirty="0"/>
              <a:t>；</a:t>
            </a:r>
            <a:endParaRPr lang="en-US" altLang="zh-CN" b="1" dirty="0"/>
          </a:p>
          <a:p>
            <a:r>
              <a:rPr lang="zh-CN" altLang="zh-CN" b="1" dirty="0"/>
              <a:t>描述了安全操作系统的访问控制机制</a:t>
            </a:r>
            <a:r>
              <a:rPr lang="zh-CN" altLang="en-US" b="1" dirty="0">
                <a:solidFill>
                  <a:srgbClr val="FF0000"/>
                </a:solidFill>
              </a:rPr>
              <a:t>（重点掌握）</a:t>
            </a:r>
            <a:r>
              <a:rPr lang="zh-CN" altLang="zh-CN" b="1" dirty="0"/>
              <a:t>；</a:t>
            </a:r>
            <a:endParaRPr lang="en-US" altLang="zh-CN" b="1" dirty="0"/>
          </a:p>
          <a:p>
            <a:r>
              <a:rPr lang="zh-CN" altLang="zh-CN" b="1" dirty="0"/>
              <a:t>给出了操作系统的典型缺陷、安全操作系统的评测方法与评估准则</a:t>
            </a:r>
            <a:r>
              <a:rPr lang="zh-CN" altLang="en-US" b="1" dirty="0">
                <a:solidFill>
                  <a:srgbClr val="FF0000"/>
                </a:solidFill>
              </a:rPr>
              <a:t>（了解） </a:t>
            </a:r>
            <a:r>
              <a:rPr lang="zh-CN" altLang="zh-CN" b="1" dirty="0"/>
              <a:t>。</a:t>
            </a:r>
            <a:endParaRPr lang="en-US" altLang="zh-CN" b="1" dirty="0"/>
          </a:p>
          <a:p>
            <a:pPr marL="0" indent="0">
              <a:buNone/>
            </a:pPr>
            <a:endParaRPr lang="en-US" altLang="zh-CN" b="1" dirty="0"/>
          </a:p>
          <a:p>
            <a:pPr>
              <a:buFont typeface="Wingdings" panose="05000000000000000000" pitchFamily="2" charset="2"/>
              <a:buChar char="l"/>
            </a:pPr>
            <a:r>
              <a:rPr lang="zh-CN" altLang="en-US" b="1" dirty="0"/>
              <a:t>更多研究热点：</a:t>
            </a:r>
            <a:r>
              <a:rPr lang="en-US" altLang="zh-CN" b="1" dirty="0">
                <a:solidFill>
                  <a:srgbClr val="FF0000"/>
                </a:solidFill>
              </a:rPr>
              <a:t>ARM TrustZone</a:t>
            </a:r>
            <a:r>
              <a:rPr lang="zh-CN" altLang="en-US" b="1" dirty="0">
                <a:solidFill>
                  <a:srgbClr val="FF0000"/>
                </a:solidFill>
              </a:rPr>
              <a:t>技术</a:t>
            </a:r>
            <a:r>
              <a:rPr lang="zh-CN" altLang="en-US" b="1" dirty="0"/>
              <a:t>、</a:t>
            </a:r>
            <a:r>
              <a:rPr lang="en-US" altLang="zh-CN" b="1" dirty="0">
                <a:solidFill>
                  <a:srgbClr val="FF0000"/>
                </a:solidFill>
              </a:rPr>
              <a:t>Intel SGX</a:t>
            </a:r>
            <a:r>
              <a:rPr lang="zh-CN" altLang="en-US" b="1" dirty="0">
                <a:solidFill>
                  <a:srgbClr val="FF0000"/>
                </a:solidFill>
              </a:rPr>
              <a:t>技术</a:t>
            </a:r>
            <a:r>
              <a:rPr lang="zh-CN" altLang="en-US" b="1" dirty="0"/>
              <a:t>、</a:t>
            </a:r>
            <a:r>
              <a:rPr lang="zh-CN" altLang="en-US" b="1" dirty="0">
                <a:solidFill>
                  <a:srgbClr val="FF0000"/>
                </a:solidFill>
              </a:rPr>
              <a:t>无干扰模型</a:t>
            </a:r>
            <a:r>
              <a:rPr lang="zh-CN" altLang="en-US" b="1" dirty="0"/>
              <a:t>、</a:t>
            </a:r>
            <a:r>
              <a:rPr lang="zh-CN" altLang="en-US" sz="1600" b="1" dirty="0">
                <a:solidFill>
                  <a:srgbClr val="FF0000"/>
                </a:solidFill>
                <a:sym typeface="Wingdings" panose="05000000000000000000" pitchFamily="2" charset="2"/>
              </a:rPr>
              <a:t>应用</a:t>
            </a:r>
            <a:r>
              <a:rPr lang="el-GR" altLang="zh-CN" sz="1600" b="1" dirty="0">
                <a:solidFill>
                  <a:srgbClr val="FF0000"/>
                </a:solidFill>
                <a:sym typeface="Wingdings" panose="05000000000000000000" pitchFamily="2" charset="2"/>
              </a:rPr>
              <a:t>π</a:t>
            </a:r>
            <a:r>
              <a:rPr lang="zh-CN" altLang="en-US" sz="1600" b="1" dirty="0">
                <a:solidFill>
                  <a:srgbClr val="FF0000"/>
                </a:solidFill>
                <a:sym typeface="Wingdings" panose="05000000000000000000" pitchFamily="2" charset="2"/>
              </a:rPr>
              <a:t>演算</a:t>
            </a:r>
            <a:r>
              <a:rPr lang="zh-CN" altLang="en-US" sz="1600" b="1" dirty="0">
                <a:sym typeface="Wingdings" panose="05000000000000000000" pitchFamily="2" charset="2"/>
              </a:rPr>
              <a:t>等</a:t>
            </a:r>
            <a:endParaRPr lang="zh-CN" altLang="en-US" b="1" dirty="0"/>
          </a:p>
        </p:txBody>
      </p:sp>
    </p:spTree>
  </p:cSld>
  <p:clrMapOvr>
    <a:masterClrMapping/>
  </p:clrMapOvr>
  <p:transition spd="med">
    <p:randomBar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71624D-C85F-4A2C-BD29-7EB82DE621B3}"/>
              </a:ext>
            </a:extLst>
          </p:cNvPr>
          <p:cNvSpPr>
            <a:spLocks noGrp="1"/>
          </p:cNvSpPr>
          <p:nvPr>
            <p:ph type="title" idx="4294967295"/>
          </p:nvPr>
        </p:nvSpPr>
        <p:spPr/>
        <p:txBody>
          <a:bodyPr/>
          <a:lstStyle/>
          <a:p>
            <a:pPr>
              <a:defRPr/>
            </a:pPr>
            <a:r>
              <a:t>思考题</a:t>
            </a:r>
            <a:endParaRPr altLang="en-US"/>
          </a:p>
        </p:txBody>
      </p:sp>
      <p:sp>
        <p:nvSpPr>
          <p:cNvPr id="58371" name="内容占位符 2">
            <a:extLst>
              <a:ext uri="{FF2B5EF4-FFF2-40B4-BE49-F238E27FC236}">
                <a16:creationId xmlns:a16="http://schemas.microsoft.com/office/drawing/2014/main" id="{56DC5F57-9338-417B-93C6-E9C51412DD23}"/>
              </a:ext>
            </a:extLst>
          </p:cNvPr>
          <p:cNvSpPr>
            <a:spLocks noGrp="1"/>
          </p:cNvSpPr>
          <p:nvPr>
            <p:ph idx="1"/>
          </p:nvPr>
        </p:nvSpPr>
        <p:spPr/>
        <p:txBody>
          <a:bodyPr/>
          <a:lstStyle/>
          <a:p>
            <a:r>
              <a:rPr lang="zh-CN" altLang="zh-CN" b="1">
                <a:solidFill>
                  <a:srgbClr val="0033CC"/>
                </a:solidFill>
              </a:rPr>
              <a:t>你的个人计算机所用操作系统的安全级别是什么？它是安全操作系统吗？</a:t>
            </a:r>
          </a:p>
          <a:p>
            <a:r>
              <a:rPr lang="zh-CN" altLang="zh-CN" b="1">
                <a:solidFill>
                  <a:srgbClr val="FF0000"/>
                </a:solidFill>
              </a:rPr>
              <a:t>请分别简述自主访问控制、强制访问控制和基于角色的访问控制的基本内容以及它们之间的异同点。</a:t>
            </a:r>
          </a:p>
          <a:p>
            <a:r>
              <a:rPr lang="zh-CN" altLang="zh-CN" b="1"/>
              <a:t>请查阅资料对比中国</a:t>
            </a:r>
            <a:r>
              <a:rPr lang="en-US" altLang="zh-CN" b="1"/>
              <a:t>GB17859-1999</a:t>
            </a:r>
            <a:r>
              <a:rPr lang="zh-CN" altLang="zh-CN" b="1"/>
              <a:t>的第四级要求与美国</a:t>
            </a:r>
            <a:r>
              <a:rPr lang="en-US" altLang="zh-CN" b="1"/>
              <a:t>TCSEC</a:t>
            </a:r>
            <a:r>
              <a:rPr lang="zh-CN" altLang="zh-CN" b="1"/>
              <a:t>的</a:t>
            </a:r>
            <a:r>
              <a:rPr lang="en-US" altLang="zh-CN" b="1"/>
              <a:t>B2</a:t>
            </a:r>
            <a:r>
              <a:rPr lang="zh-CN" altLang="zh-CN" b="1"/>
              <a:t>级的异同处。</a:t>
            </a:r>
          </a:p>
          <a:p>
            <a:r>
              <a:rPr lang="zh-CN" altLang="zh-CN" b="1"/>
              <a:t>国际通用准则</a:t>
            </a:r>
            <a:r>
              <a:rPr lang="en-US" altLang="zh-CN" b="1"/>
              <a:t>CC</a:t>
            </a:r>
            <a:r>
              <a:rPr lang="zh-CN" altLang="zh-CN" b="1"/>
              <a:t>比美国国防部可信计算机系统评测准则主要做了什么改进？</a:t>
            </a:r>
          </a:p>
          <a:p>
            <a:r>
              <a:rPr lang="zh-CN" altLang="zh-CN" b="1"/>
              <a:t>找一套最新版本的</a:t>
            </a:r>
            <a:r>
              <a:rPr lang="en-US" altLang="zh-CN" b="1"/>
              <a:t>Linux</a:t>
            </a:r>
            <a:r>
              <a:rPr lang="zh-CN" altLang="zh-CN" b="1"/>
              <a:t>系统，实际测试一下其所提供的安全功能。</a:t>
            </a:r>
          </a:p>
          <a:p>
            <a:endParaRPr lang="zh-CN" altLang="en-US" b="1"/>
          </a:p>
        </p:txBody>
      </p:sp>
    </p:spTree>
  </p:cSld>
  <p:clrMapOvr>
    <a:masterClrMapping/>
  </p:clrMapOvr>
  <p:transition spd="med">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a:extLst>
              <a:ext uri="{FF2B5EF4-FFF2-40B4-BE49-F238E27FC236}">
                <a16:creationId xmlns:a16="http://schemas.microsoft.com/office/drawing/2014/main" id="{7EDB04DC-DA25-44EF-9FBC-8FE812639296}"/>
              </a:ext>
            </a:extLst>
          </p:cNvPr>
          <p:cNvSpPr>
            <a:spLocks noGrp="1"/>
          </p:cNvSpPr>
          <p:nvPr>
            <p:ph idx="1"/>
          </p:nvPr>
        </p:nvSpPr>
        <p:spPr>
          <a:xfrm>
            <a:off x="285750" y="571500"/>
            <a:ext cx="3714750" cy="428625"/>
          </a:xfrm>
        </p:spPr>
        <p:txBody>
          <a:bodyPr/>
          <a:lstStyle/>
          <a:p>
            <a:pPr algn="ctr"/>
            <a:r>
              <a:rPr lang="zh-CN" altLang="zh-CN" b="1">
                <a:solidFill>
                  <a:srgbClr val="FF0000"/>
                </a:solidFill>
              </a:rPr>
              <a:t>敏感标记</a:t>
            </a:r>
            <a:r>
              <a:rPr lang="zh-CN" altLang="zh-CN" b="1"/>
              <a:t>（</a:t>
            </a:r>
            <a:r>
              <a:rPr lang="en-US" altLang="zh-CN" b="1">
                <a:solidFill>
                  <a:srgbClr val="0033CC"/>
                </a:solidFill>
              </a:rPr>
              <a:t>Sensitivity Label</a:t>
            </a:r>
            <a:r>
              <a:rPr lang="zh-CN" altLang="zh-CN" b="1"/>
              <a:t>）</a:t>
            </a:r>
            <a:r>
              <a:rPr lang="zh-CN" altLang="en-US" b="1"/>
              <a:t>：</a:t>
            </a:r>
            <a:endParaRPr lang="zh-CN" altLang="zh-CN" b="1"/>
          </a:p>
        </p:txBody>
      </p:sp>
      <p:sp>
        <p:nvSpPr>
          <p:cNvPr id="3" name="内容占位符 2">
            <a:extLst>
              <a:ext uri="{FF2B5EF4-FFF2-40B4-BE49-F238E27FC236}">
                <a16:creationId xmlns:a16="http://schemas.microsoft.com/office/drawing/2014/main" id="{2FAF6A58-6720-4CD5-80A3-E3FC94D4E021}"/>
              </a:ext>
            </a:extLst>
          </p:cNvPr>
          <p:cNvSpPr txBox="1">
            <a:spLocks/>
          </p:cNvSpPr>
          <p:nvPr/>
        </p:nvSpPr>
        <p:spPr bwMode="auto">
          <a:xfrm>
            <a:off x="285750" y="1000125"/>
            <a:ext cx="8391525" cy="642938"/>
          </a:xfrm>
          <a:prstGeom prst="rect">
            <a:avLst/>
          </a:prstGeom>
          <a:noFill/>
          <a:ln w="12700">
            <a:noFill/>
            <a:miter lim="800000"/>
            <a:headEnd/>
            <a:tailEnd/>
          </a:ln>
        </p:spPr>
        <p:txBody>
          <a:bodyPr/>
          <a:lstStyle/>
          <a:p>
            <a:pPr marL="342900" indent="-342900">
              <a:lnSpc>
                <a:spcPts val="2300"/>
              </a:lnSpc>
              <a:buClr>
                <a:srgbClr val="E46C0A"/>
              </a:buClr>
              <a:defRPr/>
            </a:pPr>
            <a:r>
              <a:rPr lang="zh-CN" altLang="zh-CN" sz="1600" b="1" kern="0" dirty="0">
                <a:latin typeface="+mj-ea"/>
                <a:ea typeface="+mj-ea"/>
              </a:rPr>
              <a:t>用以表示客体安全级别并描述客体数据敏感性的一组信息，在可信计算基中把敏感标记作为</a:t>
            </a:r>
            <a:endParaRPr lang="en-US" altLang="zh-CN" sz="1600" b="1" kern="0" dirty="0">
              <a:latin typeface="+mj-ea"/>
              <a:ea typeface="+mj-ea"/>
            </a:endParaRPr>
          </a:p>
          <a:p>
            <a:pPr marL="342900" indent="-342900">
              <a:lnSpc>
                <a:spcPts val="2300"/>
              </a:lnSpc>
              <a:buClr>
                <a:srgbClr val="E46C0A"/>
              </a:buClr>
              <a:defRPr/>
            </a:pPr>
            <a:r>
              <a:rPr lang="zh-CN" altLang="zh-CN" sz="1600" b="1" kern="0" dirty="0">
                <a:latin typeface="+mj-ea"/>
                <a:ea typeface="+mj-ea"/>
              </a:rPr>
              <a:t>强制访问控制决策的依据。</a:t>
            </a:r>
          </a:p>
        </p:txBody>
      </p:sp>
      <p:sp>
        <p:nvSpPr>
          <p:cNvPr id="4" name="内容占位符 2">
            <a:extLst>
              <a:ext uri="{FF2B5EF4-FFF2-40B4-BE49-F238E27FC236}">
                <a16:creationId xmlns:a16="http://schemas.microsoft.com/office/drawing/2014/main" id="{6EC430F4-D03A-481F-ACB3-87904410BF56}"/>
              </a:ext>
            </a:extLst>
          </p:cNvPr>
          <p:cNvSpPr txBox="1">
            <a:spLocks/>
          </p:cNvSpPr>
          <p:nvPr/>
        </p:nvSpPr>
        <p:spPr bwMode="auto">
          <a:xfrm>
            <a:off x="327025" y="1643063"/>
            <a:ext cx="8607425"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强制访问控制</a:t>
            </a:r>
            <a:r>
              <a:rPr lang="zh-CN" altLang="zh-CN" sz="1600" b="1" kern="0" dirty="0">
                <a:latin typeface="+mj-ea"/>
                <a:ea typeface="+mj-ea"/>
              </a:rPr>
              <a:t>（</a:t>
            </a:r>
            <a:r>
              <a:rPr lang="en-US" altLang="zh-CN" sz="1600" b="1" kern="0" dirty="0">
                <a:solidFill>
                  <a:srgbClr val="0033CC"/>
                </a:solidFill>
                <a:latin typeface="+mj-ea"/>
                <a:ea typeface="+mj-ea"/>
              </a:rPr>
              <a:t>Mandatory Access Control</a:t>
            </a:r>
            <a:r>
              <a:rPr lang="zh-CN" altLang="zh-CN" sz="1600" b="1" kern="0" dirty="0">
                <a:solidFill>
                  <a:srgbClr val="0033CC"/>
                </a:solidFill>
                <a:latin typeface="+mj-ea"/>
                <a:ea typeface="+mj-ea"/>
              </a:rPr>
              <a:t>，</a:t>
            </a:r>
            <a:r>
              <a:rPr lang="en-US" altLang="zh-CN" sz="1600" b="1" kern="0" dirty="0">
                <a:solidFill>
                  <a:srgbClr val="0033CC"/>
                </a:solidFill>
                <a:latin typeface="+mj-ea"/>
                <a:ea typeface="+mj-ea"/>
              </a:rPr>
              <a:t>MAC</a:t>
            </a:r>
            <a:r>
              <a:rPr lang="en-US" altLang="zh-CN" sz="1600" b="1" kern="0" dirty="0">
                <a:latin typeface="+mj-ea"/>
                <a:ea typeface="+mj-ea"/>
              </a:rPr>
              <a:t>   </a:t>
            </a:r>
            <a:r>
              <a:rPr lang="zh-CN" altLang="en-US" sz="1200" b="1" kern="0" dirty="0">
                <a:solidFill>
                  <a:srgbClr val="0033CC"/>
                </a:solidFill>
                <a:latin typeface="+mj-ea"/>
                <a:ea typeface="+mj-ea"/>
              </a:rPr>
              <a:t>需要基于敏感标记</a:t>
            </a:r>
            <a:r>
              <a:rPr lang="zh-CN" altLang="zh-CN" sz="1600" b="1" kern="0" dirty="0">
                <a:latin typeface="+mj-ea"/>
                <a:ea typeface="+mj-ea"/>
              </a:rPr>
              <a:t>）</a:t>
            </a:r>
            <a:r>
              <a:rPr lang="zh-CN" altLang="en-US" sz="1600" b="1" kern="0" dirty="0">
                <a:latin typeface="+mj-ea"/>
                <a:ea typeface="+mj-ea"/>
              </a:rPr>
              <a:t>：</a:t>
            </a:r>
            <a:endParaRPr lang="zh-CN" altLang="zh-CN" sz="1600" b="1" kern="0" dirty="0">
              <a:latin typeface="+mj-ea"/>
              <a:ea typeface="+mj-ea"/>
            </a:endParaRPr>
          </a:p>
        </p:txBody>
      </p:sp>
      <p:sp>
        <p:nvSpPr>
          <p:cNvPr id="5" name="内容占位符 2">
            <a:extLst>
              <a:ext uri="{FF2B5EF4-FFF2-40B4-BE49-F238E27FC236}">
                <a16:creationId xmlns:a16="http://schemas.microsoft.com/office/drawing/2014/main" id="{A115C495-730E-4076-907B-7346583351A0}"/>
              </a:ext>
            </a:extLst>
          </p:cNvPr>
          <p:cNvSpPr txBox="1">
            <a:spLocks/>
          </p:cNvSpPr>
          <p:nvPr/>
        </p:nvSpPr>
        <p:spPr bwMode="auto">
          <a:xfrm>
            <a:off x="285750" y="2071688"/>
            <a:ext cx="8429625" cy="642937"/>
          </a:xfrm>
          <a:prstGeom prst="rect">
            <a:avLst/>
          </a:prstGeom>
          <a:noFill/>
          <a:ln w="12700">
            <a:noFill/>
            <a:miter lim="800000"/>
            <a:headEnd/>
            <a:tailEnd/>
          </a:ln>
        </p:spPr>
        <p:txBody>
          <a:bodyPr/>
          <a:lstStyle/>
          <a:p>
            <a:pPr marL="342900" indent="-342900">
              <a:lnSpc>
                <a:spcPts val="2300"/>
              </a:lnSpc>
              <a:buClr>
                <a:srgbClr val="E46C0A"/>
              </a:buClr>
              <a:defRPr/>
            </a:pPr>
            <a:r>
              <a:rPr lang="zh-CN" altLang="zh-CN" sz="1600" b="1" kern="0" dirty="0">
                <a:latin typeface="+mj-ea"/>
                <a:ea typeface="+mj-ea"/>
              </a:rPr>
              <a:t>用于将系统中的信息分密级和类进行管理，以保证每个用户只能够访问那些被标明可以由他</a:t>
            </a:r>
            <a:endParaRPr lang="en-US" altLang="zh-CN" sz="1600" b="1" kern="0" dirty="0">
              <a:latin typeface="+mj-ea"/>
              <a:ea typeface="+mj-ea"/>
            </a:endParaRPr>
          </a:p>
          <a:p>
            <a:pPr marL="342900" indent="-342900">
              <a:lnSpc>
                <a:spcPts val="2300"/>
              </a:lnSpc>
              <a:buClr>
                <a:srgbClr val="E46C0A"/>
              </a:buClr>
              <a:defRPr/>
            </a:pPr>
            <a:r>
              <a:rPr lang="zh-CN" altLang="zh-CN" sz="1600" b="1" kern="0" dirty="0">
                <a:latin typeface="+mj-ea"/>
                <a:ea typeface="+mj-ea"/>
              </a:rPr>
              <a:t>访问的信息的一种访问约束机制。</a:t>
            </a:r>
          </a:p>
        </p:txBody>
      </p:sp>
      <p:sp>
        <p:nvSpPr>
          <p:cNvPr id="6" name="内容占位符 2">
            <a:extLst>
              <a:ext uri="{FF2B5EF4-FFF2-40B4-BE49-F238E27FC236}">
                <a16:creationId xmlns:a16="http://schemas.microsoft.com/office/drawing/2014/main" id="{4C3B1501-26C2-48DE-B80E-1B7927FCE41A}"/>
              </a:ext>
            </a:extLst>
          </p:cNvPr>
          <p:cNvSpPr txBox="1">
            <a:spLocks/>
          </p:cNvSpPr>
          <p:nvPr/>
        </p:nvSpPr>
        <p:spPr bwMode="auto">
          <a:xfrm>
            <a:off x="285750" y="2786063"/>
            <a:ext cx="2000250"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solidFill>
                  <a:srgbClr val="FF0000"/>
                </a:solidFill>
                <a:latin typeface="+mj-ea"/>
                <a:ea typeface="+mj-ea"/>
              </a:rPr>
              <a:t>角色</a:t>
            </a:r>
            <a:r>
              <a:rPr lang="zh-CN" altLang="zh-CN" sz="1600" b="1" kern="0" dirty="0">
                <a:latin typeface="+mj-ea"/>
                <a:ea typeface="+mj-ea"/>
              </a:rPr>
              <a:t>（</a:t>
            </a:r>
            <a:r>
              <a:rPr lang="en-US" altLang="zh-CN" sz="1600" b="1" kern="0" dirty="0">
                <a:solidFill>
                  <a:srgbClr val="0033CC"/>
                </a:solidFill>
                <a:latin typeface="+mj-ea"/>
                <a:ea typeface="+mj-ea"/>
              </a:rPr>
              <a:t>Role</a:t>
            </a:r>
            <a:r>
              <a:rPr lang="zh-CN" altLang="zh-CN" sz="1600" b="1" kern="0" dirty="0">
                <a:latin typeface="+mj-ea"/>
                <a:ea typeface="+mj-ea"/>
              </a:rPr>
              <a:t>）</a:t>
            </a:r>
            <a:r>
              <a:rPr lang="zh-CN" altLang="en-US" sz="1600" b="1" kern="0" dirty="0">
                <a:latin typeface="+mj-ea"/>
                <a:ea typeface="+mj-ea"/>
              </a:rPr>
              <a:t>：</a:t>
            </a:r>
            <a:endParaRPr lang="zh-CN" altLang="zh-CN" sz="1600" b="1" kern="0" dirty="0">
              <a:latin typeface="+mj-ea"/>
              <a:ea typeface="+mj-ea"/>
            </a:endParaRPr>
          </a:p>
        </p:txBody>
      </p:sp>
      <p:sp>
        <p:nvSpPr>
          <p:cNvPr id="7" name="内容占位符 2">
            <a:extLst>
              <a:ext uri="{FF2B5EF4-FFF2-40B4-BE49-F238E27FC236}">
                <a16:creationId xmlns:a16="http://schemas.microsoft.com/office/drawing/2014/main" id="{CBB7AD54-FFAA-4E56-8466-3160BA2E3772}"/>
              </a:ext>
            </a:extLst>
          </p:cNvPr>
          <p:cNvSpPr txBox="1">
            <a:spLocks/>
          </p:cNvSpPr>
          <p:nvPr/>
        </p:nvSpPr>
        <p:spPr bwMode="auto">
          <a:xfrm>
            <a:off x="2071688" y="2786063"/>
            <a:ext cx="6500812" cy="428625"/>
          </a:xfrm>
          <a:prstGeom prst="rect">
            <a:avLst/>
          </a:prstGeom>
          <a:noFill/>
          <a:ln w="12700">
            <a:noFill/>
            <a:miter lim="800000"/>
            <a:headEnd/>
            <a:tailEnd/>
          </a:ln>
        </p:spPr>
        <p:txBody>
          <a:bodyPr/>
          <a:lstStyle/>
          <a:p>
            <a:pPr marL="342900" indent="-342900">
              <a:lnSpc>
                <a:spcPct val="150000"/>
              </a:lnSpc>
              <a:buClr>
                <a:srgbClr val="E46C0A"/>
              </a:buClr>
              <a:defRPr/>
            </a:pPr>
            <a:r>
              <a:rPr lang="zh-CN" altLang="zh-CN" sz="1600" b="1" kern="0" dirty="0">
                <a:latin typeface="+mj-ea"/>
                <a:ea typeface="+mj-ea"/>
              </a:rPr>
              <a:t>系统中一类访问权限的集合。</a:t>
            </a:r>
            <a:r>
              <a:rPr lang="en-US" altLang="zh-CN" sz="1600" b="1" kern="0" dirty="0">
                <a:latin typeface="+mj-ea"/>
                <a:ea typeface="+mj-ea"/>
              </a:rPr>
              <a:t> </a:t>
            </a:r>
            <a:r>
              <a:rPr lang="en-US" altLang="zh-CN" sz="1600" b="1" kern="0" dirty="0">
                <a:solidFill>
                  <a:srgbClr val="FF0000"/>
                </a:solidFill>
                <a:latin typeface="+mj-ea"/>
                <a:ea typeface="+mj-ea"/>
                <a:sym typeface="Wingdings" pitchFamily="2" charset="2"/>
              </a:rPr>
              <a:t></a:t>
            </a:r>
            <a:r>
              <a:rPr lang="en-US" altLang="zh-CN" sz="1600" b="1" kern="0" dirty="0">
                <a:latin typeface="+mj-ea"/>
                <a:ea typeface="+mj-ea"/>
                <a:sym typeface="Wingdings" pitchFamily="2" charset="2"/>
              </a:rPr>
              <a:t> </a:t>
            </a:r>
            <a:r>
              <a:rPr lang="zh-CN" altLang="en-US" sz="1600" b="1" kern="0" dirty="0">
                <a:solidFill>
                  <a:srgbClr val="0033CC"/>
                </a:solidFill>
                <a:latin typeface="+mj-ea"/>
                <a:ea typeface="+mj-ea"/>
                <a:sym typeface="Wingdings" pitchFamily="2" charset="2"/>
              </a:rPr>
              <a:t>基于角色的访问控制</a:t>
            </a:r>
            <a:r>
              <a:rPr lang="en-US" altLang="zh-CN" sz="1600" b="1" kern="0" dirty="0">
                <a:solidFill>
                  <a:srgbClr val="0033CC"/>
                </a:solidFill>
                <a:latin typeface="+mj-ea"/>
                <a:ea typeface="+mj-ea"/>
                <a:sym typeface="Wingdings" pitchFamily="2" charset="2"/>
              </a:rPr>
              <a:t>RBAC</a:t>
            </a:r>
            <a:endParaRPr lang="zh-CN" altLang="zh-CN" sz="1600" b="1" kern="0" dirty="0">
              <a:solidFill>
                <a:srgbClr val="0033CC"/>
              </a:solidFill>
              <a:latin typeface="+mj-ea"/>
              <a:ea typeface="+mj-ea"/>
            </a:endParaRPr>
          </a:p>
        </p:txBody>
      </p:sp>
      <p:sp>
        <p:nvSpPr>
          <p:cNvPr id="8" name="内容占位符 2">
            <a:extLst>
              <a:ext uri="{FF2B5EF4-FFF2-40B4-BE49-F238E27FC236}">
                <a16:creationId xmlns:a16="http://schemas.microsoft.com/office/drawing/2014/main" id="{1B6F9A73-56AC-4663-9A43-C384B9035EB8}"/>
              </a:ext>
            </a:extLst>
          </p:cNvPr>
          <p:cNvSpPr txBox="1">
            <a:spLocks/>
          </p:cNvSpPr>
          <p:nvPr/>
        </p:nvSpPr>
        <p:spPr bwMode="auto">
          <a:xfrm>
            <a:off x="285750" y="3286125"/>
            <a:ext cx="3571875"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隐蔽信道（</a:t>
            </a:r>
            <a:r>
              <a:rPr lang="en-US" altLang="zh-CN" sz="1600" b="1" kern="0" dirty="0">
                <a:latin typeface="+mj-ea"/>
                <a:ea typeface="+mj-ea"/>
              </a:rPr>
              <a:t>Covert Channel</a:t>
            </a:r>
            <a:r>
              <a:rPr lang="zh-CN" altLang="zh-CN" sz="1600" b="1" kern="0" dirty="0">
                <a:latin typeface="+mj-ea"/>
                <a:ea typeface="+mj-ea"/>
              </a:rPr>
              <a:t>）</a:t>
            </a:r>
            <a:r>
              <a:rPr lang="zh-CN" altLang="en-US" sz="1600" b="1" kern="0" dirty="0">
                <a:latin typeface="+mj-ea"/>
                <a:ea typeface="+mj-ea"/>
              </a:rPr>
              <a:t>：</a:t>
            </a:r>
            <a:endParaRPr lang="zh-CN" altLang="zh-CN" sz="1600" b="1" kern="0" dirty="0">
              <a:latin typeface="+mj-ea"/>
              <a:ea typeface="+mj-ea"/>
            </a:endParaRPr>
          </a:p>
        </p:txBody>
      </p:sp>
      <p:sp>
        <p:nvSpPr>
          <p:cNvPr id="9" name="内容占位符 2">
            <a:extLst>
              <a:ext uri="{FF2B5EF4-FFF2-40B4-BE49-F238E27FC236}">
                <a16:creationId xmlns:a16="http://schemas.microsoft.com/office/drawing/2014/main" id="{04CEE2C3-6D73-4C5F-B5C3-7404A6D2CA4B}"/>
              </a:ext>
            </a:extLst>
          </p:cNvPr>
          <p:cNvSpPr txBox="1">
            <a:spLocks/>
          </p:cNvSpPr>
          <p:nvPr/>
        </p:nvSpPr>
        <p:spPr bwMode="auto">
          <a:xfrm>
            <a:off x="3571875" y="3286125"/>
            <a:ext cx="5072063" cy="428625"/>
          </a:xfrm>
          <a:prstGeom prst="rect">
            <a:avLst/>
          </a:prstGeom>
          <a:noFill/>
          <a:ln w="12700">
            <a:noFill/>
            <a:miter lim="800000"/>
            <a:headEnd/>
            <a:tailEnd/>
          </a:ln>
        </p:spPr>
        <p:txBody>
          <a:bodyPr/>
          <a:lstStyle/>
          <a:p>
            <a:pPr marL="342900" indent="-342900">
              <a:lnSpc>
                <a:spcPct val="150000"/>
              </a:lnSpc>
              <a:buClr>
                <a:srgbClr val="E46C0A"/>
              </a:buClr>
              <a:defRPr/>
            </a:pPr>
            <a:r>
              <a:rPr lang="zh-CN" altLang="zh-CN" sz="1600" b="1" kern="0" dirty="0">
                <a:latin typeface="+mj-ea"/>
                <a:ea typeface="+mj-ea"/>
              </a:rPr>
              <a:t>允许进程以危害系统安全策略的方式传输信息的信道。</a:t>
            </a:r>
          </a:p>
        </p:txBody>
      </p:sp>
      <p:sp>
        <p:nvSpPr>
          <p:cNvPr id="10" name="内容占位符 2">
            <a:extLst>
              <a:ext uri="{FF2B5EF4-FFF2-40B4-BE49-F238E27FC236}">
                <a16:creationId xmlns:a16="http://schemas.microsoft.com/office/drawing/2014/main" id="{D3FD9E14-8243-4A54-9A25-2F62DD187E1B}"/>
              </a:ext>
            </a:extLst>
          </p:cNvPr>
          <p:cNvSpPr txBox="1">
            <a:spLocks/>
          </p:cNvSpPr>
          <p:nvPr/>
        </p:nvSpPr>
        <p:spPr bwMode="auto">
          <a:xfrm>
            <a:off x="285750" y="3786188"/>
            <a:ext cx="3357563" cy="428625"/>
          </a:xfrm>
          <a:prstGeom prst="rect">
            <a:avLst/>
          </a:prstGeom>
          <a:noFill/>
          <a:ln w="9525">
            <a:noFill/>
            <a:miter lim="800000"/>
            <a:headEnd/>
            <a:tailEnd/>
          </a:ln>
        </p:spPr>
        <p:txBody>
          <a:bodyPr/>
          <a:lstStyle/>
          <a:p>
            <a:pPr marL="342900" indent="-342900">
              <a:lnSpc>
                <a:spcPct val="150000"/>
              </a:lnSpc>
              <a:buClr>
                <a:srgbClr val="C00000"/>
              </a:buClr>
              <a:buFont typeface="Wingdings" pitchFamily="2" charset="2"/>
              <a:buChar char="n"/>
              <a:defRPr/>
            </a:pPr>
            <a:r>
              <a:rPr lang="zh-CN" altLang="zh-CN" sz="1600" b="1" kern="0" dirty="0">
                <a:latin typeface="+mj-ea"/>
                <a:ea typeface="+mj-ea"/>
              </a:rPr>
              <a:t>客体重用（</a:t>
            </a:r>
            <a:r>
              <a:rPr lang="en-US" altLang="zh-CN" sz="1600" b="1" kern="0" dirty="0">
                <a:latin typeface="+mj-ea"/>
                <a:ea typeface="+mj-ea"/>
              </a:rPr>
              <a:t>Object Reuse</a:t>
            </a:r>
            <a:r>
              <a:rPr lang="zh-CN" altLang="zh-CN" sz="1600" b="1" kern="0" dirty="0">
                <a:latin typeface="+mj-ea"/>
                <a:ea typeface="+mj-ea"/>
              </a:rPr>
              <a:t>）</a:t>
            </a:r>
            <a:r>
              <a:rPr lang="zh-CN" altLang="en-US" sz="1600" b="1" kern="0" dirty="0">
                <a:latin typeface="+mj-ea"/>
                <a:ea typeface="+mj-ea"/>
              </a:rPr>
              <a:t>：</a:t>
            </a:r>
            <a:endParaRPr lang="zh-CN" altLang="zh-CN" sz="1600" b="1" kern="0" dirty="0">
              <a:latin typeface="+mj-ea"/>
              <a:ea typeface="+mj-ea"/>
            </a:endParaRPr>
          </a:p>
        </p:txBody>
      </p:sp>
      <p:sp>
        <p:nvSpPr>
          <p:cNvPr id="11" name="内容占位符 2">
            <a:extLst>
              <a:ext uri="{FF2B5EF4-FFF2-40B4-BE49-F238E27FC236}">
                <a16:creationId xmlns:a16="http://schemas.microsoft.com/office/drawing/2014/main" id="{79389D4B-8A5E-4EED-B56E-4A3B403F47B3}"/>
              </a:ext>
            </a:extLst>
          </p:cNvPr>
          <p:cNvSpPr txBox="1">
            <a:spLocks/>
          </p:cNvSpPr>
          <p:nvPr/>
        </p:nvSpPr>
        <p:spPr bwMode="auto">
          <a:xfrm>
            <a:off x="500063" y="4071938"/>
            <a:ext cx="8429625" cy="428625"/>
          </a:xfrm>
          <a:prstGeom prst="rect">
            <a:avLst/>
          </a:prstGeom>
          <a:noFill/>
          <a:ln w="12700">
            <a:noFill/>
            <a:miter lim="800000"/>
            <a:headEnd/>
            <a:tailEnd/>
          </a:ln>
        </p:spPr>
        <p:txBody>
          <a:bodyPr/>
          <a:lstStyle/>
          <a:p>
            <a:pPr marL="342900" indent="-342900">
              <a:lnSpc>
                <a:spcPct val="150000"/>
              </a:lnSpc>
              <a:buClr>
                <a:srgbClr val="E46C0A"/>
              </a:buClr>
              <a:defRPr/>
            </a:pPr>
            <a:r>
              <a:rPr lang="zh-CN" altLang="zh-CN" sz="1600" b="1" kern="0" dirty="0">
                <a:latin typeface="+mj-ea"/>
                <a:ea typeface="+mj-ea"/>
              </a:rPr>
              <a:t>对曾经包含一个或几个客体的存贮介质（如页框、盘扇面、磁带）重新分配和重用。</a:t>
            </a:r>
          </a:p>
        </p:txBody>
      </p:sp>
      <p:sp>
        <p:nvSpPr>
          <p:cNvPr id="12" name="标题 1">
            <a:extLst>
              <a:ext uri="{FF2B5EF4-FFF2-40B4-BE49-F238E27FC236}">
                <a16:creationId xmlns:a16="http://schemas.microsoft.com/office/drawing/2014/main" id="{18B2A1DA-7411-4041-90B3-03B906CFF7FA}"/>
              </a:ext>
            </a:extLst>
          </p:cNvPr>
          <p:cNvSpPr txBox="1">
            <a:spLocks/>
          </p:cNvSpPr>
          <p:nvPr/>
        </p:nvSpPr>
        <p:spPr>
          <a:xfrm>
            <a:off x="6286512" y="214296"/>
            <a:ext cx="2714643" cy="357190"/>
          </a:xfrm>
          <a:prstGeom prst="rect">
            <a:avLst/>
          </a:prstGeom>
        </p:spPr>
        <p:txBody>
          <a:bodyPr/>
          <a:lstStyle/>
          <a:p>
            <a:pPr algn="ctr">
              <a:defRPr/>
            </a:pPr>
            <a:r>
              <a:rPr lang="en-US" altLang="zh-CN" sz="2000" b="1" dirty="0">
                <a:solidFill>
                  <a:srgbClr val="C00000"/>
                </a:solidFill>
                <a:effectLst>
                  <a:reflection blurRad="6350" stA="50000" endA="300" endPos="50000" dist="60007" dir="5400000" sy="-100000" algn="bl" rotWithShape="0"/>
                </a:effectLst>
                <a:latin typeface="+mj-ea"/>
                <a:ea typeface="+mj-ea"/>
                <a:cs typeface="+mj-cs"/>
              </a:rPr>
              <a:t>5.1 </a:t>
            </a:r>
            <a:r>
              <a:rPr lang="zh-CN" altLang="en-US" sz="2000" b="1" dirty="0">
                <a:solidFill>
                  <a:srgbClr val="C00000"/>
                </a:solidFill>
                <a:effectLst>
                  <a:reflection blurRad="6350" stA="50000" endA="300" endPos="50000" dist="60007" dir="5400000" sy="-100000" algn="bl" rotWithShape="0"/>
                </a:effectLst>
                <a:latin typeface="+mj-ea"/>
                <a:ea typeface="+mj-ea"/>
                <a:cs typeface="+mj-cs"/>
              </a:rPr>
              <a:t>安全操作系统概述</a:t>
            </a:r>
          </a:p>
        </p:txBody>
      </p:sp>
    </p:spTree>
  </p:cSld>
  <p:clrMapOvr>
    <a:masterClrMapping/>
  </p:clrMapOvr>
  <p:transition spd="med">
    <p:randomBar dir="vert"/>
  </p:transition>
</p:sld>
</file>

<file path=ppt/theme/theme1.xml><?xml version="1.0" encoding="utf-8"?>
<a:theme xmlns:a="http://schemas.openxmlformats.org/drawingml/2006/main" name="1_Office 主题">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000" b="0"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000" b="0"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3838</TotalTime>
  <Pages>0</Pages>
  <Words>8135</Words>
  <Characters>0</Characters>
  <Application>Microsoft Office PowerPoint</Application>
  <DocSecurity>0</DocSecurity>
  <PresentationFormat>全屏显示(16:9)</PresentationFormat>
  <Lines>0</Lines>
  <Paragraphs>858</Paragraphs>
  <Slides>84</Slides>
  <Notes>12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84</vt:i4>
      </vt:variant>
    </vt:vector>
  </HeadingPairs>
  <TitlesOfParts>
    <vt:vector size="97" baseType="lpstr">
      <vt:lpstr>黑体</vt:lpstr>
      <vt:lpstr>Microsoft YaHei</vt:lpstr>
      <vt:lpstr>Microsoft YaHei</vt:lpstr>
      <vt:lpstr>Arial</vt:lpstr>
      <vt:lpstr>Calibri</vt:lpstr>
      <vt:lpstr>Cambria Math</vt:lpstr>
      <vt:lpstr>Comic Sans MS</vt:lpstr>
      <vt:lpstr>Times New Roman</vt:lpstr>
      <vt:lpstr>Wingdings</vt:lpstr>
      <vt:lpstr>1_Office 主题</vt:lpstr>
      <vt:lpstr>Microsoft Visio 2003-2010 Drawing</vt:lpstr>
      <vt:lpstr>Visio</vt:lpstr>
      <vt:lpstr>Equation</vt:lpstr>
      <vt:lpstr>信息安全导论  Introduction to Information Security</vt:lpstr>
      <vt:lpstr>PowerPoint 演示文稿</vt:lpstr>
      <vt:lpstr>内容提纲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5.5  本章小结</vt:lpstr>
      <vt:lpstr>思考题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P51</dc:creator>
  <cp:lastModifiedBy>Eric Xu</cp:lastModifiedBy>
  <cp:revision>1040</cp:revision>
  <cp:lastPrinted>1899-12-30T00:00:00Z</cp:lastPrinted>
  <dcterms:created xsi:type="dcterms:W3CDTF">2009-12-06T10:38:01Z</dcterms:created>
  <dcterms:modified xsi:type="dcterms:W3CDTF">2024-10-11T01:17:37Z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2052-8.1.0.3035</vt:lpwstr>
  </property>
</Properties>
</file>